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7" r:id="rId2"/>
    <p:sldId id="268" r:id="rId3"/>
    <p:sldId id="257" r:id="rId4"/>
    <p:sldId id="258" r:id="rId5"/>
    <p:sldId id="262" r:id="rId6"/>
    <p:sldId id="270" r:id="rId7"/>
    <p:sldId id="260"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89" autoAdjust="0"/>
    <p:restoredTop sz="94660"/>
  </p:normalViewPr>
  <p:slideViewPr>
    <p:cSldViewPr snapToGrid="0">
      <p:cViewPr varScale="1">
        <p:scale>
          <a:sx n="88" d="100"/>
          <a:sy n="88" d="100"/>
        </p:scale>
        <p:origin x="108" y="24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04B50C4-9507-422A-B0FD-3EB37A55578A}" type="datetimeFigureOut">
              <a:rPr lang="en-US" smtClean="0"/>
              <a:t>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591D6-5558-45C8-9525-99E23486071F}" type="slidenum">
              <a:rPr lang="en-US" smtClean="0"/>
              <a:t>‹#›</a:t>
            </a:fld>
            <a:endParaRPr lang="en-US"/>
          </a:p>
        </p:txBody>
      </p:sp>
    </p:spTree>
    <p:extLst>
      <p:ext uri="{BB962C8B-B14F-4D97-AF65-F5344CB8AC3E}">
        <p14:creationId xmlns:p14="http://schemas.microsoft.com/office/powerpoint/2010/main" val="1923803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04B50C4-9507-422A-B0FD-3EB37A55578A}" type="datetimeFigureOut">
              <a:rPr lang="en-US" smtClean="0"/>
              <a:t>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591D6-5558-45C8-9525-99E23486071F}" type="slidenum">
              <a:rPr lang="en-US" smtClean="0"/>
              <a:t>‹#›</a:t>
            </a:fld>
            <a:endParaRPr lang="en-US"/>
          </a:p>
        </p:txBody>
      </p:sp>
    </p:spTree>
    <p:extLst>
      <p:ext uri="{BB962C8B-B14F-4D97-AF65-F5344CB8AC3E}">
        <p14:creationId xmlns:p14="http://schemas.microsoft.com/office/powerpoint/2010/main" val="42643329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04B50C4-9507-422A-B0FD-3EB37A55578A}" type="datetimeFigureOut">
              <a:rPr lang="en-US" smtClean="0"/>
              <a:t>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591D6-5558-45C8-9525-99E23486071F}" type="slidenum">
              <a:rPr lang="en-US" smtClean="0"/>
              <a:t>‹#›</a:t>
            </a:fld>
            <a:endParaRPr lang="en-US"/>
          </a:p>
        </p:txBody>
      </p:sp>
    </p:spTree>
    <p:extLst>
      <p:ext uri="{BB962C8B-B14F-4D97-AF65-F5344CB8AC3E}">
        <p14:creationId xmlns:p14="http://schemas.microsoft.com/office/powerpoint/2010/main" val="1504560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04B50C4-9507-422A-B0FD-3EB37A55578A}" type="datetimeFigureOut">
              <a:rPr lang="en-US" smtClean="0"/>
              <a:t>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591D6-5558-45C8-9525-99E23486071F}" type="slidenum">
              <a:rPr lang="en-US" smtClean="0"/>
              <a:t>‹#›</a:t>
            </a:fld>
            <a:endParaRPr lang="en-US"/>
          </a:p>
        </p:txBody>
      </p:sp>
    </p:spTree>
    <p:extLst>
      <p:ext uri="{BB962C8B-B14F-4D97-AF65-F5344CB8AC3E}">
        <p14:creationId xmlns:p14="http://schemas.microsoft.com/office/powerpoint/2010/main" val="1908158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04B50C4-9507-422A-B0FD-3EB37A55578A}" type="datetimeFigureOut">
              <a:rPr lang="en-US" smtClean="0"/>
              <a:t>1/26/2018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4B591D6-5558-45C8-9525-99E23486071F}" type="slidenum">
              <a:rPr lang="en-US" smtClean="0"/>
              <a:t>‹#›</a:t>
            </a:fld>
            <a:endParaRPr lang="en-US"/>
          </a:p>
        </p:txBody>
      </p:sp>
    </p:spTree>
    <p:extLst>
      <p:ext uri="{BB962C8B-B14F-4D97-AF65-F5344CB8AC3E}">
        <p14:creationId xmlns:p14="http://schemas.microsoft.com/office/powerpoint/2010/main" val="22021256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04B50C4-9507-422A-B0FD-3EB37A55578A}" type="datetimeFigureOut">
              <a:rPr lang="en-US" smtClean="0"/>
              <a:t>1/26/2018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B591D6-5558-45C8-9525-99E23486071F}" type="slidenum">
              <a:rPr lang="en-US" smtClean="0"/>
              <a:t>‹#›</a:t>
            </a:fld>
            <a:endParaRPr lang="en-US"/>
          </a:p>
        </p:txBody>
      </p:sp>
    </p:spTree>
    <p:extLst>
      <p:ext uri="{BB962C8B-B14F-4D97-AF65-F5344CB8AC3E}">
        <p14:creationId xmlns:p14="http://schemas.microsoft.com/office/powerpoint/2010/main" val="26725560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04B50C4-9507-422A-B0FD-3EB37A55578A}" type="datetimeFigureOut">
              <a:rPr lang="en-US" smtClean="0"/>
              <a:t>1/26/2018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4B591D6-5558-45C8-9525-99E23486071F}" type="slidenum">
              <a:rPr lang="en-US" smtClean="0"/>
              <a:t>‹#›</a:t>
            </a:fld>
            <a:endParaRPr lang="en-US"/>
          </a:p>
        </p:txBody>
      </p:sp>
    </p:spTree>
    <p:extLst>
      <p:ext uri="{BB962C8B-B14F-4D97-AF65-F5344CB8AC3E}">
        <p14:creationId xmlns:p14="http://schemas.microsoft.com/office/powerpoint/2010/main" val="33398390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04B50C4-9507-422A-B0FD-3EB37A55578A}" type="datetimeFigureOut">
              <a:rPr lang="en-US" smtClean="0"/>
              <a:t>1/26/2018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4B591D6-5558-45C8-9525-99E23486071F}" type="slidenum">
              <a:rPr lang="en-US" smtClean="0"/>
              <a:t>‹#›</a:t>
            </a:fld>
            <a:endParaRPr lang="en-US"/>
          </a:p>
        </p:txBody>
      </p:sp>
    </p:spTree>
    <p:extLst>
      <p:ext uri="{BB962C8B-B14F-4D97-AF65-F5344CB8AC3E}">
        <p14:creationId xmlns:p14="http://schemas.microsoft.com/office/powerpoint/2010/main" val="14353883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4B50C4-9507-422A-B0FD-3EB37A55578A}" type="datetimeFigureOut">
              <a:rPr lang="en-US" smtClean="0"/>
              <a:t>1/26/2018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4B591D6-5558-45C8-9525-99E23486071F}" type="slidenum">
              <a:rPr lang="en-US" smtClean="0"/>
              <a:t>‹#›</a:t>
            </a:fld>
            <a:endParaRPr lang="en-US"/>
          </a:p>
        </p:txBody>
      </p:sp>
    </p:spTree>
    <p:extLst>
      <p:ext uri="{BB962C8B-B14F-4D97-AF65-F5344CB8AC3E}">
        <p14:creationId xmlns:p14="http://schemas.microsoft.com/office/powerpoint/2010/main" val="26162958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04B50C4-9507-422A-B0FD-3EB37A55578A}" type="datetimeFigureOut">
              <a:rPr lang="en-US" smtClean="0"/>
              <a:t>1/26/2018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B591D6-5558-45C8-9525-99E23486071F}" type="slidenum">
              <a:rPr lang="en-US" smtClean="0"/>
              <a:t>‹#›</a:t>
            </a:fld>
            <a:endParaRPr lang="en-US"/>
          </a:p>
        </p:txBody>
      </p:sp>
    </p:spTree>
    <p:extLst>
      <p:ext uri="{BB962C8B-B14F-4D97-AF65-F5344CB8AC3E}">
        <p14:creationId xmlns:p14="http://schemas.microsoft.com/office/powerpoint/2010/main" val="1384069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04B50C4-9507-422A-B0FD-3EB37A55578A}" type="datetimeFigureOut">
              <a:rPr lang="en-US" smtClean="0"/>
              <a:t>1/26/2018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4B591D6-5558-45C8-9525-99E23486071F}" type="slidenum">
              <a:rPr lang="en-US" smtClean="0"/>
              <a:t>‹#›</a:t>
            </a:fld>
            <a:endParaRPr lang="en-US"/>
          </a:p>
        </p:txBody>
      </p:sp>
    </p:spTree>
    <p:extLst>
      <p:ext uri="{BB962C8B-B14F-4D97-AF65-F5344CB8AC3E}">
        <p14:creationId xmlns:p14="http://schemas.microsoft.com/office/powerpoint/2010/main" val="75773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4B50C4-9507-422A-B0FD-3EB37A55578A}" type="datetimeFigureOut">
              <a:rPr lang="en-US" smtClean="0"/>
              <a:t>1/26/2018</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B591D6-5558-45C8-9525-99E23486071F}" type="slidenum">
              <a:rPr lang="en-US" smtClean="0"/>
              <a:t>‹#›</a:t>
            </a:fld>
            <a:endParaRPr lang="en-US"/>
          </a:p>
        </p:txBody>
      </p:sp>
    </p:spTree>
    <p:extLst>
      <p:ext uri="{BB962C8B-B14F-4D97-AF65-F5344CB8AC3E}">
        <p14:creationId xmlns:p14="http://schemas.microsoft.com/office/powerpoint/2010/main" val="42595719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p:nvPr/>
        </p:nvSpPr>
        <p:spPr>
          <a:xfrm>
            <a:off x="232244" y="235362"/>
            <a:ext cx="11770866" cy="707886"/>
          </a:xfrm>
          <a:prstGeom prst="rect">
            <a:avLst/>
          </a:prstGeom>
        </p:spPr>
        <p:txBody>
          <a:bodyPr wrap="square" numCol="1">
            <a:spAutoFit/>
          </a:bodyPr>
          <a:lstStyle/>
          <a:p>
            <a:pPr>
              <a:tabLst>
                <a:tab pos="4590574" algn="r"/>
              </a:tabLst>
            </a:pPr>
            <a:r>
              <a:rPr lang="en-US" sz="2000" b="1" dirty="0">
                <a:latin typeface="Arial" panose="020B0604020202020204" pitchFamily="34" charset="0"/>
                <a:ea typeface="Times New Roman" panose="02020603050405020304" pitchFamily="18" charset="0"/>
                <a:cs typeface="Arial" panose="020B0604020202020204" pitchFamily="34" charset="0"/>
              </a:rPr>
              <a:t>3GPP TSG-RAN WG4 Meeting AH-1801</a:t>
            </a:r>
            <a:r>
              <a:rPr lang="de-DE" sz="2000" b="1" dirty="0">
                <a:latin typeface="Arial" panose="020B0604020202020204" pitchFamily="34" charset="0"/>
                <a:ea typeface="Times New Roman" panose="02020603050405020304" pitchFamily="18" charset="0"/>
                <a:cs typeface="Arial" panose="020B0604020202020204" pitchFamily="34" charset="0"/>
              </a:rPr>
              <a:t>		                                                      R4-1</a:t>
            </a:r>
            <a:r>
              <a:rPr lang="en-US" altLang="ja-JP" sz="2000" b="1" smtClean="0">
                <a:latin typeface="Arial" panose="020B0604020202020204" pitchFamily="34" charset="0"/>
                <a:ea typeface="Times New Roman" panose="02020603050405020304" pitchFamily="18" charset="0"/>
                <a:cs typeface="Arial" panose="020B0604020202020204" pitchFamily="34" charset="0"/>
              </a:rPr>
              <a:t>801323</a:t>
            </a:r>
            <a:endParaRPr lang="en-US" altLang="ja-JP" sz="2000" b="1" dirty="0">
              <a:latin typeface="Arial" panose="020B0604020202020204" pitchFamily="34" charset="0"/>
              <a:ea typeface="Times New Roman" panose="02020603050405020304" pitchFamily="18" charset="0"/>
              <a:cs typeface="Arial" panose="020B0604020202020204" pitchFamily="34" charset="0"/>
            </a:endParaRPr>
          </a:p>
          <a:p>
            <a:pPr>
              <a:tabLst>
                <a:tab pos="4590574" algn="r"/>
              </a:tabLst>
            </a:pPr>
            <a:r>
              <a:rPr lang="en-US" altLang="ja-JP" sz="2000" b="1" dirty="0">
                <a:latin typeface="Arial" panose="020B0604020202020204" pitchFamily="34" charset="0"/>
                <a:cs typeface="Arial" panose="020B0604020202020204" pitchFamily="34" charset="0"/>
              </a:rPr>
              <a:t>San Diego, US, 22 - 26 Jan, 2018</a:t>
            </a:r>
            <a:endParaRPr lang="en-US" sz="2000" b="1" dirty="0">
              <a:latin typeface="Arial" panose="020B0604020202020204" pitchFamily="34" charset="0"/>
              <a:cs typeface="Arial" panose="020B0604020202020204" pitchFamily="34" charset="0"/>
            </a:endParaRPr>
          </a:p>
        </p:txBody>
      </p:sp>
      <p:sp>
        <p:nvSpPr>
          <p:cNvPr id="5" name="Rectangle 7"/>
          <p:cNvSpPr/>
          <p:nvPr/>
        </p:nvSpPr>
        <p:spPr>
          <a:xfrm>
            <a:off x="274925" y="934095"/>
            <a:ext cx="8312027" cy="946413"/>
          </a:xfrm>
          <a:prstGeom prst="rect">
            <a:avLst/>
          </a:prstGeom>
        </p:spPr>
        <p:txBody>
          <a:bodyPr wrap="square">
            <a:spAutoFit/>
          </a:bodyPr>
          <a:lstStyle/>
          <a:p>
            <a:pPr>
              <a:spcAft>
                <a:spcPts val="900"/>
              </a:spcAft>
              <a:tabLst>
                <a:tab pos="1260475" algn="l"/>
              </a:tabLst>
            </a:pPr>
            <a:r>
              <a:rPr lang="en-US" sz="2400" b="1" dirty="0">
                <a:latin typeface="Arial" panose="020B0604020202020204" pitchFamily="34" charset="0"/>
                <a:ea typeface="Times New Roman" panose="02020603050405020304" pitchFamily="18" charset="0"/>
                <a:cs typeface="Times New Roman" panose="02020603050405020304" pitchFamily="18" charset="0"/>
              </a:rPr>
              <a:t>Agenda item:	</a:t>
            </a:r>
            <a:r>
              <a:rPr lang="en-US" altLang="ja-JP" sz="2400" b="1" dirty="0">
                <a:latin typeface="Arial" panose="020B0604020202020204" pitchFamily="34" charset="0"/>
                <a:ea typeface="Times New Roman" panose="02020603050405020304" pitchFamily="18" charset="0"/>
                <a:cs typeface="Times New Roman" panose="02020603050405020304" pitchFamily="18" charset="0"/>
              </a:rPr>
              <a:t>4.2.1.3</a:t>
            </a:r>
            <a:endParaRPr lang="en-US" sz="1600" b="1" dirty="0">
              <a:latin typeface="Times New Roman" panose="02020603050405020304" pitchFamily="18" charset="0"/>
              <a:ea typeface="Times New Roman" panose="02020603050405020304" pitchFamily="18" charset="0"/>
            </a:endParaRPr>
          </a:p>
          <a:p>
            <a:pPr marL="1257300" marR="0" indent="-1257300">
              <a:spcBef>
                <a:spcPts val="0"/>
              </a:spcBef>
              <a:spcAft>
                <a:spcPts val="900"/>
              </a:spcAft>
              <a:tabLst>
                <a:tab pos="1260475" algn="l"/>
              </a:tabLst>
            </a:pPr>
            <a:r>
              <a:rPr lang="en-US" sz="2400" b="1" dirty="0">
                <a:latin typeface="Arial" panose="020B0604020202020204" pitchFamily="34" charset="0"/>
                <a:ea typeface="Times New Roman" panose="02020603050405020304" pitchFamily="18" charset="0"/>
                <a:cs typeface="Times New Roman" panose="02020603050405020304" pitchFamily="18" charset="0"/>
              </a:rPr>
              <a:t>Document for:	Approval</a:t>
            </a:r>
            <a:endParaRPr lang="en-US" sz="1600" b="1" dirty="0">
              <a:effectLst/>
              <a:latin typeface="Times New Roman" panose="02020603050405020304" pitchFamily="18" charset="0"/>
              <a:ea typeface="Times New Roman" panose="02020603050405020304" pitchFamily="18" charset="0"/>
            </a:endParaRPr>
          </a:p>
        </p:txBody>
      </p:sp>
      <p:sp>
        <p:nvSpPr>
          <p:cNvPr id="6" name="Rectangle 8"/>
          <p:cNvSpPr/>
          <p:nvPr/>
        </p:nvSpPr>
        <p:spPr>
          <a:xfrm>
            <a:off x="1877425" y="1952244"/>
            <a:ext cx="8312027" cy="3323987"/>
          </a:xfrm>
          <a:prstGeom prst="rect">
            <a:avLst/>
          </a:prstGeom>
        </p:spPr>
        <p:txBody>
          <a:bodyPr wrap="square">
            <a:spAutoFit/>
          </a:bodyPr>
          <a:lstStyle/>
          <a:p>
            <a:pPr algn="ctr">
              <a:spcAft>
                <a:spcPts val="900"/>
              </a:spcAft>
              <a:tabLst>
                <a:tab pos="1260475" algn="l"/>
              </a:tabLst>
            </a:pPr>
            <a:endParaRPr lang="en-US" sz="3600" b="1" dirty="0">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r>
              <a:rPr lang="en-US" sz="3600" b="1" dirty="0">
                <a:latin typeface="Arial" panose="020B0604020202020204" pitchFamily="34" charset="0"/>
                <a:ea typeface="Times New Roman" panose="02020603050405020304" pitchFamily="18" charset="0"/>
                <a:cs typeface="Times New Roman" panose="02020603050405020304" pitchFamily="18" charset="0"/>
              </a:rPr>
              <a:t>WF on</a:t>
            </a:r>
          </a:p>
          <a:p>
            <a:pPr algn="ctr">
              <a:spcAft>
                <a:spcPts val="900"/>
              </a:spcAft>
              <a:tabLst>
                <a:tab pos="1260475" algn="l"/>
              </a:tabLst>
            </a:pPr>
            <a:r>
              <a:rPr lang="en-US" sz="3600" b="1" dirty="0">
                <a:latin typeface="Arial" panose="020B0604020202020204" pitchFamily="34" charset="0"/>
                <a:ea typeface="Times New Roman" panose="02020603050405020304" pitchFamily="18" charset="0"/>
                <a:cs typeface="Times New Roman" panose="02020603050405020304" pitchFamily="18" charset="0"/>
              </a:rPr>
              <a:t>BWP </a:t>
            </a:r>
            <a:r>
              <a:rPr lang="en-US" sz="3600" b="1" dirty="0" smtClean="0">
                <a:latin typeface="Arial" panose="020B0604020202020204" pitchFamily="34" charset="0"/>
                <a:ea typeface="Times New Roman" panose="02020603050405020304" pitchFamily="18" charset="0"/>
                <a:cs typeface="Times New Roman" panose="02020603050405020304" pitchFamily="18" charset="0"/>
              </a:rPr>
              <a:t>switching</a:t>
            </a:r>
            <a:endParaRPr lang="en-US" sz="3600" b="1" dirty="0">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endParaRPr lang="en-US" sz="3600" b="1" dirty="0">
              <a:effectLst/>
              <a:latin typeface="Arial" panose="020B0604020202020204" pitchFamily="34" charset="0"/>
              <a:ea typeface="Times New Roman" panose="02020603050405020304" pitchFamily="18" charset="0"/>
              <a:cs typeface="Times New Roman" panose="02020603050405020304" pitchFamily="18" charset="0"/>
            </a:endParaRPr>
          </a:p>
          <a:p>
            <a:pPr algn="ctr">
              <a:spcAft>
                <a:spcPts val="900"/>
              </a:spcAft>
              <a:tabLst>
                <a:tab pos="1260475" algn="l"/>
              </a:tabLst>
            </a:pPr>
            <a:r>
              <a:rPr lang="en-US" sz="3600" b="1" dirty="0">
                <a:latin typeface="Arial" panose="020B0604020202020204" pitchFamily="34" charset="0"/>
                <a:ea typeface="Times New Roman" panose="02020603050405020304" pitchFamily="18" charset="0"/>
                <a:cs typeface="Times New Roman" panose="02020603050405020304" pitchFamily="18" charset="0"/>
              </a:rPr>
              <a:t>Huawei, HiSilicon,[ ]</a:t>
            </a:r>
            <a:endParaRPr lang="en-US" sz="3600" b="1" dirty="0">
              <a:effectLst/>
              <a:latin typeface="Times New Roman" panose="02020603050405020304" pitchFamily="18" charset="0"/>
              <a:ea typeface="Times New Roman" panose="02020603050405020304" pitchFamily="18" charset="0"/>
            </a:endParaRPr>
          </a:p>
        </p:txBody>
      </p:sp>
      <p:sp>
        <p:nvSpPr>
          <p:cNvPr id="7" name="スライド番号プレースホルダー 1"/>
          <p:cNvSpPr>
            <a:spLocks noGrp="1"/>
          </p:cNvSpPr>
          <p:nvPr>
            <p:ph type="sldNum" sz="quarter" idx="12"/>
          </p:nvPr>
        </p:nvSpPr>
        <p:spPr>
          <a:xfrm>
            <a:off x="6457950" y="4767264"/>
            <a:ext cx="2057400" cy="273844"/>
          </a:xfrm>
        </p:spPr>
        <p:txBody>
          <a:bodyPr/>
          <a:lstStyle/>
          <a:p>
            <a:r>
              <a:rPr lang="en-US" dirty="0"/>
              <a:t> </a:t>
            </a:r>
            <a:fld id="{625556CC-E737-452A-8616-F5E2FE961FA4}" type="slidenum">
              <a:rPr lang="en-US" smtClean="0"/>
              <a:t>1</a:t>
            </a:fld>
            <a:endParaRPr lang="en-US" dirty="0"/>
          </a:p>
        </p:txBody>
      </p:sp>
    </p:spTree>
    <p:extLst>
      <p:ext uri="{BB962C8B-B14F-4D97-AF65-F5344CB8AC3E}">
        <p14:creationId xmlns:p14="http://schemas.microsoft.com/office/powerpoint/2010/main" val="25693048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(1)</a:t>
            </a:r>
          </a:p>
        </p:txBody>
      </p:sp>
      <p:sp>
        <p:nvSpPr>
          <p:cNvPr id="3" name="Content Placeholder 2"/>
          <p:cNvSpPr>
            <a:spLocks noGrp="1"/>
          </p:cNvSpPr>
          <p:nvPr>
            <p:ph idx="1"/>
          </p:nvPr>
        </p:nvSpPr>
        <p:spPr/>
        <p:txBody>
          <a:bodyPr/>
          <a:lstStyle/>
          <a:p>
            <a:r>
              <a:rPr lang="en-US" dirty="0"/>
              <a:t>R1-1721712 LS on RAN1 agreement on bandwidth part transition time sent to RAN4</a:t>
            </a:r>
          </a:p>
          <a:p>
            <a:pPr lvl="1"/>
            <a:r>
              <a:rPr lang="en-US" dirty="0"/>
              <a:t>RAN1 agreement</a:t>
            </a:r>
          </a:p>
          <a:p>
            <a:pPr lvl="2"/>
            <a:r>
              <a:rPr lang="en-US" dirty="0"/>
              <a:t>The value range of the transition time(s) of active BWP switching are up to RAN4</a:t>
            </a:r>
          </a:p>
          <a:p>
            <a:pPr lvl="2"/>
            <a:r>
              <a:rPr lang="en-US" dirty="0"/>
              <a:t>it’s also up to RAN4 to decide whether the transition time(s) of active BWP switching is reported to the network as dedicated UE capability or not.</a:t>
            </a:r>
          </a:p>
          <a:p>
            <a:pPr lvl="1"/>
            <a:r>
              <a:rPr lang="en-GB" dirty="0"/>
              <a:t>RAN1 would like to kindly ask RAN4 to take the above agreements into account.</a:t>
            </a:r>
            <a:endParaRPr lang="en-US" dirty="0"/>
          </a:p>
        </p:txBody>
      </p:sp>
    </p:spTree>
    <p:extLst>
      <p:ext uri="{BB962C8B-B14F-4D97-AF65-F5344CB8AC3E}">
        <p14:creationId xmlns:p14="http://schemas.microsoft.com/office/powerpoint/2010/main" val="27830728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 (2)</a:t>
            </a:r>
          </a:p>
        </p:txBody>
      </p:sp>
      <p:sp>
        <p:nvSpPr>
          <p:cNvPr id="3" name="Content Placeholder 2"/>
          <p:cNvSpPr>
            <a:spLocks noGrp="1"/>
          </p:cNvSpPr>
          <p:nvPr>
            <p:ph idx="1"/>
          </p:nvPr>
        </p:nvSpPr>
        <p:spPr/>
        <p:txBody>
          <a:bodyPr>
            <a:normAutofit/>
          </a:bodyPr>
          <a:lstStyle/>
          <a:p>
            <a:r>
              <a:rPr lang="en-US" dirty="0"/>
              <a:t>R4-1702029 provides values for RF transition times</a:t>
            </a:r>
          </a:p>
          <a:p>
            <a:pPr lvl="1"/>
            <a:r>
              <a:rPr lang="en-US" dirty="0"/>
              <a:t>For intra-band operation, at least for sub6, the transition time can be up to 20 µs if the center frequency is the same before and after the bandwidth adaptation, regardless other conditions listed in the LS</a:t>
            </a:r>
          </a:p>
          <a:p>
            <a:pPr lvl="1"/>
            <a:r>
              <a:rPr lang="en-US" dirty="0"/>
              <a:t>For intra-band operation, at least for sub6, the transition time is 50~200 µs if the center frequency is different before and after the bandwidth adaptation, regardless other conditions listed in the LS</a:t>
            </a:r>
          </a:p>
          <a:p>
            <a:pPr lvl="1"/>
            <a:r>
              <a:rPr lang="en-US" dirty="0"/>
              <a:t>For inter-band operation, at least for sub6, the transition time can be up to 900 µs, regardless the conditions listed in the LS. RAN1 should note that this time does not include AGC settling time which is covered in baseband aspects.</a:t>
            </a:r>
          </a:p>
          <a:p>
            <a:pPr lvl="1"/>
            <a:r>
              <a:rPr lang="en-US" dirty="0"/>
              <a:t>The values above 6 GHz, the values are FFS</a:t>
            </a:r>
          </a:p>
          <a:p>
            <a:endParaRPr lang="en-US" dirty="0"/>
          </a:p>
          <a:p>
            <a:endParaRPr lang="en-US" dirty="0"/>
          </a:p>
        </p:txBody>
      </p:sp>
    </p:spTree>
    <p:extLst>
      <p:ext uri="{BB962C8B-B14F-4D97-AF65-F5344CB8AC3E}">
        <p14:creationId xmlns:p14="http://schemas.microsoft.com/office/powerpoint/2010/main" val="22861682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Proposed </a:t>
            </a:r>
            <a:r>
              <a:rPr lang="en-US" strike="sngStrike" dirty="0" smtClean="0">
                <a:solidFill>
                  <a:srgbClr val="FF0000"/>
                </a:solidFill>
              </a:rPr>
              <a:t>Working</a:t>
            </a:r>
            <a:r>
              <a:rPr lang="en-US" dirty="0" smtClean="0">
                <a:solidFill>
                  <a:srgbClr val="FF0000"/>
                </a:solidFill>
              </a:rPr>
              <a:t> </a:t>
            </a:r>
            <a:r>
              <a:rPr lang="en-US" dirty="0" smtClean="0"/>
              <a:t>agreement</a:t>
            </a:r>
            <a:endParaRPr lang="en-US" dirty="0"/>
          </a:p>
        </p:txBody>
      </p:sp>
      <p:sp>
        <p:nvSpPr>
          <p:cNvPr id="3" name="Content Placeholder 2"/>
          <p:cNvSpPr>
            <a:spLocks noGrp="1"/>
          </p:cNvSpPr>
          <p:nvPr>
            <p:ph idx="1"/>
          </p:nvPr>
        </p:nvSpPr>
        <p:spPr>
          <a:xfrm>
            <a:off x="838200" y="1814739"/>
            <a:ext cx="10178143" cy="4351338"/>
          </a:xfrm>
        </p:spPr>
        <p:txBody>
          <a:bodyPr>
            <a:normAutofit fontScale="92500" lnSpcReduction="10000"/>
          </a:bodyPr>
          <a:lstStyle/>
          <a:p>
            <a:r>
              <a:rPr lang="en-US" dirty="0"/>
              <a:t>Changes in active BWP can occur from signaling in DCI and timer expiry</a:t>
            </a:r>
          </a:p>
          <a:p>
            <a:r>
              <a:rPr lang="en-US" dirty="0"/>
              <a:t>For </a:t>
            </a:r>
            <a:r>
              <a:rPr lang="en-US" dirty="0" err="1"/>
              <a:t>intraband</a:t>
            </a:r>
            <a:r>
              <a:rPr lang="en-US" dirty="0"/>
              <a:t> bandwidth part switching, there are 4 scenarios which involve possible changes in BWP configuration</a:t>
            </a:r>
          </a:p>
          <a:p>
            <a:pPr lvl="1"/>
            <a:r>
              <a:rPr lang="en-US" dirty="0"/>
              <a:t>The reconfiguration involves changing the center frequency of the BWP without changing its BW. The reconfiguration may or may not involve changing the numerology. </a:t>
            </a:r>
          </a:p>
          <a:p>
            <a:pPr lvl="1"/>
            <a:r>
              <a:rPr lang="en-US" dirty="0"/>
              <a:t>The reconfiguration involves changing the BW of the BWP without changing its center frequency. The reconfiguration may or may not involve changing the numerology.</a:t>
            </a:r>
          </a:p>
          <a:p>
            <a:pPr lvl="1"/>
            <a:r>
              <a:rPr lang="en-US" dirty="0"/>
              <a:t>The reconfiguration involves changing both the BW and the center frequency of the BWP. The reconfiguration may or may not involve changing the numerology. </a:t>
            </a:r>
          </a:p>
          <a:p>
            <a:pPr lvl="1"/>
            <a:r>
              <a:rPr lang="en-US" dirty="0"/>
              <a:t>The reconfiguration involves changing only the numerology, where the center frequency and BW of the BWP remain unchanged.</a:t>
            </a:r>
          </a:p>
          <a:p>
            <a:endParaRPr lang="en-US" dirty="0"/>
          </a:p>
        </p:txBody>
      </p:sp>
    </p:spTree>
    <p:extLst>
      <p:ext uri="{BB962C8B-B14F-4D97-AF65-F5344CB8AC3E}">
        <p14:creationId xmlns:p14="http://schemas.microsoft.com/office/powerpoint/2010/main" val="39348307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64961"/>
          </a:xfrm>
        </p:spPr>
        <p:txBody>
          <a:bodyPr/>
          <a:lstStyle/>
          <a:p>
            <a:r>
              <a:rPr lang="en-US" dirty="0" smtClean="0">
                <a:solidFill>
                  <a:srgbClr val="FF0000"/>
                </a:solidFill>
              </a:rPr>
              <a:t>Proposed </a:t>
            </a:r>
            <a:r>
              <a:rPr lang="en-US" strike="sngStrike" dirty="0" smtClean="0">
                <a:solidFill>
                  <a:srgbClr val="FF0000"/>
                </a:solidFill>
              </a:rPr>
              <a:t>Working</a:t>
            </a:r>
            <a:r>
              <a:rPr lang="en-US" dirty="0" smtClean="0">
                <a:solidFill>
                  <a:srgbClr val="FF0000"/>
                </a:solidFill>
              </a:rPr>
              <a:t> </a:t>
            </a:r>
            <a:r>
              <a:rPr lang="en-US" dirty="0" smtClean="0"/>
              <a:t>agreements</a:t>
            </a:r>
            <a:endParaRPr lang="en-US" dirty="0"/>
          </a:p>
        </p:txBody>
      </p:sp>
      <p:sp>
        <p:nvSpPr>
          <p:cNvPr id="3" name="Content Placeholder 2"/>
          <p:cNvSpPr>
            <a:spLocks noGrp="1"/>
          </p:cNvSpPr>
          <p:nvPr>
            <p:ph idx="1"/>
          </p:nvPr>
        </p:nvSpPr>
        <p:spPr>
          <a:xfrm>
            <a:off x="838200" y="1306286"/>
            <a:ext cx="10515600" cy="4974771"/>
          </a:xfrm>
        </p:spPr>
        <p:txBody>
          <a:bodyPr>
            <a:normAutofit fontScale="92500" lnSpcReduction="20000"/>
          </a:bodyPr>
          <a:lstStyle/>
          <a:p>
            <a:r>
              <a:rPr lang="en-US" dirty="0"/>
              <a:t>In order to perform BWP switching, UE implementations may </a:t>
            </a:r>
            <a:r>
              <a:rPr lang="en-US" dirty="0" smtClean="0"/>
              <a:t>need </a:t>
            </a:r>
            <a:r>
              <a:rPr lang="en-US" dirty="0" smtClean="0">
                <a:solidFill>
                  <a:srgbClr val="FF0000"/>
                </a:solidFill>
              </a:rPr>
              <a:t>switching time</a:t>
            </a:r>
            <a:r>
              <a:rPr lang="en-US" dirty="0" smtClean="0"/>
              <a:t> </a:t>
            </a:r>
            <a:r>
              <a:rPr lang="en-US" strike="sngStrike" dirty="0">
                <a:solidFill>
                  <a:srgbClr val="0070C0"/>
                </a:solidFill>
              </a:rPr>
              <a:t>switching </a:t>
            </a:r>
            <a:r>
              <a:rPr lang="en-US" strike="sngStrike" dirty="0" err="1">
                <a:solidFill>
                  <a:srgbClr val="0070C0"/>
                </a:solidFill>
              </a:rPr>
              <a:t>gap</a:t>
            </a:r>
            <a:r>
              <a:rPr lang="en-US" strike="sngStrike" dirty="0" err="1">
                <a:solidFill>
                  <a:srgbClr val="FFC000"/>
                </a:solidFill>
              </a:rPr>
              <a:t>interruptionsgaps</a:t>
            </a:r>
            <a:r>
              <a:rPr lang="en-US" dirty="0"/>
              <a:t> for baseband processing, for retuning the local oscillator, for reconfiguring the RF chain for more or less bandwidth, for reconfiguring the RF chain for different numerologies, or for a combination of these operations.</a:t>
            </a:r>
          </a:p>
          <a:p>
            <a:r>
              <a:rPr lang="en-US" dirty="0"/>
              <a:t>The BWP switching delay parameters, includes both RF transition time and the BB processing time during BWP switching operation. </a:t>
            </a:r>
          </a:p>
          <a:p>
            <a:r>
              <a:rPr lang="en-US" dirty="0"/>
              <a:t>It is assumed that the change of BWP active configuration is confined within the UE CC. There may or may not be a change in numerology</a:t>
            </a:r>
          </a:p>
          <a:p>
            <a:r>
              <a:rPr lang="en-US" strike="sngStrike" dirty="0">
                <a:solidFill>
                  <a:srgbClr val="FF0000"/>
                </a:solidFill>
              </a:rPr>
              <a:t>It is assumed that during the BWP switching procedure the UE </a:t>
            </a:r>
            <a:r>
              <a:rPr lang="en-US" strike="sngStrike" dirty="0" err="1">
                <a:solidFill>
                  <a:srgbClr val="FF0000"/>
                </a:solidFill>
              </a:rPr>
              <a:t>Tx</a:t>
            </a:r>
            <a:r>
              <a:rPr lang="en-US" strike="sngStrike" dirty="0">
                <a:solidFill>
                  <a:srgbClr val="FF0000"/>
                </a:solidFill>
              </a:rPr>
              <a:t> will not transmit, and the UE Rx will not receive</a:t>
            </a:r>
            <a:r>
              <a:rPr lang="en-US" strike="sngStrike" dirty="0" smtClean="0">
                <a:solidFill>
                  <a:srgbClr val="FF0000"/>
                </a:solidFill>
              </a:rPr>
              <a:t>.</a:t>
            </a:r>
          </a:p>
          <a:p>
            <a:r>
              <a:rPr lang="en-US" dirty="0" smtClean="0">
                <a:solidFill>
                  <a:srgbClr val="FF0000"/>
                </a:solidFill>
              </a:rPr>
              <a:t>The UE may need interruption during the BWP switch operation. The interruption duration is FFS. </a:t>
            </a:r>
            <a:endParaRPr lang="en-US" dirty="0">
              <a:solidFill>
                <a:srgbClr val="FF0000"/>
              </a:solidFill>
            </a:endParaRPr>
          </a:p>
          <a:p>
            <a:r>
              <a:rPr lang="en-US" strike="sngStrike" dirty="0">
                <a:solidFill>
                  <a:srgbClr val="00B050"/>
                </a:solidFill>
              </a:rPr>
              <a:t>The BWP switching </a:t>
            </a:r>
            <a:r>
              <a:rPr lang="en-US" strike="sngStrike" dirty="0" smtClean="0">
                <a:solidFill>
                  <a:srgbClr val="00B050"/>
                </a:solidFill>
              </a:rPr>
              <a:t>time </a:t>
            </a:r>
            <a:r>
              <a:rPr lang="en-US" strike="sngStrike" dirty="0">
                <a:solidFill>
                  <a:srgbClr val="00B050"/>
                </a:solidFill>
              </a:rPr>
              <a:t>is applicable to all UEs.</a:t>
            </a:r>
          </a:p>
        </p:txBody>
      </p:sp>
    </p:spTree>
    <p:extLst>
      <p:ext uri="{BB962C8B-B14F-4D97-AF65-F5344CB8AC3E}">
        <p14:creationId xmlns:p14="http://schemas.microsoft.com/office/powerpoint/2010/main" val="24800429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75846"/>
          </a:xfrm>
        </p:spPr>
        <p:txBody>
          <a:bodyPr/>
          <a:lstStyle/>
          <a:p>
            <a:r>
              <a:rPr lang="en-US" dirty="0"/>
              <a:t>Open issues</a:t>
            </a:r>
          </a:p>
        </p:txBody>
      </p:sp>
      <p:sp>
        <p:nvSpPr>
          <p:cNvPr id="3" name="Content Placeholder 2"/>
          <p:cNvSpPr>
            <a:spLocks noGrp="1"/>
          </p:cNvSpPr>
          <p:nvPr>
            <p:ph idx="1"/>
          </p:nvPr>
        </p:nvSpPr>
        <p:spPr>
          <a:xfrm>
            <a:off x="838200" y="1415143"/>
            <a:ext cx="10515600" cy="4761820"/>
          </a:xfrm>
        </p:spPr>
        <p:txBody>
          <a:bodyPr>
            <a:normAutofit fontScale="62500" lnSpcReduction="20000"/>
          </a:bodyPr>
          <a:lstStyle/>
          <a:p>
            <a:r>
              <a:rPr lang="en-US" dirty="0"/>
              <a:t>Definition of start of BWP switching operation on </a:t>
            </a:r>
            <a:r>
              <a:rPr lang="en-US" dirty="0" smtClean="0"/>
              <a:t>DL whe</a:t>
            </a:r>
            <a:r>
              <a:rPr lang="en-US" dirty="0" smtClean="0"/>
              <a:t>n BWP switch command received via DCI</a:t>
            </a:r>
            <a:endParaRPr lang="en-US" dirty="0"/>
          </a:p>
          <a:p>
            <a:pPr lvl="1"/>
            <a:r>
              <a:rPr lang="en-US" dirty="0"/>
              <a:t>Option 1&gt; The new BWP configuration becomes active at the slot </a:t>
            </a:r>
            <a:r>
              <a:rPr lang="en-US" dirty="0" smtClean="0"/>
              <a:t>boundary</a:t>
            </a:r>
          </a:p>
          <a:p>
            <a:pPr lvl="1"/>
            <a:r>
              <a:rPr lang="en-US" dirty="0" smtClean="0">
                <a:solidFill>
                  <a:srgbClr val="FF0000"/>
                </a:solidFill>
              </a:rPr>
              <a:t>Option 1a&gt; The BWP switching operation starts at the slot boundary after BWP </a:t>
            </a:r>
            <a:r>
              <a:rPr lang="en-US" dirty="0" err="1" smtClean="0">
                <a:solidFill>
                  <a:srgbClr val="FF0000"/>
                </a:solidFill>
              </a:rPr>
              <a:t>reconfig</a:t>
            </a:r>
            <a:r>
              <a:rPr lang="en-US" dirty="0" smtClean="0">
                <a:solidFill>
                  <a:srgbClr val="FF0000"/>
                </a:solidFill>
              </a:rPr>
              <a:t> command (via DCI ) is received </a:t>
            </a:r>
          </a:p>
          <a:p>
            <a:pPr lvl="1"/>
            <a:r>
              <a:rPr lang="en-US" dirty="0" smtClean="0">
                <a:solidFill>
                  <a:srgbClr val="FF0000"/>
                </a:solidFill>
              </a:rPr>
              <a:t>Option 1b&gt; The </a:t>
            </a:r>
            <a:r>
              <a:rPr lang="en-US" dirty="0">
                <a:solidFill>
                  <a:srgbClr val="FF0000"/>
                </a:solidFill>
              </a:rPr>
              <a:t>BWP </a:t>
            </a:r>
            <a:r>
              <a:rPr lang="en-US" dirty="0" smtClean="0">
                <a:solidFill>
                  <a:srgbClr val="FF0000"/>
                </a:solidFill>
              </a:rPr>
              <a:t>switching </a:t>
            </a:r>
            <a:r>
              <a:rPr lang="en-US" dirty="0">
                <a:solidFill>
                  <a:srgbClr val="FF0000"/>
                </a:solidFill>
              </a:rPr>
              <a:t>operation </a:t>
            </a:r>
            <a:r>
              <a:rPr lang="en-US" dirty="0" smtClean="0">
                <a:solidFill>
                  <a:srgbClr val="FF0000"/>
                </a:solidFill>
              </a:rPr>
              <a:t>starts is at the first slot boundary where UE has not grants after BWP switch command is received </a:t>
            </a:r>
            <a:endParaRPr lang="en-US" dirty="0">
              <a:solidFill>
                <a:srgbClr val="FF0000"/>
              </a:solidFill>
            </a:endParaRPr>
          </a:p>
          <a:p>
            <a:pPr lvl="1"/>
            <a:r>
              <a:rPr lang="en-US" dirty="0"/>
              <a:t>Option 2&gt; After UE receives the DCI (last symbol containing DCI)</a:t>
            </a:r>
          </a:p>
          <a:p>
            <a:pPr lvl="1"/>
            <a:r>
              <a:rPr lang="en-US" dirty="0" smtClean="0">
                <a:solidFill>
                  <a:srgbClr val="0070C0"/>
                </a:solidFill>
              </a:rPr>
              <a:t>Other </a:t>
            </a:r>
            <a:r>
              <a:rPr lang="en-US" dirty="0">
                <a:solidFill>
                  <a:srgbClr val="0070C0"/>
                </a:solidFill>
              </a:rPr>
              <a:t>options are not </a:t>
            </a:r>
            <a:r>
              <a:rPr lang="en-US" dirty="0" smtClean="0">
                <a:solidFill>
                  <a:srgbClr val="0070C0"/>
                </a:solidFill>
              </a:rPr>
              <a:t>precluded</a:t>
            </a:r>
          </a:p>
          <a:p>
            <a:r>
              <a:rPr lang="en-US" dirty="0"/>
              <a:t>BWP switch time </a:t>
            </a:r>
            <a:r>
              <a:rPr lang="en-US" dirty="0" smtClean="0"/>
              <a:t>start based on </a:t>
            </a:r>
            <a:r>
              <a:rPr lang="en-US" dirty="0"/>
              <a:t>time expiration is </a:t>
            </a:r>
            <a:r>
              <a:rPr lang="en-US" dirty="0" smtClean="0"/>
              <a:t>FFS</a:t>
            </a:r>
            <a:endParaRPr lang="en-US" dirty="0">
              <a:solidFill>
                <a:srgbClr val="0070C0"/>
              </a:solidFill>
            </a:endParaRPr>
          </a:p>
          <a:p>
            <a:r>
              <a:rPr lang="en-US" dirty="0"/>
              <a:t>Definition of end of BWP switching operation </a:t>
            </a:r>
          </a:p>
          <a:p>
            <a:pPr lvl="1"/>
            <a:r>
              <a:rPr lang="en-US" dirty="0"/>
              <a:t>Option 1&gt; When the UE is capable of monitoring PDCCH with the </a:t>
            </a:r>
            <a:r>
              <a:rPr lang="en-US" dirty="0" smtClean="0"/>
              <a:t>new BWP </a:t>
            </a:r>
            <a:r>
              <a:rPr lang="en-US" dirty="0"/>
              <a:t>numerology</a:t>
            </a:r>
          </a:p>
          <a:p>
            <a:pPr lvl="1"/>
            <a:r>
              <a:rPr lang="en-US" dirty="0">
                <a:solidFill>
                  <a:srgbClr val="FF0000"/>
                </a:solidFill>
              </a:rPr>
              <a:t>Option 2&gt; </a:t>
            </a:r>
            <a:r>
              <a:rPr lang="en-US" dirty="0" smtClean="0">
                <a:solidFill>
                  <a:srgbClr val="FF0000"/>
                </a:solidFill>
              </a:rPr>
              <a:t>immediately after </a:t>
            </a:r>
            <a:r>
              <a:rPr lang="en-US" dirty="0">
                <a:solidFill>
                  <a:srgbClr val="FF0000"/>
                </a:solidFill>
              </a:rPr>
              <a:t>the </a:t>
            </a:r>
            <a:r>
              <a:rPr lang="en-US" strike="sngStrike" dirty="0" smtClean="0">
                <a:solidFill>
                  <a:srgbClr val="FF0000"/>
                </a:solidFill>
              </a:rPr>
              <a:t>delay </a:t>
            </a:r>
            <a:r>
              <a:rPr lang="en-US" dirty="0" smtClean="0">
                <a:solidFill>
                  <a:srgbClr val="FF0000"/>
                </a:solidFill>
              </a:rPr>
              <a:t>switch time</a:t>
            </a:r>
            <a:endParaRPr lang="en-US" dirty="0">
              <a:solidFill>
                <a:srgbClr val="FF0000"/>
              </a:solidFill>
            </a:endParaRPr>
          </a:p>
          <a:p>
            <a:pPr lvl="1"/>
            <a:r>
              <a:rPr lang="en-US" dirty="0">
                <a:solidFill>
                  <a:srgbClr val="0070C0"/>
                </a:solidFill>
              </a:rPr>
              <a:t>Other options are not precluded</a:t>
            </a:r>
            <a:endParaRPr lang="en-US" dirty="0"/>
          </a:p>
          <a:p>
            <a:pPr marL="0" indent="0">
              <a:buNone/>
            </a:pPr>
            <a:endParaRPr lang="en-US" dirty="0"/>
          </a:p>
          <a:p>
            <a:r>
              <a:rPr lang="en-US" dirty="0"/>
              <a:t>Values for FR2 as FFS because companies need time to obtain values</a:t>
            </a:r>
          </a:p>
          <a:p>
            <a:pPr lvl="1"/>
            <a:r>
              <a:rPr lang="en-US" dirty="0"/>
              <a:t>Switching time such that the delay is not shorter than for FR1</a:t>
            </a:r>
          </a:p>
          <a:p>
            <a:r>
              <a:rPr lang="en-US" dirty="0"/>
              <a:t>Values for FR1 baseband processing times vary and companies need time to obtain values</a:t>
            </a:r>
          </a:p>
          <a:p>
            <a:r>
              <a:rPr lang="en-US" dirty="0">
                <a:solidFill>
                  <a:srgbClr val="FFC000"/>
                </a:solidFill>
              </a:rPr>
              <a:t>Values for FR1 RF transition times should be updated based on the specified scenario listed in slide #4</a:t>
            </a:r>
          </a:p>
          <a:p>
            <a:r>
              <a:rPr lang="en-US" dirty="0">
                <a:solidFill>
                  <a:srgbClr val="0070C0"/>
                </a:solidFill>
              </a:rPr>
              <a:t>Values for the RRM delays are FFS</a:t>
            </a:r>
          </a:p>
        </p:txBody>
      </p:sp>
    </p:spTree>
    <p:extLst>
      <p:ext uri="{BB962C8B-B14F-4D97-AF65-F5344CB8AC3E}">
        <p14:creationId xmlns:p14="http://schemas.microsoft.com/office/powerpoint/2010/main" val="30176664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a:t>
            </a:r>
          </a:p>
        </p:txBody>
      </p:sp>
      <p:sp>
        <p:nvSpPr>
          <p:cNvPr id="3" name="Content Placeholder 2"/>
          <p:cNvSpPr>
            <a:spLocks noGrp="1"/>
          </p:cNvSpPr>
          <p:nvPr>
            <p:ph idx="1"/>
          </p:nvPr>
        </p:nvSpPr>
        <p:spPr/>
        <p:txBody>
          <a:bodyPr>
            <a:normAutofit/>
          </a:bodyPr>
          <a:lstStyle/>
          <a:p>
            <a:r>
              <a:rPr lang="en-US" dirty="0"/>
              <a:t>R4-1800117, “On BWP switching delay”, Intel</a:t>
            </a:r>
          </a:p>
          <a:p>
            <a:r>
              <a:rPr lang="en-US" dirty="0"/>
              <a:t>R4-1800118, “LS on RAN4 agreement on BWP switching delay”, Intel</a:t>
            </a:r>
          </a:p>
          <a:p>
            <a:r>
              <a:rPr lang="en-US" dirty="0"/>
              <a:t>R4-1800419, “On BWP switching time”, Huawei, HiSilicon</a:t>
            </a:r>
          </a:p>
          <a:p>
            <a:r>
              <a:rPr lang="en-US" dirty="0"/>
              <a:t>R4-1800420, “[draft] Reply LS on bandwidth part transition time”, Huawei, HiSilicon</a:t>
            </a:r>
          </a:p>
          <a:p>
            <a:r>
              <a:rPr lang="en-US" dirty="0"/>
              <a:t>R4-1800742, “On BWP switching delay”, Nokia, Nokia Shanghai Bell</a:t>
            </a:r>
          </a:p>
          <a:p>
            <a:r>
              <a:rPr lang="en-US" dirty="0"/>
              <a:t>R4-1702029, “Reply LS on UE RF Bandwidth Adaptation in NR”</a:t>
            </a:r>
          </a:p>
          <a:p>
            <a:r>
              <a:rPr lang="en-US" dirty="0"/>
              <a:t>R4-1800107, “Discussion on BWP transition time”, </a:t>
            </a:r>
            <a:r>
              <a:rPr lang="en-US" dirty="0" err="1"/>
              <a:t>MediaTek</a:t>
            </a:r>
            <a:endParaRPr lang="en-US" dirty="0"/>
          </a:p>
        </p:txBody>
      </p:sp>
    </p:spTree>
    <p:extLst>
      <p:ext uri="{BB962C8B-B14F-4D97-AF65-F5344CB8AC3E}">
        <p14:creationId xmlns:p14="http://schemas.microsoft.com/office/powerpoint/2010/main" val="94770809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3976</TotalTime>
  <Words>818</Words>
  <Application>Microsoft Office PowerPoint</Application>
  <PresentationFormat>Widescreen</PresentationFormat>
  <Paragraphs>62</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ＭＳ Ｐゴシック</vt:lpstr>
      <vt:lpstr>Arial</vt:lpstr>
      <vt:lpstr>Calibri</vt:lpstr>
      <vt:lpstr>Calibri Light</vt:lpstr>
      <vt:lpstr>Times New Roman</vt:lpstr>
      <vt:lpstr>Office Theme</vt:lpstr>
      <vt:lpstr>PowerPoint Presentation</vt:lpstr>
      <vt:lpstr>Background (1)</vt:lpstr>
      <vt:lpstr>Background (2)</vt:lpstr>
      <vt:lpstr>Proposed Working agreement</vt:lpstr>
      <vt:lpstr>Proposed Working agreements</vt:lpstr>
      <vt:lpstr>Open issues</vt:lpstr>
      <vt:lpstr>References</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Vip</dc:creator>
  <cp:keywords>CTPClassification=CTP_NT</cp:keywords>
  <cp:lastModifiedBy>Huawei</cp:lastModifiedBy>
  <cp:revision>33</cp:revision>
  <dcterms:created xsi:type="dcterms:W3CDTF">2018-01-23T22:46:35Z</dcterms:created>
  <dcterms:modified xsi:type="dcterms:W3CDTF">2018-01-26T22:54:19Z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d29b7a99-af3f-4f17-a9b7-941e5ef3587d</vt:lpwstr>
  </property>
  <property fmtid="{D5CDD505-2E9C-101B-9397-08002B2CF9AE}" pid="3" name="CTP_TimeStamp">
    <vt:lpwstr>2018-01-26 19:05:23Z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