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8"/>
  </p:notesMasterIdLst>
  <p:sldIdLst>
    <p:sldId id="256" r:id="rId2"/>
    <p:sldId id="287" r:id="rId3"/>
    <p:sldId id="288" r:id="rId4"/>
    <p:sldId id="289" r:id="rId5"/>
    <p:sldId id="290" r:id="rId6"/>
    <p:sldId id="29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1/27/2018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handover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r>
              <a:rPr lang="en-US" altLang="en-US" sz="2800" dirty="0">
                <a:solidFill>
                  <a:schemeClr val="tx1"/>
                </a:solidFill>
              </a:rPr>
              <a:t>, Nokia, </a:t>
            </a:r>
            <a:r>
              <a:rPr lang="en-US" altLang="en-US" sz="2800">
                <a:solidFill>
                  <a:schemeClr val="tx1"/>
                </a:solidFill>
              </a:rPr>
              <a:t>Nokia Shanghai Bell, …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AH-1801                                                    </a:t>
            </a:r>
            <a:r>
              <a:rPr lang="en-US" altLang="sv-SE" sz="2000" b="1" dirty="0" smtClean="0"/>
              <a:t>R4-1801308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/>
              <a:t>San Diego, USA, January 22</a:t>
            </a:r>
            <a:r>
              <a:rPr lang="en-US" altLang="zh-CN" sz="2000" b="1" baseline="30000" dirty="0"/>
              <a:t>nd</a:t>
            </a:r>
            <a:r>
              <a:rPr lang="en-US" altLang="zh-CN" sz="2000" b="1" dirty="0"/>
              <a:t> – 26</a:t>
            </a:r>
            <a:r>
              <a:rPr lang="en-US" altLang="zh-CN" sz="2000" b="1" baseline="30000" dirty="0"/>
              <a:t>th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zh-CN" sz="2000" b="1" dirty="0"/>
              <a:t>4.6.9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53975"/>
            <a:ext cx="9468544" cy="854745"/>
          </a:xfrm>
        </p:spPr>
        <p:txBody>
          <a:bodyPr/>
          <a:lstStyle/>
          <a:p>
            <a:r>
              <a:rPr lang="en-US" altLang="sv-SE" sz="4000" dirty="0"/>
              <a:t>Agreement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764704"/>
            <a:ext cx="8353177" cy="561786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ko-KR" sz="2400" dirty="0"/>
              <a:t>Handover RRM requirements should be defined to cover following scenarios: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/>
              <a:t>Handover from NR to NR </a:t>
            </a:r>
          </a:p>
          <a:p>
            <a:pPr lvl="2">
              <a:spcBef>
                <a:spcPts val="1200"/>
              </a:spcBef>
            </a:pPr>
            <a:r>
              <a:rPr lang="en-US" altLang="ko-KR" sz="1600" dirty="0"/>
              <a:t>To be captured in TS38.133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/>
              <a:t>Handover from NR to E-UTRAN</a:t>
            </a:r>
          </a:p>
          <a:p>
            <a:pPr lvl="2">
              <a:spcBef>
                <a:spcPts val="1200"/>
              </a:spcBef>
            </a:pPr>
            <a:r>
              <a:rPr lang="en-US" altLang="ko-KR" sz="1600" dirty="0"/>
              <a:t>To be captured in TS38.133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/>
              <a:t>Handover from E-UTRAN to NR</a:t>
            </a:r>
          </a:p>
          <a:p>
            <a:pPr lvl="2">
              <a:spcBef>
                <a:spcPts val="1200"/>
              </a:spcBef>
            </a:pPr>
            <a:r>
              <a:rPr lang="en-US" altLang="ko-KR" sz="1600" dirty="0"/>
              <a:t>To be captured in TS36.133</a:t>
            </a:r>
          </a:p>
          <a:p>
            <a:pPr>
              <a:spcBef>
                <a:spcPts val="1200"/>
              </a:spcBef>
            </a:pPr>
            <a:r>
              <a:rPr lang="en-US" altLang="ko-KR" sz="2400" dirty="0"/>
              <a:t>Generic requirements can be defined in TS38.133 to cover both FDD and TDD NR source/target cells.</a:t>
            </a:r>
          </a:p>
          <a:p>
            <a:pPr>
              <a:spcBef>
                <a:spcPts val="1200"/>
              </a:spcBef>
            </a:pPr>
            <a:r>
              <a:rPr lang="en-US" altLang="ko-KR" sz="2400" dirty="0"/>
              <a:t>The equations of </a:t>
            </a:r>
            <a:r>
              <a:rPr lang="en-US" altLang="ko-KR" sz="2400" dirty="0" err="1"/>
              <a:t>D</a:t>
            </a:r>
            <a:r>
              <a:rPr lang="en-US" altLang="ko-KR" sz="1800" dirty="0" err="1"/>
              <a:t>handover</a:t>
            </a:r>
            <a:r>
              <a:rPr lang="en-US" altLang="ko-KR" sz="2400" dirty="0"/>
              <a:t> and </a:t>
            </a:r>
            <a:r>
              <a:rPr lang="en-US" altLang="ko-KR" sz="2400" dirty="0" err="1"/>
              <a:t>T</a:t>
            </a:r>
            <a:r>
              <a:rPr lang="en-US" altLang="ko-KR" sz="1800" dirty="0" err="1"/>
              <a:t>interrupt</a:t>
            </a:r>
            <a:r>
              <a:rPr lang="en-US" altLang="ko-KR" sz="2400" dirty="0"/>
              <a:t> in following slides apply for target cells in both FR1 and FR2. However, the components in </a:t>
            </a:r>
            <a:r>
              <a:rPr lang="en-US" altLang="ko-KR" sz="2400" dirty="0" err="1"/>
              <a:t>Tinterrupt</a:t>
            </a:r>
            <a:r>
              <a:rPr lang="en-US" altLang="ko-KR" sz="2400" dirty="0"/>
              <a:t> are expected to have different values in FR1 and FR2.</a:t>
            </a:r>
          </a:p>
          <a:p>
            <a:pPr lvl="2">
              <a:spcBef>
                <a:spcPts val="1200"/>
              </a:spcBef>
            </a:pP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463134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-28624"/>
            <a:ext cx="9468544" cy="854745"/>
          </a:xfrm>
        </p:spPr>
        <p:txBody>
          <a:bodyPr/>
          <a:lstStyle/>
          <a:p>
            <a:r>
              <a:rPr lang="en-US" altLang="sv-SE" sz="4000" dirty="0"/>
              <a:t>Agreement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0" y="691456"/>
            <a:ext cx="9036496" cy="561786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ko-KR" sz="2400" dirty="0"/>
              <a:t>Handover delay and interruption time should be defined</a:t>
            </a:r>
          </a:p>
          <a:p>
            <a:pPr>
              <a:spcBef>
                <a:spcPts val="1200"/>
              </a:spcBef>
            </a:pPr>
            <a:r>
              <a:rPr lang="en-US" altLang="ko-KR" sz="2400" dirty="0"/>
              <a:t>Handover delay </a:t>
            </a:r>
            <a:r>
              <a:rPr lang="en-US" altLang="ko-KR" sz="2400" dirty="0" err="1"/>
              <a:t>D</a:t>
            </a:r>
            <a:r>
              <a:rPr lang="en-US" altLang="ko-KR" sz="1600" dirty="0" err="1"/>
              <a:t>handover</a:t>
            </a:r>
            <a:r>
              <a:rPr lang="en-US" altLang="ko-KR" sz="2400" dirty="0"/>
              <a:t> is defined from the time when the UE receives a RRC message implying handover to the time when UE shall be ready to start the transmission of the new uplink PRACH channel:</a:t>
            </a:r>
          </a:p>
          <a:p>
            <a:pPr marL="457200" lvl="1" indent="0" algn="ctr">
              <a:spcBef>
                <a:spcPts val="1200"/>
              </a:spcBef>
              <a:buNone/>
            </a:pPr>
            <a:r>
              <a:rPr lang="en-US" altLang="ko-KR" sz="2000" dirty="0"/>
              <a:t>	</a:t>
            </a:r>
            <a:r>
              <a:rPr lang="en-US" altLang="ko-KR" sz="2000" dirty="0" err="1"/>
              <a:t>D</a:t>
            </a:r>
            <a:r>
              <a:rPr lang="en-US" altLang="ko-KR" sz="1600" dirty="0" err="1"/>
              <a:t>handover</a:t>
            </a:r>
            <a:r>
              <a:rPr lang="en-US" altLang="ko-KR" sz="2000" dirty="0"/>
              <a:t> =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RRC_procedure_delay</a:t>
            </a:r>
            <a:r>
              <a:rPr lang="en-US" altLang="ko-KR" sz="2000" dirty="0"/>
              <a:t> +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interruption</a:t>
            </a:r>
            <a:endParaRPr lang="en-US" altLang="ko-KR" sz="1600" dirty="0"/>
          </a:p>
          <a:p>
            <a:pPr>
              <a:spcBef>
                <a:spcPts val="1200"/>
              </a:spcBef>
            </a:pPr>
            <a:r>
              <a:rPr lang="en-US" altLang="ko-KR" sz="2400" dirty="0"/>
              <a:t>Where: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RRC_procedure_delay</a:t>
            </a:r>
            <a:r>
              <a:rPr lang="en-US" altLang="ko-KR" sz="2000" dirty="0"/>
              <a:t>: it is the RRC procedure delay defined TS 38.331</a:t>
            </a:r>
          </a:p>
          <a:p>
            <a:pPr lvl="1">
              <a:spcBef>
                <a:spcPts val="1200"/>
              </a:spcBef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interruption</a:t>
            </a:r>
            <a:r>
              <a:rPr lang="en-US" altLang="ko-KR" sz="2000" dirty="0"/>
              <a:t>: it is the time between end of the last TTI containing the RRC command on the old PDSCH and the time the UE starts transmission of the new PRACH, excluding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RRC_procedure_delay</a:t>
            </a:r>
            <a:r>
              <a:rPr lang="en-US" altLang="ko-KR" sz="2000" dirty="0"/>
              <a:t>.</a:t>
            </a:r>
          </a:p>
          <a:p>
            <a:pPr>
              <a:spcBef>
                <a:spcPts val="1200"/>
              </a:spcBef>
            </a:pP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85266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-28623"/>
            <a:ext cx="9468544" cy="720080"/>
          </a:xfrm>
        </p:spPr>
        <p:txBody>
          <a:bodyPr/>
          <a:lstStyle/>
          <a:p>
            <a:r>
              <a:rPr lang="en-US" altLang="sv-SE" sz="4000" dirty="0"/>
              <a:t>Handover from NR to NR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-108520" y="620688"/>
            <a:ext cx="9252520" cy="6237312"/>
          </a:xfrm>
        </p:spPr>
        <p:txBody>
          <a:bodyPr>
            <a:normAutofit/>
          </a:bodyPr>
          <a:lstStyle/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000" dirty="0" err="1"/>
              <a:t>T</a:t>
            </a:r>
            <a:r>
              <a:rPr lang="en-GB" altLang="ko-KR" sz="1600" dirty="0" err="1"/>
              <a:t>interrupt</a:t>
            </a:r>
            <a:r>
              <a:rPr lang="en-GB" altLang="ko-KR" sz="2000" dirty="0"/>
              <a:t> shall be defined in TS38.133 </a:t>
            </a:r>
            <a:endParaRPr lang="en-US" altLang="ko-KR" sz="2400" dirty="0"/>
          </a:p>
          <a:p>
            <a:pPr marL="914400" lvl="2" indent="0" algn="ctr">
              <a:spcBef>
                <a:spcPts val="1200"/>
              </a:spcBef>
              <a:buNone/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interrupt</a:t>
            </a:r>
            <a:r>
              <a:rPr lang="en-US" altLang="ko-KR" sz="1600" dirty="0"/>
              <a:t> =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search</a:t>
            </a:r>
            <a:r>
              <a:rPr lang="en-US" altLang="ko-KR" sz="1600" dirty="0"/>
              <a:t> </a:t>
            </a:r>
            <a:r>
              <a:rPr lang="en-US" altLang="ko-KR" sz="2000" dirty="0"/>
              <a:t>+</a:t>
            </a:r>
            <a:r>
              <a:rPr lang="en-US" altLang="ko-KR" sz="1600" dirty="0"/>
              <a:t> </a:t>
            </a:r>
            <a:r>
              <a:rPr lang="en-US" altLang="ko-KR" sz="2000" dirty="0"/>
              <a:t>T</a:t>
            </a:r>
            <a:r>
              <a:rPr lang="en-US" altLang="ko-KR" sz="1600" dirty="0"/>
              <a:t>IU </a:t>
            </a:r>
            <a:r>
              <a:rPr lang="en-US" altLang="ko-KR" sz="2000" dirty="0"/>
              <a:t>+</a:t>
            </a:r>
            <a:r>
              <a:rPr lang="en-US" altLang="ko-KR" sz="1600" dirty="0"/>
              <a:t> </a:t>
            </a:r>
            <a:r>
              <a:rPr lang="en-US" altLang="ko-KR" sz="2000" dirty="0"/>
              <a:t>T</a:t>
            </a:r>
            <a:r>
              <a:rPr lang="en-US" altLang="ko-KR" sz="1600" dirty="0"/>
              <a:t>margin </a:t>
            </a:r>
            <a:r>
              <a:rPr lang="en-US" altLang="ko-KR" sz="2000" dirty="0"/>
              <a:t>+ T</a:t>
            </a:r>
            <a:r>
              <a:rPr lang="en-US" altLang="ko-KR" sz="1600" dirty="0"/>
              <a:t>MIB</a:t>
            </a:r>
            <a:r>
              <a:rPr lang="en-US" altLang="ko-KR" sz="2000" dirty="0"/>
              <a:t> </a:t>
            </a:r>
            <a:r>
              <a:rPr lang="en-US" altLang="ko-KR" sz="2000" dirty="0" err="1"/>
              <a:t>ms</a:t>
            </a:r>
            <a:endParaRPr lang="en-US" altLang="ko-KR" sz="2000" dirty="0"/>
          </a:p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000" dirty="0"/>
              <a:t>Where: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search</a:t>
            </a:r>
            <a:r>
              <a:rPr lang="en-US" altLang="ko-KR" sz="2000" dirty="0"/>
              <a:t>: is the time for PSS/SSS detection, which is 0 for known cell. </a:t>
            </a:r>
            <a:r>
              <a:rPr lang="en-US" altLang="ko-KR" sz="2000" strike="sngStrike" dirty="0" err="1"/>
              <a:t>aA</a:t>
            </a:r>
            <a:r>
              <a:rPr lang="en-US" altLang="ko-KR" sz="2000" dirty="0" err="1"/>
              <a:t>nd</a:t>
            </a:r>
            <a:r>
              <a:rPr lang="en-US" altLang="ko-KR" sz="2000" dirty="0"/>
              <a:t> [TBD] </a:t>
            </a:r>
            <a:r>
              <a:rPr lang="en-US" altLang="ko-KR" sz="2000" dirty="0" err="1"/>
              <a:t>ms</a:t>
            </a:r>
            <a:r>
              <a:rPr lang="en-US" altLang="ko-KR" sz="2000" dirty="0"/>
              <a:t> for unknown cell provided that the signal quality is sufficient for successful cell detection on the first attempt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T</a:t>
            </a:r>
            <a:r>
              <a:rPr lang="en-US" altLang="ko-KR" sz="1600" dirty="0"/>
              <a:t>IU</a:t>
            </a:r>
            <a:r>
              <a:rPr lang="en-US" altLang="ko-KR" sz="2000" dirty="0"/>
              <a:t>: is the interruption uncertainty in acquiring the first available PRACH occasion in the new cell. TIU can be up to [TBD] </a:t>
            </a:r>
            <a:r>
              <a:rPr lang="en-US" altLang="ko-KR" sz="2000" dirty="0" err="1"/>
              <a:t>ms.</a:t>
            </a:r>
            <a:r>
              <a:rPr lang="en-US" altLang="ko-KR" sz="2000" dirty="0"/>
              <a:t>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800" dirty="0"/>
              <a:t>T</a:t>
            </a:r>
            <a:r>
              <a:rPr lang="en-US" altLang="ko-KR" sz="2000" dirty="0"/>
              <a:t>margin: it comprises at least </a:t>
            </a:r>
            <a:r>
              <a:rPr lang="en-US" altLang="ko-KR" sz="2800" dirty="0"/>
              <a:t>T</a:t>
            </a:r>
            <a:r>
              <a:rPr lang="en-US" altLang="ko-KR" sz="2000" dirty="0"/>
              <a:t>processing_NR. Whether </a:t>
            </a:r>
            <a:r>
              <a:rPr lang="en-US" altLang="ko-KR" sz="2800" dirty="0"/>
              <a:t>T</a:t>
            </a:r>
            <a:r>
              <a:rPr lang="en-US" altLang="ko-KR" sz="2000" dirty="0"/>
              <a:t>margin also includes </a:t>
            </a:r>
            <a:r>
              <a:rPr lang="en-US" altLang="ko-KR" sz="2800" dirty="0" err="1"/>
              <a:t>T</a:t>
            </a:r>
            <a:r>
              <a:rPr lang="en-US" altLang="ko-KR" sz="2000" dirty="0" err="1"/>
              <a:t>loops</a:t>
            </a:r>
            <a:r>
              <a:rPr lang="en-US" altLang="ko-KR" sz="2000" dirty="0"/>
              <a:t> is FFS where:</a:t>
            </a:r>
          </a:p>
          <a:p>
            <a:pPr lvl="3">
              <a:spcBef>
                <a:spcPts val="1200"/>
              </a:spcBef>
            </a:pPr>
            <a:r>
              <a:rPr lang="en-US" altLang="ko-KR" sz="1600" dirty="0"/>
              <a:t>T</a:t>
            </a:r>
            <a:r>
              <a:rPr lang="en-US" altLang="ko-KR" sz="1200" dirty="0"/>
              <a:t>processing_NR</a:t>
            </a:r>
            <a:r>
              <a:rPr lang="en-US" altLang="ko-KR" sz="1600" dirty="0"/>
              <a:t>: is the UE processing time, which can be up to [TBD]</a:t>
            </a:r>
            <a:r>
              <a:rPr lang="en-US" altLang="ko-KR" sz="1600" dirty="0" err="1"/>
              <a:t>ms</a:t>
            </a:r>
            <a:endParaRPr lang="en-US" altLang="ko-KR" sz="1600" dirty="0"/>
          </a:p>
          <a:p>
            <a:pPr lvl="3">
              <a:spcBef>
                <a:spcPts val="1200"/>
              </a:spcBef>
            </a:pPr>
            <a:r>
              <a:rPr lang="en-US" altLang="ko-KR" sz="1600" dirty="0" err="1"/>
              <a:t>T</a:t>
            </a:r>
            <a:r>
              <a:rPr lang="en-US" altLang="ko-KR" sz="1200" dirty="0" err="1"/>
              <a:t>loops</a:t>
            </a:r>
            <a:r>
              <a:rPr lang="en-US" altLang="ko-KR" sz="1600" dirty="0"/>
              <a:t>: is time for time refinement, which is up to [TBD] </a:t>
            </a:r>
            <a:r>
              <a:rPr lang="en-US" altLang="ko-KR" sz="1600" dirty="0" err="1"/>
              <a:t>ms</a:t>
            </a:r>
            <a:endParaRPr lang="en-US" altLang="ko-KR" sz="1600" dirty="0"/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T</a:t>
            </a:r>
            <a:r>
              <a:rPr lang="en-US" altLang="ko-KR" sz="1600" dirty="0"/>
              <a:t>MIB</a:t>
            </a:r>
            <a:r>
              <a:rPr lang="en-US" altLang="ko-KR" sz="2000" dirty="0"/>
              <a:t>: is the time to required to decode MIB, if </a:t>
            </a:r>
            <a:r>
              <a:rPr lang="en-US" altLang="ko-KR" sz="2000" dirty="0" smtClean="0"/>
              <a:t>MIB </a:t>
            </a:r>
            <a:r>
              <a:rPr lang="en-US" altLang="ko-KR" sz="2000" dirty="0"/>
              <a:t>decode is necessary, otherwise TMIB = 0. </a:t>
            </a:r>
            <a:endParaRPr lang="en-US" altLang="ko-KR" dirty="0"/>
          </a:p>
          <a:p>
            <a:pPr>
              <a:spcBef>
                <a:spcPts val="1200"/>
              </a:spcBef>
            </a:pP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94418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-28624"/>
            <a:ext cx="9468544" cy="854745"/>
          </a:xfrm>
        </p:spPr>
        <p:txBody>
          <a:bodyPr/>
          <a:lstStyle/>
          <a:p>
            <a:r>
              <a:rPr lang="en-US" altLang="sv-SE" sz="4000" dirty="0"/>
              <a:t>Handover from NR to E-URTAN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-324544" y="691456"/>
            <a:ext cx="9361040" cy="6166544"/>
          </a:xfrm>
        </p:spPr>
        <p:txBody>
          <a:bodyPr/>
          <a:lstStyle/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400" dirty="0" err="1"/>
              <a:t>T</a:t>
            </a:r>
            <a:r>
              <a:rPr lang="en-GB" altLang="ko-KR" sz="1800" dirty="0" err="1"/>
              <a:t>interrupt</a:t>
            </a:r>
            <a:r>
              <a:rPr lang="en-GB" altLang="ko-KR" sz="2400" dirty="0"/>
              <a:t> shall be defined in TS38.133 </a:t>
            </a:r>
            <a:endParaRPr lang="en-US" altLang="ko-KR" dirty="0"/>
          </a:p>
          <a:p>
            <a:pPr marL="914400" lvl="2" indent="0" algn="ctr">
              <a:spcBef>
                <a:spcPts val="1200"/>
              </a:spcBef>
              <a:buNone/>
            </a:pPr>
            <a:r>
              <a:rPr lang="en-US" altLang="ko-KR" dirty="0" err="1"/>
              <a:t>T</a:t>
            </a:r>
            <a:r>
              <a:rPr lang="en-US" altLang="ko-KR" sz="1800" dirty="0" err="1"/>
              <a:t>interrupt</a:t>
            </a:r>
            <a:r>
              <a:rPr lang="en-US" altLang="ko-KR" sz="1800" dirty="0"/>
              <a:t> = </a:t>
            </a:r>
            <a:r>
              <a:rPr lang="en-US" altLang="ko-KR" dirty="0" err="1"/>
              <a:t>T</a:t>
            </a:r>
            <a:r>
              <a:rPr lang="en-US" altLang="ko-KR" sz="1800" dirty="0" err="1"/>
              <a:t>search</a:t>
            </a:r>
            <a:r>
              <a:rPr lang="en-US" altLang="ko-KR" sz="1800" dirty="0"/>
              <a:t> </a:t>
            </a:r>
            <a:r>
              <a:rPr lang="en-US" altLang="ko-KR" dirty="0"/>
              <a:t>+</a:t>
            </a:r>
            <a:r>
              <a:rPr lang="en-US" altLang="ko-KR" sz="1800" dirty="0"/>
              <a:t> </a:t>
            </a:r>
            <a:r>
              <a:rPr lang="en-US" altLang="ko-KR" dirty="0"/>
              <a:t>T</a:t>
            </a:r>
            <a:r>
              <a:rPr lang="en-US" altLang="ko-KR" sz="1800" dirty="0"/>
              <a:t>IU </a:t>
            </a:r>
            <a:r>
              <a:rPr lang="en-US" altLang="ko-KR" dirty="0"/>
              <a:t>+</a:t>
            </a:r>
            <a:r>
              <a:rPr lang="en-US" altLang="ko-KR" sz="1800" dirty="0"/>
              <a:t> </a:t>
            </a:r>
            <a:r>
              <a:rPr lang="en-US" altLang="ko-KR" dirty="0"/>
              <a:t>T</a:t>
            </a:r>
            <a:r>
              <a:rPr lang="en-US" altLang="ko-KR" sz="1800" dirty="0"/>
              <a:t>processing_NR2LTE </a:t>
            </a:r>
            <a:r>
              <a:rPr lang="en-US" altLang="ko-KR" dirty="0" err="1"/>
              <a:t>ms</a:t>
            </a:r>
            <a:endParaRPr lang="en-US" altLang="ko-KR" dirty="0"/>
          </a:p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400" dirty="0"/>
              <a:t>Where: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dirty="0" err="1"/>
              <a:t>T</a:t>
            </a:r>
            <a:r>
              <a:rPr lang="en-US" altLang="ko-KR" sz="1800" dirty="0" err="1"/>
              <a:t>search</a:t>
            </a:r>
            <a:r>
              <a:rPr lang="en-US" altLang="ko-KR" dirty="0"/>
              <a:t>: is the time for PSS/SSS detection, which is 0 for known cell and 80ms for unknown cell provided that the signal quality is sufficient for successful cell detection on the first attempt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dirty="0"/>
              <a:t>T</a:t>
            </a:r>
            <a:r>
              <a:rPr lang="en-US" altLang="ko-KR" sz="1800" dirty="0"/>
              <a:t>IU</a:t>
            </a:r>
            <a:r>
              <a:rPr lang="en-US" altLang="ko-KR" dirty="0"/>
              <a:t>: is the interruption uncertainty in acquiring the first available PRACH occasion in the new cell. TIU can be up to 30ms.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dirty="0"/>
              <a:t>T</a:t>
            </a:r>
            <a:r>
              <a:rPr lang="en-US" altLang="ko-KR" sz="1800" dirty="0"/>
              <a:t>processing_NR2LTE</a:t>
            </a:r>
            <a:r>
              <a:rPr lang="en-US" altLang="ko-KR" dirty="0"/>
              <a:t>: is the UE processing time, which can be up to [</a:t>
            </a:r>
            <a:r>
              <a:rPr lang="en-US" altLang="ko-KR" dirty="0" smtClean="0"/>
              <a:t>TBD]</a:t>
            </a:r>
            <a:r>
              <a:rPr lang="en-US" altLang="ko-KR" dirty="0" err="1" smtClean="0"/>
              <a:t>ms.</a:t>
            </a:r>
            <a:endParaRPr lang="en-US" altLang="ko-KR" dirty="0"/>
          </a:p>
          <a:p>
            <a:pPr marL="914400" lvl="2" indent="0">
              <a:spcBef>
                <a:spcPts val="1200"/>
              </a:spcBef>
              <a:buNone/>
            </a:pPr>
            <a:endParaRPr lang="en-US" altLang="ko-KR" dirty="0"/>
          </a:p>
          <a:p>
            <a:pPr>
              <a:spcBef>
                <a:spcPts val="1200"/>
              </a:spcBef>
            </a:pP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217131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24544" y="-28624"/>
            <a:ext cx="9468544" cy="854745"/>
          </a:xfrm>
        </p:spPr>
        <p:txBody>
          <a:bodyPr/>
          <a:lstStyle/>
          <a:p>
            <a:r>
              <a:rPr lang="en-US" altLang="sv-SE" sz="4000" dirty="0"/>
              <a:t>Handover from E-UTRAN to NR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-324544" y="691456"/>
            <a:ext cx="9468544" cy="5905896"/>
          </a:xfrm>
        </p:spPr>
        <p:txBody>
          <a:bodyPr>
            <a:normAutofit/>
          </a:bodyPr>
          <a:lstStyle/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000" dirty="0" err="1"/>
              <a:t>T</a:t>
            </a:r>
            <a:r>
              <a:rPr lang="en-GB" altLang="ko-KR" sz="1600" dirty="0" err="1"/>
              <a:t>interrupt</a:t>
            </a:r>
            <a:r>
              <a:rPr lang="en-GB" altLang="ko-KR" sz="2000" dirty="0"/>
              <a:t> shall be defined in TS36.133 </a:t>
            </a:r>
            <a:endParaRPr lang="en-US" altLang="ko-KR" sz="2400" dirty="0"/>
          </a:p>
          <a:p>
            <a:pPr marL="914400" lvl="2" indent="0" algn="ctr">
              <a:spcBef>
                <a:spcPts val="1200"/>
              </a:spcBef>
              <a:buNone/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interrupt</a:t>
            </a:r>
            <a:r>
              <a:rPr lang="en-US" altLang="ko-KR" sz="1600" dirty="0"/>
              <a:t> = </a:t>
            </a:r>
            <a:r>
              <a:rPr lang="en-US" altLang="ko-KR" sz="2000" dirty="0" err="1"/>
              <a:t>T</a:t>
            </a:r>
            <a:r>
              <a:rPr lang="en-US" altLang="ko-KR" sz="1600" dirty="0" err="1"/>
              <a:t>search</a:t>
            </a:r>
            <a:r>
              <a:rPr lang="en-US" altLang="ko-KR" sz="1600" dirty="0"/>
              <a:t> </a:t>
            </a:r>
            <a:r>
              <a:rPr lang="en-US" altLang="ko-KR" sz="2000" dirty="0"/>
              <a:t>+</a:t>
            </a:r>
            <a:r>
              <a:rPr lang="en-US" altLang="ko-KR" sz="1600" dirty="0"/>
              <a:t> </a:t>
            </a:r>
            <a:r>
              <a:rPr lang="en-US" altLang="ko-KR" sz="2000" dirty="0"/>
              <a:t>T</a:t>
            </a:r>
            <a:r>
              <a:rPr lang="en-US" altLang="ko-KR" sz="1600" dirty="0"/>
              <a:t>IU </a:t>
            </a:r>
            <a:r>
              <a:rPr lang="en-US" altLang="ko-KR" sz="2000" dirty="0"/>
              <a:t>+</a:t>
            </a:r>
            <a:r>
              <a:rPr lang="en-US" altLang="ko-KR" sz="1600" dirty="0"/>
              <a:t> </a:t>
            </a:r>
            <a:r>
              <a:rPr lang="en-US" altLang="ko-KR" sz="2000" dirty="0"/>
              <a:t>T</a:t>
            </a:r>
            <a:r>
              <a:rPr lang="en-US" altLang="ko-KR" sz="1600" dirty="0"/>
              <a:t>margin </a:t>
            </a:r>
            <a:r>
              <a:rPr lang="en-US" altLang="ko-KR" sz="2000" dirty="0"/>
              <a:t>+ T</a:t>
            </a:r>
            <a:r>
              <a:rPr lang="en-US" altLang="ko-KR" sz="1600" dirty="0"/>
              <a:t>MIB</a:t>
            </a:r>
            <a:r>
              <a:rPr lang="en-US" altLang="ko-KR" sz="2000" dirty="0"/>
              <a:t> </a:t>
            </a:r>
            <a:r>
              <a:rPr lang="en-US" altLang="ko-KR" sz="2000" dirty="0" err="1"/>
              <a:t>ms</a:t>
            </a:r>
            <a:endParaRPr lang="en-US" altLang="ko-KR" sz="2000" dirty="0"/>
          </a:p>
          <a:p>
            <a:pPr marL="514350" lvl="1" indent="0">
              <a:spcBef>
                <a:spcPts val="1200"/>
              </a:spcBef>
              <a:buNone/>
            </a:pPr>
            <a:r>
              <a:rPr lang="en-GB" altLang="ko-KR" sz="2000" dirty="0"/>
              <a:t>Where: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 err="1"/>
              <a:t>T</a:t>
            </a:r>
            <a:r>
              <a:rPr lang="en-US" altLang="ko-KR" sz="1600" dirty="0" err="1"/>
              <a:t>search</a:t>
            </a:r>
            <a:r>
              <a:rPr lang="en-US" altLang="ko-KR" sz="2000" dirty="0"/>
              <a:t>: is the time for PSS/SSS detection, which is 0 for known cell and [TBD] </a:t>
            </a:r>
            <a:r>
              <a:rPr lang="en-US" altLang="ko-KR" sz="2000" dirty="0" err="1"/>
              <a:t>ms</a:t>
            </a:r>
            <a:r>
              <a:rPr lang="en-US" altLang="ko-KR" sz="2000" dirty="0"/>
              <a:t> for unknown cell provided that the signal quality is sufficient for successful cell detection on the first attempt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T</a:t>
            </a:r>
            <a:r>
              <a:rPr lang="en-US" altLang="ko-KR" sz="1600" dirty="0"/>
              <a:t>IU</a:t>
            </a:r>
            <a:r>
              <a:rPr lang="en-US" altLang="ko-KR" sz="2000" dirty="0"/>
              <a:t>: is the interruption uncertainty in acquiring the first available PRACH occasion in the new cell. TIU can be up to [TBD] </a:t>
            </a:r>
            <a:r>
              <a:rPr lang="en-US" altLang="ko-KR" sz="2000" dirty="0" err="1"/>
              <a:t>ms.</a:t>
            </a:r>
            <a:r>
              <a:rPr lang="en-US" altLang="ko-KR" sz="2000" dirty="0"/>
              <a:t> </a:t>
            </a:r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800" dirty="0"/>
              <a:t>T</a:t>
            </a:r>
            <a:r>
              <a:rPr lang="en-US" altLang="ko-KR" sz="2000" dirty="0"/>
              <a:t>margin: it comprises at least </a:t>
            </a:r>
            <a:r>
              <a:rPr lang="en-US" altLang="ko-KR" sz="2800" dirty="0"/>
              <a:t>T</a:t>
            </a:r>
            <a:r>
              <a:rPr lang="en-US" altLang="ko-KR" sz="2000" dirty="0"/>
              <a:t>processing_NR. Whether </a:t>
            </a:r>
            <a:r>
              <a:rPr lang="en-US" altLang="ko-KR" sz="2800" dirty="0"/>
              <a:t>T</a:t>
            </a:r>
            <a:r>
              <a:rPr lang="en-US" altLang="ko-KR" sz="2000" dirty="0"/>
              <a:t>margin also includes </a:t>
            </a:r>
            <a:r>
              <a:rPr lang="en-US" altLang="ko-KR" sz="2800" dirty="0" err="1"/>
              <a:t>T</a:t>
            </a:r>
            <a:r>
              <a:rPr lang="en-US" altLang="ko-KR" sz="2000" dirty="0" err="1"/>
              <a:t>loops</a:t>
            </a:r>
            <a:r>
              <a:rPr lang="en-US" altLang="ko-KR" sz="2000" dirty="0"/>
              <a:t> is FFS where:</a:t>
            </a:r>
          </a:p>
          <a:p>
            <a:pPr lvl="3">
              <a:spcBef>
                <a:spcPts val="1200"/>
              </a:spcBef>
            </a:pPr>
            <a:r>
              <a:rPr lang="en-US" altLang="ko-KR" sz="1600" dirty="0"/>
              <a:t>T</a:t>
            </a:r>
            <a:r>
              <a:rPr lang="en-US" altLang="ko-KR" sz="1200" dirty="0"/>
              <a:t>processing_NR</a:t>
            </a:r>
            <a:r>
              <a:rPr lang="en-US" altLang="ko-KR" sz="1600" dirty="0"/>
              <a:t>: is the UE processing time, which can be up to [20] </a:t>
            </a:r>
            <a:r>
              <a:rPr lang="en-US" altLang="ko-KR" sz="1600" dirty="0" err="1"/>
              <a:t>ms</a:t>
            </a:r>
            <a:endParaRPr lang="en-US" altLang="ko-KR" sz="1600" dirty="0"/>
          </a:p>
          <a:p>
            <a:pPr lvl="3">
              <a:spcBef>
                <a:spcPts val="1200"/>
              </a:spcBef>
            </a:pPr>
            <a:r>
              <a:rPr lang="en-US" altLang="ko-KR" sz="1600" dirty="0" err="1"/>
              <a:t>T</a:t>
            </a:r>
            <a:r>
              <a:rPr lang="en-US" altLang="ko-KR" sz="1200" dirty="0" err="1"/>
              <a:t>loops</a:t>
            </a:r>
            <a:r>
              <a:rPr lang="en-US" altLang="ko-KR" sz="1600" dirty="0"/>
              <a:t>: is time for time refinement, which is up to [TBD] </a:t>
            </a:r>
            <a:r>
              <a:rPr lang="en-US" altLang="ko-KR" sz="1600" dirty="0" err="1"/>
              <a:t>ms</a:t>
            </a:r>
            <a:endParaRPr lang="en-US" altLang="ko-KR" sz="2000" dirty="0"/>
          </a:p>
          <a:p>
            <a:pPr marL="914400" lvl="2" indent="0">
              <a:spcBef>
                <a:spcPts val="1200"/>
              </a:spcBef>
              <a:buNone/>
            </a:pPr>
            <a:r>
              <a:rPr lang="en-US" altLang="ko-KR" sz="2000" dirty="0"/>
              <a:t>T</a:t>
            </a:r>
            <a:r>
              <a:rPr lang="en-US" altLang="ko-KR" sz="1600" dirty="0"/>
              <a:t>MIB</a:t>
            </a:r>
            <a:r>
              <a:rPr lang="en-US" altLang="ko-KR" sz="2000" dirty="0"/>
              <a:t>: is the time to required to decode MIB, if </a:t>
            </a:r>
            <a:r>
              <a:rPr lang="en-US" altLang="ko-KR" sz="2000" dirty="0" smtClean="0"/>
              <a:t>MIB </a:t>
            </a:r>
            <a:r>
              <a:rPr lang="en-US" altLang="ko-KR" sz="2000" dirty="0"/>
              <a:t>decode is necessary, otherwise TMIB = 0. </a:t>
            </a:r>
          </a:p>
          <a:p>
            <a:pPr marL="914400" lvl="2" indent="0">
              <a:spcBef>
                <a:spcPts val="1200"/>
              </a:spcBef>
              <a:buNone/>
            </a:pPr>
            <a:endParaRPr lang="en-US" altLang="ko-KR" sz="2000" dirty="0"/>
          </a:p>
          <a:p>
            <a:pPr marL="914400" lvl="2" indent="0">
              <a:spcBef>
                <a:spcPts val="1200"/>
              </a:spcBef>
              <a:buNone/>
            </a:pPr>
            <a:endParaRPr lang="en-US" altLang="ko-KR" dirty="0"/>
          </a:p>
          <a:p>
            <a:pPr>
              <a:spcBef>
                <a:spcPts val="1200"/>
              </a:spcBef>
            </a:pP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332364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33700</TotalTime>
  <Words>595</Words>
  <Application>Microsoft Office PowerPoint</Application>
  <PresentationFormat>On-screen Show (4:3)</PresentationFormat>
  <Paragraphs>51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Way forward on handover</vt:lpstr>
      <vt:lpstr>Agreement</vt:lpstr>
      <vt:lpstr>Agreement</vt:lpstr>
      <vt:lpstr>Handover from NR to NR</vt:lpstr>
      <vt:lpstr>Handover from NR to E-URTAN</vt:lpstr>
      <vt:lpstr>Handover from E-UTRAN to NR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Huawei</cp:lastModifiedBy>
  <cp:revision>590</cp:revision>
  <dcterms:created xsi:type="dcterms:W3CDTF">2014-03-20T14:32:54Z</dcterms:created>
  <dcterms:modified xsi:type="dcterms:W3CDTF">2018-01-26T22:28:28Z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(3)UNfNv1QTujhCdF7UyKv4ru2SzOVQ7T5+d0LnbIHUrnBikfLiG4wYWSyT/oHvB2cvEREtZe93
+dFRYMPCDivYDiWPbvDHAe+R/5DviqkQO5IvqOZXYJ26brVXpJWvwo1cvZ/25y0j5yS1mvHA
bzv0UffXbKblOSj16NK8J3D3TItSq3WjTTZjPYdORAoLhJ+rnTpRPC4jzXJ0LUuG/QkgLnFo
xOSyarrjfLz/ivVVeP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UH6krQm/nINiERhg3fboZSv9zxvijlA1u+vaHRV6YXiPrElYF1i7kC
5j1WV480M9KYD7J3njUWVLh2bBq2dZNpTSby8pGrZfAuhOtTSjnLps+z7G2IUs7dAq2EGLUO
hGVMUniQq6gBgskaGutBlPMJ90Uifqewi2E823/8KIprgVbGu9qKtgxSQoyTzzovlKwkdK3O
Tr/GAPjxPIbBLY8UZc83jtzBDfeIZm40VdjA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um7xm/iQmCRmg7tiH9SUAMLELKGzd4iz8tSD
QTAx8nwrrhCqsILd/hDF7b83hZxjz2Qf01VyFLuFTqHqw/VzkuE=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1516027245</vt:lpwstr>
  </property>
  <property fmtid="{D5CDD505-2E9C-101B-9397-08002B2CF9AE}" pid="13" name="TitusGUID">
    <vt:lpwstr>4c2e7ca2-65cc-49db-b53e-9e5652478146</vt:lpwstr>
  </property>
  <property fmtid="{D5CDD505-2E9C-101B-9397-08002B2CF9AE}" pid="14" name="CTP_TimeStamp">
    <vt:lpwstr>2018-01-25 02:14:59Z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  <property fmtid="{D5CDD505-2E9C-101B-9397-08002B2CF9AE}" pid="19" name="_AdHocReviewCycleID">
    <vt:i4>1534414865</vt:i4>
  </property>
  <property fmtid="{D5CDD505-2E9C-101B-9397-08002B2CF9AE}" pid="20" name="_EmailSubject">
    <vt:lpwstr>WF on handover</vt:lpwstr>
  </property>
  <property fmtid="{D5CDD505-2E9C-101B-9397-08002B2CF9AE}" pid="21" name="_AuthorEmail">
    <vt:lpwstr>awlokj@qti.qualcomm.com</vt:lpwstr>
  </property>
  <property fmtid="{D5CDD505-2E9C-101B-9397-08002B2CF9AE}" pid="22" name="_AuthorEmailDisplayName">
    <vt:lpwstr>Awlok Josan</vt:lpwstr>
  </property>
</Properties>
</file>