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3" r:id="rId3"/>
    <p:sldId id="285" r:id="rId4"/>
    <p:sldId id="286" r:id="rId5"/>
    <p:sldId id="288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-64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156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121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403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697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442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33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1/26/2018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979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1/26/2018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87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1/26/2018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411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29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681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48C7F4-13AF-48F3-AC15-68074B1A4FD5}" type="datetimeFigureOut">
              <a:rPr lang="en-US" smtClean="0"/>
              <a:pPr/>
              <a:t>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978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0369" y="1640986"/>
            <a:ext cx="11345839" cy="2739945"/>
          </a:xfrm>
        </p:spPr>
        <p:txBody>
          <a:bodyPr>
            <a:normAutofit/>
          </a:bodyPr>
          <a:lstStyle/>
          <a:p>
            <a:r>
              <a:rPr lang="en-US" dirty="0"/>
              <a:t>Way Forward on </a:t>
            </a:r>
            <a:br>
              <a:rPr lang="en-US" dirty="0"/>
            </a:br>
            <a:r>
              <a:rPr lang="en-US" dirty="0"/>
              <a:t>the </a:t>
            </a:r>
            <a:r>
              <a:rPr lang="en-US" dirty="0" smtClean="0"/>
              <a:t>Number </a:t>
            </a:r>
            <a:r>
              <a:rPr lang="en-US" dirty="0"/>
              <a:t>of C</a:t>
            </a:r>
            <a:r>
              <a:rPr lang="en-US" dirty="0" smtClean="0"/>
              <a:t>ells and Beams for SSB-Based Measurements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817668"/>
            <a:ext cx="9144000" cy="958755"/>
          </a:xfrm>
        </p:spPr>
        <p:txBody>
          <a:bodyPr>
            <a:normAutofit/>
          </a:bodyPr>
          <a:lstStyle/>
          <a:p>
            <a:r>
              <a:rPr lang="en-US" sz="2800" dirty="0" smtClean="0"/>
              <a:t>Ericsson, </a:t>
            </a:r>
            <a:r>
              <a:rPr lang="en-US" sz="2800" smtClean="0"/>
              <a:t>NTT DoCoMo, Nokia, Nokia Shanghai Bell, </a:t>
            </a:r>
            <a:r>
              <a:rPr lang="en-US" sz="2800" dirty="0" smtClean="0"/>
              <a:t>…</a:t>
            </a:r>
            <a:endParaRPr lang="en-US" sz="2800" dirty="0"/>
          </a:p>
        </p:txBody>
      </p:sp>
      <p:sp>
        <p:nvSpPr>
          <p:cNvPr id="4" name="Rectangle 3"/>
          <p:cNvSpPr/>
          <p:nvPr/>
        </p:nvSpPr>
        <p:spPr>
          <a:xfrm>
            <a:off x="378940" y="199033"/>
            <a:ext cx="1130231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b="1" dirty="0"/>
              <a:t>3GPP TSG-RAN WG4 Meeting </a:t>
            </a:r>
            <a:r>
              <a:rPr lang="en-GB" b="1" dirty="0" smtClean="0"/>
              <a:t>AH-1801</a:t>
            </a:r>
            <a:r>
              <a:rPr lang="en-GB" b="1" dirty="0"/>
              <a:t>	                                                                                                                        </a:t>
            </a:r>
            <a:r>
              <a:rPr lang="en-GB" b="1" dirty="0" smtClean="0"/>
              <a:t>R4-1801306</a:t>
            </a:r>
            <a:endParaRPr lang="en-US" b="1" dirty="0">
              <a:solidFill>
                <a:srgbClr val="FF0000"/>
              </a:solidFill>
            </a:endParaRPr>
          </a:p>
          <a:p>
            <a:pPr hangingPunct="0"/>
            <a:r>
              <a:rPr lang="en-GB" b="1" dirty="0"/>
              <a:t>San Diego, USA, 22 - 26 January, 2018</a:t>
            </a:r>
          </a:p>
          <a:p>
            <a:pPr hangingPunct="0"/>
            <a:r>
              <a:rPr lang="en-GB" b="1" dirty="0"/>
              <a:t>Agenda Item: </a:t>
            </a:r>
            <a:r>
              <a:rPr lang="en-GB" b="1" dirty="0" smtClean="0"/>
              <a:t>4.6.2.2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8868206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2955" y="365125"/>
            <a:ext cx="11573302" cy="1325563"/>
          </a:xfrm>
        </p:spPr>
        <p:txBody>
          <a:bodyPr/>
          <a:lstStyle/>
          <a:p>
            <a:r>
              <a:rPr lang="en-GB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182" y="1877398"/>
            <a:ext cx="11955439" cy="4700826"/>
          </a:xfrm>
        </p:spPr>
        <p:txBody>
          <a:bodyPr>
            <a:normAutofit fontScale="62500" lnSpcReduction="20000"/>
          </a:bodyPr>
          <a:lstStyle/>
          <a:p>
            <a:r>
              <a:rPr lang="sv-SE" dirty="0"/>
              <a:t>In LTE, the UE is required to be able to measure and monitor the performance of:</a:t>
            </a:r>
          </a:p>
          <a:p>
            <a:pPr lvl="1"/>
            <a:r>
              <a:rPr lang="sv-SE" dirty="0"/>
              <a:t>8 intra-frequency cells for each intra-frequency layer</a:t>
            </a:r>
          </a:p>
          <a:p>
            <a:pPr lvl="1"/>
            <a:r>
              <a:rPr lang="sv-SE" dirty="0"/>
              <a:t>4 inter-frequency cells for each inter-frequency layer, up to 3 inter-frequency layers or 8 inter-frequency layers (with increased carrier monitoring)</a:t>
            </a:r>
          </a:p>
          <a:p>
            <a:r>
              <a:rPr lang="sv-SE" dirty="0"/>
              <a:t>In NR, </a:t>
            </a:r>
            <a:r>
              <a:rPr lang="en-US" dirty="0"/>
              <a:t>UE is required to simultaneously monitor</a:t>
            </a:r>
            <a:r>
              <a:rPr lang="sv-SE" dirty="0"/>
              <a:t> based on SSB at least [</a:t>
            </a:r>
            <a:r>
              <a:rPr lang="en-US" dirty="0"/>
              <a:t>R4-1709909</a:t>
            </a:r>
            <a:r>
              <a:rPr lang="sv-SE" dirty="0"/>
              <a:t>]:</a:t>
            </a:r>
          </a:p>
          <a:p>
            <a:pPr lvl="1"/>
            <a:r>
              <a:rPr lang="en-US" dirty="0"/>
              <a:t>Below 6 GHz</a:t>
            </a:r>
          </a:p>
          <a:p>
            <a:pPr lvl="2"/>
            <a:r>
              <a:rPr lang="en-US" dirty="0"/>
              <a:t>[8] intra-frequency cells</a:t>
            </a:r>
          </a:p>
          <a:p>
            <a:pPr lvl="2"/>
            <a:r>
              <a:rPr lang="en-US" dirty="0"/>
              <a:t>[4] inter-frequency cells per frequency layer</a:t>
            </a:r>
          </a:p>
          <a:p>
            <a:pPr lvl="0"/>
            <a:r>
              <a:rPr lang="en-US" dirty="0"/>
              <a:t>The measurement capability shall be defined per reference signal type </a:t>
            </a:r>
            <a:r>
              <a:rPr lang="sv-SE" dirty="0"/>
              <a:t>[</a:t>
            </a:r>
            <a:r>
              <a:rPr lang="en-US" dirty="0"/>
              <a:t>R4-1709909</a:t>
            </a:r>
            <a:r>
              <a:rPr lang="sv-SE" dirty="0"/>
              <a:t>]:</a:t>
            </a:r>
            <a:endParaRPr lang="en-US" dirty="0"/>
          </a:p>
          <a:p>
            <a:pPr lvl="1"/>
            <a:r>
              <a:rPr lang="en-US" dirty="0"/>
              <a:t>Option 1: define capability on number of cells per frequency layer and number of beams per cell</a:t>
            </a:r>
          </a:p>
          <a:p>
            <a:pPr lvl="1"/>
            <a:r>
              <a:rPr lang="en-US" dirty="0"/>
              <a:t>Option 2: define capability on number of beams per frequency layer</a:t>
            </a:r>
          </a:p>
          <a:p>
            <a:pPr lvl="1"/>
            <a:r>
              <a:rPr lang="en-US" dirty="0"/>
              <a:t>Option 3: define capability on number of cells per frequency layer and number of beams per frequency </a:t>
            </a:r>
            <a:r>
              <a:rPr lang="en-US" dirty="0" smtClean="0"/>
              <a:t>layer</a:t>
            </a:r>
          </a:p>
          <a:p>
            <a:r>
              <a:rPr lang="sv-SE" dirty="0" smtClean="0"/>
              <a:t>Agreements </a:t>
            </a:r>
            <a:r>
              <a:rPr lang="sv-SE" dirty="0"/>
              <a:t>from R4-1713942</a:t>
            </a:r>
            <a:endParaRPr lang="en-US" dirty="0" smtClean="0"/>
          </a:p>
          <a:p>
            <a:pPr lvl="1" hangingPunct="0"/>
            <a:r>
              <a:rPr lang="en-US" dirty="0"/>
              <a:t>Option 3a: define requirements on minimum number of cells per frequency layer UE should monitor and minimum number of SSBs with different SSB index and/or different PCI per frequency layer UE should monitor with at least 1 SSB per </a:t>
            </a:r>
            <a:r>
              <a:rPr lang="en-US" dirty="0" smtClean="0"/>
              <a:t>cell</a:t>
            </a:r>
            <a:endParaRPr lang="en-US" sz="1600" dirty="0"/>
          </a:p>
          <a:p>
            <a:pPr lvl="2" hangingPunct="0"/>
            <a:r>
              <a:rPr lang="en-US" dirty="0"/>
              <a:t>All aforementioned requirements should be satisfied during the same measurement period</a:t>
            </a:r>
            <a:endParaRPr lang="en-US" sz="1400" dirty="0"/>
          </a:p>
          <a:p>
            <a:r>
              <a:rPr lang="sv-SE" dirty="0" smtClean="0"/>
              <a:t>From TS </a:t>
            </a:r>
            <a:r>
              <a:rPr lang="sv-SE" dirty="0"/>
              <a:t>38.133 </a:t>
            </a:r>
            <a:r>
              <a:rPr lang="sv-SE" dirty="0" smtClean="0"/>
              <a:t>1.0.0</a:t>
            </a:r>
            <a:r>
              <a:rPr lang="en-US" dirty="0" smtClean="0"/>
              <a:t>:</a:t>
            </a:r>
            <a:endParaRPr lang="en-US" dirty="0"/>
          </a:p>
          <a:p>
            <a:pPr lvl="1"/>
            <a:r>
              <a:rPr lang="en-GB" dirty="0"/>
              <a:t>For each intra-frequency layer the UE shall be capable of monitoring at least TBD cells.</a:t>
            </a:r>
            <a:endParaRPr lang="en-US" dirty="0"/>
          </a:p>
          <a:p>
            <a:pPr lvl="1"/>
            <a:r>
              <a:rPr lang="en-GB" dirty="0"/>
              <a:t>For each intra-frequency layer, during each layer 1 measurement period, the UE shall be capable of monitoring at least TBD SSB with different SSB index and/or PCI and the UE shall be capable of monitoring at least one SSB per cell</a:t>
            </a:r>
            <a:r>
              <a:rPr lang="en-GB" dirty="0" smtClean="0"/>
              <a:t>.</a:t>
            </a:r>
            <a:endParaRPr lang="sv-SE" dirty="0" smtClean="0"/>
          </a:p>
          <a:p>
            <a:endParaRPr lang="sv-SE" dirty="0"/>
          </a:p>
          <a:p>
            <a:pPr lvl="1"/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4139459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2955" y="365125"/>
            <a:ext cx="11573302" cy="1325563"/>
          </a:xfrm>
        </p:spPr>
        <p:txBody>
          <a:bodyPr/>
          <a:lstStyle/>
          <a:p>
            <a:r>
              <a:rPr lang="en-GB" dirty="0" smtClean="0"/>
              <a:t>FR1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182" y="1877398"/>
            <a:ext cx="11955439" cy="4700826"/>
          </a:xfrm>
        </p:spPr>
        <p:txBody>
          <a:bodyPr>
            <a:normAutofit/>
          </a:bodyPr>
          <a:lstStyle/>
          <a:p>
            <a:r>
              <a:rPr lang="en-US" dirty="0" smtClean="0"/>
              <a:t>Number of cells</a:t>
            </a:r>
          </a:p>
          <a:p>
            <a:pPr lvl="1"/>
            <a:r>
              <a:rPr lang="en-US" dirty="0" smtClean="0"/>
              <a:t> 8 </a:t>
            </a:r>
            <a:r>
              <a:rPr lang="en-US" dirty="0"/>
              <a:t>intra-frequency cells</a:t>
            </a:r>
          </a:p>
          <a:p>
            <a:pPr lvl="1"/>
            <a:r>
              <a:rPr lang="en-US" dirty="0" smtClean="0"/>
              <a:t> 4 </a:t>
            </a:r>
            <a:r>
              <a:rPr lang="en-US" dirty="0"/>
              <a:t>inter-frequency cells per frequency </a:t>
            </a:r>
            <a:r>
              <a:rPr lang="en-US" dirty="0" smtClean="0"/>
              <a:t>layer</a:t>
            </a:r>
          </a:p>
          <a:p>
            <a:endParaRPr lang="en-US" dirty="0" smtClean="0"/>
          </a:p>
          <a:p>
            <a:r>
              <a:rPr lang="en-US" dirty="0" smtClean="0"/>
              <a:t>Number </a:t>
            </a:r>
            <a:r>
              <a:rPr lang="en-US" dirty="0"/>
              <a:t>of </a:t>
            </a:r>
            <a:r>
              <a:rPr lang="en-US" dirty="0" smtClean="0"/>
              <a:t>beams</a:t>
            </a:r>
          </a:p>
          <a:p>
            <a:pPr lvl="1"/>
            <a:r>
              <a:rPr lang="sv-SE" dirty="0" smtClean="0"/>
              <a:t>[20] beams per intra-frequency, and</a:t>
            </a:r>
          </a:p>
          <a:p>
            <a:pPr lvl="2"/>
            <a:r>
              <a:rPr lang="sv-SE" dirty="0" smtClean="0"/>
              <a:t>On the serving cells, the UE shall be able to measure on at least N beams, where N is the number of configured RLM-RS resources for this cell</a:t>
            </a:r>
          </a:p>
          <a:p>
            <a:pPr lvl="1"/>
            <a:r>
              <a:rPr lang="sv-SE" dirty="0" smtClean="0"/>
              <a:t>[10] beams per inter-frequency</a:t>
            </a:r>
            <a:endParaRPr lang="en-US" dirty="0"/>
          </a:p>
          <a:p>
            <a:pPr marL="0" indent="0"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775526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2955" y="365125"/>
            <a:ext cx="11573302" cy="1325563"/>
          </a:xfrm>
        </p:spPr>
        <p:txBody>
          <a:bodyPr/>
          <a:lstStyle/>
          <a:p>
            <a:r>
              <a:rPr lang="en-GB" dirty="0" smtClean="0"/>
              <a:t>FR2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182" y="1877398"/>
            <a:ext cx="11955439" cy="4700826"/>
          </a:xfrm>
        </p:spPr>
        <p:txBody>
          <a:bodyPr>
            <a:normAutofit/>
          </a:bodyPr>
          <a:lstStyle/>
          <a:p>
            <a:r>
              <a:rPr lang="en-US" dirty="0" smtClean="0"/>
              <a:t>Number of cells</a:t>
            </a:r>
          </a:p>
          <a:p>
            <a:pPr lvl="1"/>
            <a:r>
              <a:rPr lang="en-US" dirty="0" smtClean="0"/>
              <a:t> 8 </a:t>
            </a:r>
            <a:r>
              <a:rPr lang="en-US" dirty="0"/>
              <a:t>intra-frequency cells</a:t>
            </a:r>
          </a:p>
          <a:p>
            <a:pPr lvl="1"/>
            <a:r>
              <a:rPr lang="en-US" dirty="0" smtClean="0"/>
              <a:t> 4 </a:t>
            </a:r>
            <a:r>
              <a:rPr lang="en-US" dirty="0"/>
              <a:t>inter-frequency cells per frequency </a:t>
            </a:r>
            <a:r>
              <a:rPr lang="en-US" dirty="0" smtClean="0"/>
              <a:t>layer</a:t>
            </a:r>
          </a:p>
          <a:p>
            <a:endParaRPr lang="en-US" dirty="0" smtClean="0"/>
          </a:p>
          <a:p>
            <a:r>
              <a:rPr lang="en-US" dirty="0" smtClean="0"/>
              <a:t>Number </a:t>
            </a:r>
            <a:r>
              <a:rPr lang="en-US" dirty="0"/>
              <a:t>of </a:t>
            </a:r>
            <a:r>
              <a:rPr lang="en-US" dirty="0" smtClean="0"/>
              <a:t>beams</a:t>
            </a:r>
          </a:p>
          <a:p>
            <a:pPr lvl="1"/>
            <a:r>
              <a:rPr lang="sv-SE" dirty="0" smtClean="0"/>
              <a:t>[24] beams per intra-frequency, and</a:t>
            </a:r>
          </a:p>
          <a:p>
            <a:pPr lvl="2"/>
            <a:r>
              <a:rPr lang="sv-SE" dirty="0" smtClean="0"/>
              <a:t>On the serving cell, the UE shall be able to measure on at least N beams, where N is the number of configured RLM-RS resources for this cell</a:t>
            </a:r>
          </a:p>
          <a:p>
            <a:pPr lvl="1"/>
            <a:r>
              <a:rPr lang="sv-SE" dirty="0" smtClean="0"/>
              <a:t>[12] beams per inter-frequency</a:t>
            </a:r>
            <a:endParaRPr lang="en-US" dirty="0"/>
          </a:p>
          <a:p>
            <a:pPr marL="0" indent="0"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1346733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="" xmlns:a16="http://schemas.microsoft.com/office/drawing/2014/main" id="{4447AF35-CB9D-4F81-BEB5-FC74F9B29BD5}"/>
              </a:ext>
            </a:extLst>
          </p:cNvPr>
          <p:cNvSpPr txBox="1">
            <a:spLocks/>
          </p:cNvSpPr>
          <p:nvPr/>
        </p:nvSpPr>
        <p:spPr>
          <a:xfrm>
            <a:off x="990600" y="5175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i-FI" dirty="0" smtClean="0"/>
              <a:t>Annex: Summary of Companies’ Proposals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5606650"/>
              </p:ext>
            </p:extLst>
          </p:nvPr>
        </p:nvGraphicFramePr>
        <p:xfrm>
          <a:off x="504967" y="1746917"/>
          <a:ext cx="11450474" cy="453105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78424"/>
                <a:gridCol w="791570"/>
                <a:gridCol w="791570"/>
                <a:gridCol w="764275"/>
                <a:gridCol w="764275"/>
                <a:gridCol w="900752"/>
                <a:gridCol w="1091821"/>
                <a:gridCol w="968991"/>
                <a:gridCol w="1119116"/>
                <a:gridCol w="2879680"/>
              </a:tblGrid>
              <a:tr h="339586">
                <a:tc rowSpan="3"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effectLst/>
                        </a:rPr>
                        <a:t>Company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>
                          <a:effectLst/>
                        </a:rPr>
                        <a:t>FR1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>
                          <a:effectLst/>
                        </a:rPr>
                        <a:t>FR2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effectLst/>
                        </a:rPr>
                        <a:t>Reference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3958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>
                          <a:effectLst/>
                        </a:rPr>
                        <a:t>Intra-frequency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>
                          <a:effectLst/>
                        </a:rPr>
                        <a:t>Inter-frequency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>
                          <a:effectLst/>
                        </a:rPr>
                        <a:t>Intra-frequency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>
                          <a:effectLst/>
                        </a:rPr>
                        <a:t>Inter-frequency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958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>
                          <a:effectLst/>
                        </a:rPr>
                        <a:t># cells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>
                          <a:effectLst/>
                        </a:rPr>
                        <a:t># SSBs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>
                          <a:effectLst/>
                        </a:rPr>
                        <a:t># cells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>
                          <a:effectLst/>
                        </a:rPr>
                        <a:t># SSBs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>
                          <a:effectLst/>
                        </a:rPr>
                        <a:t># cells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>
                          <a:effectLst/>
                        </a:rPr>
                        <a:t># SSBs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>
                          <a:effectLst/>
                        </a:rPr>
                        <a:t># cells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>
                          <a:effectLst/>
                        </a:rPr>
                        <a:t># SSBs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23416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>
                          <a:effectLst/>
                        </a:rPr>
                        <a:t>Intel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16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R4-1800130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585383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>
                          <a:effectLst/>
                        </a:rPr>
                        <a:t>NTT DoCoMo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32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16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32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16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R4-1800563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23416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>
                          <a:effectLst/>
                        </a:rPr>
                        <a:t>ZTE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24, 32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16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?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24, 32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R4-1800554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23416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>
                          <a:effectLst/>
                        </a:rPr>
                        <a:t>Huawei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12, 14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16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3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R4-1713406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23416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>
                          <a:effectLst/>
                        </a:rPr>
                        <a:t>Samsung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16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R4-1800199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23416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>
                          <a:effectLst/>
                        </a:rPr>
                        <a:t>Ericsson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16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32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16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R4-1800188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23416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>
                          <a:effectLst/>
                        </a:rPr>
                        <a:t>Qualcomm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 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 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 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 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3,4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8,12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 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 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R4-1800979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23416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>
                          <a:effectLst/>
                        </a:rPr>
                        <a:t>Nokia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16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&gt;1 per cell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4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&gt;1 per cell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R4-1800376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23416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>
                          <a:effectLst/>
                        </a:rPr>
                        <a:t>MediaTek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16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R4-1800106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39586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>
                          <a:effectLst/>
                        </a:rPr>
                        <a:t>CATT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16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16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R4-1712592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115293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4924</TotalTime>
  <Words>546</Words>
  <Application>Microsoft Office PowerPoint</Application>
  <PresentationFormat>Custom</PresentationFormat>
  <Paragraphs>158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Way Forward on  the Number of Cells and Beams for SSB-Based Measurements</vt:lpstr>
      <vt:lpstr>Background</vt:lpstr>
      <vt:lpstr>FR1</vt:lpstr>
      <vt:lpstr>FR2</vt:lpstr>
      <vt:lpstr>PowerPoint Presentation</vt:lpstr>
    </vt:vector>
  </TitlesOfParts>
  <Company>Qualcomm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Taemin Kim</dc:creator>
  <cp:lastModifiedBy>Iana Siomina</cp:lastModifiedBy>
  <cp:revision>350</cp:revision>
  <dcterms:created xsi:type="dcterms:W3CDTF">2016-04-13T15:12:29Z</dcterms:created>
  <dcterms:modified xsi:type="dcterms:W3CDTF">2018-01-26T21:23:10Z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1495070390</vt:lpwstr>
  </property>
  <property fmtid="{D5CDD505-2E9C-101B-9397-08002B2CF9AE}" pid="6" name="_2015_ms_pID_725343">
    <vt:lpwstr>(3)IUJRMeFfPba8mkSuIVp+lz+J5ESXOSYK92JnGMpKKMLy6dT930phYKx5dw2GSuuF7I07knUE
dDIV/HTbgaa6Ymb0JTPBTIR+l5HFWca2ydRGDz0Pu4KlIazA+8L+oSMSPbau37HA3dOX5SQL
yI4tJjHu85kANfIdDDcXA3ha0rd6JEOo2mnHTg5FiT5NhTXS+rk0rN5Q18LWhS3Yv5fxi0xX
TWBnTtcKOU6zbMOCdr</vt:lpwstr>
  </property>
  <property fmtid="{D5CDD505-2E9C-101B-9397-08002B2CF9AE}" pid="7" name="_2015_ms_pID_7253431">
    <vt:lpwstr>Z8hqzyjnUO9Yka38QbWZY5y4wATzpWhAsuNdd8N6jO0aLTX1ZYXktU
K+T27oyPj38SbyDIbws8uw29NQpv6Y68f2F662tNGcMluoPvtOuqdkGCyDP7VAzyFN/TsENV
uMHDhc/DSqvphZLAKkrh1vmalK66ZnQhsng7YGJ4qaLcER09IBhtWYzusQ6zedqwnsAi6nVd
kOzzNRhL3HCFYjqLJCp+NXvdDRKUvbOe/34k</vt:lpwstr>
  </property>
  <property fmtid="{D5CDD505-2E9C-101B-9397-08002B2CF9AE}" pid="8" name="_NewReviewCycle">
    <vt:lpwstr/>
  </property>
  <property fmtid="{D5CDD505-2E9C-101B-9397-08002B2CF9AE}" pid="9" name="_2015_ms_pID_7253432">
    <vt:lpwstr>/g==</vt:lpwstr>
  </property>
</Properties>
</file>