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napToGrid="0">
      <p:cViewPr varScale="1">
        <p:scale>
          <a:sx n="89" d="100"/>
          <a:sy n="89" d="100"/>
        </p:scale>
        <p:origin x="235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F6391-3A96-450C-9527-F523EA2F40C9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18099-FCDA-439E-828A-BD42456F9E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82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662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307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58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1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393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45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716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74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29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764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F47E8-59C0-4D3C-8C62-5933207840DE}" type="datetimeFigureOut">
              <a:rPr lang="en-US" smtClean="0"/>
              <a:t>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6C470-641A-4224-949C-2A3DBF68FC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540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Way forward on </a:t>
            </a:r>
            <a:r>
              <a:rPr lang="en-US" sz="4000" dirty="0" err="1"/>
              <a:t>Scell</a:t>
            </a:r>
            <a:r>
              <a:rPr lang="en-US" sz="4000" dirty="0"/>
              <a:t> addition and activation delay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5663" y="4757069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898989"/>
                </a:solidFill>
              </a:rPr>
              <a:t>Intel, [], …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8643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AH-1801</a:t>
            </a:r>
            <a:br>
              <a:rPr lang="en-US" altLang="zh-CN" sz="1800" b="1" dirty="0"/>
            </a:br>
            <a:r>
              <a:rPr lang="en-US" sz="1800" b="1" dirty="0"/>
              <a:t>San Diego, US, 22-26 January 2018</a:t>
            </a:r>
            <a:endParaRPr lang="en-GB" sz="18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239146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R4-1801303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355178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SCell activation delay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Background: it was agreed in RAN4#85 that “Upon receiving SCG </a:t>
            </a:r>
            <a:r>
              <a:rPr lang="en-US" dirty="0" err="1"/>
              <a:t>SCell</a:t>
            </a:r>
            <a:r>
              <a:rPr lang="en-US" dirty="0"/>
              <a:t> activation command in slot </a:t>
            </a:r>
            <a:r>
              <a:rPr lang="en-US" i="1" dirty="0"/>
              <a:t>n</a:t>
            </a:r>
            <a:r>
              <a:rPr lang="en-US" dirty="0"/>
              <a:t>, the UE shall be capable to transmit valid CSI report and apply actions related to the activation command for the </a:t>
            </a:r>
            <a:r>
              <a:rPr lang="en-US" dirty="0" err="1"/>
              <a:t>SCell</a:t>
            </a:r>
            <a:r>
              <a:rPr lang="en-US" dirty="0"/>
              <a:t> being activated no later than in slot </a:t>
            </a:r>
            <a:r>
              <a:rPr lang="en-US" i="1" dirty="0"/>
              <a:t>n</a:t>
            </a:r>
            <a:r>
              <a:rPr lang="en-US" dirty="0"/>
              <a:t>+ [T</a:t>
            </a:r>
            <a:r>
              <a:rPr lang="en-US" baseline="-25000" dirty="0"/>
              <a:t>HARQ</a:t>
            </a:r>
            <a:r>
              <a:rPr lang="en-US" dirty="0"/>
              <a:t> + </a:t>
            </a:r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baseline="-25000" dirty="0"/>
              <a:t> </a:t>
            </a:r>
            <a:r>
              <a:rPr lang="en-US" dirty="0"/>
              <a:t>+ </a:t>
            </a:r>
            <a:r>
              <a:rPr lang="en-US" dirty="0" err="1"/>
              <a:t>T</a:t>
            </a:r>
            <a:r>
              <a:rPr lang="en-US" baseline="-25000" dirty="0" err="1"/>
              <a:t>CSI_Reporting</a:t>
            </a:r>
            <a:r>
              <a:rPr lang="en-US" dirty="0"/>
              <a:t> ] ”</a:t>
            </a:r>
          </a:p>
          <a:p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baseline="-25000" dirty="0"/>
              <a:t> </a:t>
            </a:r>
            <a:r>
              <a:rPr lang="en-US" dirty="0"/>
              <a:t>is consisted of </a:t>
            </a:r>
          </a:p>
          <a:p>
            <a:pPr lvl="1"/>
            <a:r>
              <a:rPr lang="en-US" dirty="0"/>
              <a:t>RF warm up excluding AGC settling: TBD and independent of SCS</a:t>
            </a:r>
          </a:p>
          <a:p>
            <a:pPr lvl="1"/>
            <a:r>
              <a:rPr lang="en-US" dirty="0"/>
              <a:t>AGC settling: N1 SMTC periods for </a:t>
            </a:r>
            <a:r>
              <a:rPr lang="en-US" dirty="0" smtClean="0"/>
              <a:t>known </a:t>
            </a:r>
            <a:r>
              <a:rPr lang="en-US" dirty="0"/>
              <a:t>and N2 SMTC periods for unknown cells</a:t>
            </a:r>
          </a:p>
          <a:p>
            <a:pPr lvl="1"/>
            <a:r>
              <a:rPr lang="en-US" dirty="0"/>
              <a:t>PSS/SSS and SSB index acquiring: </a:t>
            </a:r>
          </a:p>
          <a:p>
            <a:pPr lvl="2"/>
            <a:r>
              <a:rPr lang="en-US" dirty="0"/>
              <a:t>X1 SMTC periods for known cell</a:t>
            </a:r>
          </a:p>
          <a:p>
            <a:pPr lvl="2"/>
            <a:r>
              <a:rPr lang="en-US" dirty="0"/>
              <a:t>X2 SMTC period for unknown cell</a:t>
            </a:r>
          </a:p>
          <a:p>
            <a:pPr lvl="2"/>
            <a:r>
              <a:rPr lang="en-US" dirty="0"/>
              <a:t>X1 and X2 will be decided by RAN4#86</a:t>
            </a:r>
          </a:p>
          <a:p>
            <a:r>
              <a:rPr lang="en-US" dirty="0"/>
              <a:t>Side condition: SINR ≥ -3dB</a:t>
            </a:r>
          </a:p>
          <a:p>
            <a:r>
              <a:rPr lang="en-US" dirty="0"/>
              <a:t>Activation time for activation of multiple </a:t>
            </a:r>
            <a:r>
              <a:rPr lang="en-US" dirty="0" err="1"/>
              <a:t>SCells</a:t>
            </a:r>
            <a:r>
              <a:rPr lang="en-US" dirty="0"/>
              <a:t>; No. of </a:t>
            </a:r>
            <a:r>
              <a:rPr lang="en-US" dirty="0" err="1"/>
              <a:t>SCells</a:t>
            </a:r>
            <a:r>
              <a:rPr lang="en-US" dirty="0"/>
              <a:t> is FFS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075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PScell</a:t>
            </a:r>
            <a:r>
              <a:rPr lang="en-US" dirty="0"/>
              <a:t> addition delay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Background: it was agreed in RAN4#85 that “</a:t>
            </a:r>
            <a:r>
              <a:rPr lang="x-none" dirty="0"/>
              <a:t>Upon receiving </a:t>
            </a:r>
            <a:r>
              <a:rPr lang="en-GB" dirty="0"/>
              <a:t>NR </a:t>
            </a:r>
            <a:r>
              <a:rPr lang="x-none" dirty="0"/>
              <a:t>PSCell addition in </a:t>
            </a:r>
            <a:r>
              <a:rPr lang="en-GB" dirty="0" err="1"/>
              <a:t>subframe</a:t>
            </a:r>
            <a:r>
              <a:rPr lang="en-GB" dirty="0"/>
              <a:t> </a:t>
            </a:r>
            <a:r>
              <a:rPr lang="x-none" i="1" dirty="0"/>
              <a:t>n</a:t>
            </a:r>
            <a:r>
              <a:rPr lang="x-none" dirty="0"/>
              <a:t>, the UE shall be capable to transmit PRACH preamble towards </a:t>
            </a:r>
            <a:r>
              <a:rPr lang="en-GB" dirty="0"/>
              <a:t>NR </a:t>
            </a:r>
            <a:r>
              <a:rPr lang="x-none" dirty="0"/>
              <a:t>PSCell no later than in s</a:t>
            </a:r>
            <a:r>
              <a:rPr lang="en-GB" dirty="0" err="1"/>
              <a:t>ubframe</a:t>
            </a:r>
            <a:r>
              <a:rPr lang="en-GB" dirty="0"/>
              <a:t> </a:t>
            </a:r>
            <a:r>
              <a:rPr lang="x-none" i="1" dirty="0"/>
              <a:t>n </a:t>
            </a:r>
            <a:r>
              <a:rPr lang="x-none" dirty="0"/>
              <a:t>+ T</a:t>
            </a:r>
            <a:r>
              <a:rPr lang="x-none" baseline="-25000" dirty="0"/>
              <a:t>config PSCell</a:t>
            </a:r>
            <a:r>
              <a:rPr lang="x-none" dirty="0"/>
              <a:t>:</a:t>
            </a:r>
            <a:endParaRPr lang="en-US" dirty="0"/>
          </a:p>
          <a:p>
            <a:pPr marL="0" indent="0" fontAlgn="base" hangingPunct="0">
              <a:buNone/>
            </a:pPr>
            <a:r>
              <a:rPr lang="en-GB" dirty="0" err="1"/>
              <a:t>T</a:t>
            </a:r>
            <a:r>
              <a:rPr lang="en-GB" baseline="-25000" dirty="0" err="1"/>
              <a:t>config_PSCell</a:t>
            </a:r>
            <a:r>
              <a:rPr lang="en-GB" dirty="0"/>
              <a:t> = </a:t>
            </a:r>
            <a:r>
              <a:rPr lang="en-GB" dirty="0" err="1"/>
              <a:t>T</a:t>
            </a:r>
            <a:r>
              <a:rPr lang="en-GB" baseline="-25000" dirty="0" err="1"/>
              <a:t>RRC_delay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activation_time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SFN_acquisition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PCell</a:t>
            </a:r>
            <a:r>
              <a:rPr lang="en-GB" baseline="-25000" dirty="0"/>
              <a:t>_ DU</a:t>
            </a:r>
            <a:r>
              <a:rPr lang="en-GB" dirty="0"/>
              <a:t> + </a:t>
            </a:r>
            <a:r>
              <a:rPr lang="en-GB" dirty="0" err="1"/>
              <a:t>T</a:t>
            </a:r>
            <a:r>
              <a:rPr lang="en-GB" baseline="-25000" dirty="0" err="1"/>
              <a:t>PSCell</a:t>
            </a:r>
            <a:r>
              <a:rPr lang="en-GB" baseline="-25000" dirty="0"/>
              <a:t>_ DU</a:t>
            </a:r>
            <a:endParaRPr lang="en-US" dirty="0"/>
          </a:p>
          <a:p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baseline="-25000" dirty="0"/>
              <a:t> </a:t>
            </a:r>
            <a:r>
              <a:rPr lang="en-US" dirty="0"/>
              <a:t>should be the same as defined in S</a:t>
            </a:r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dirty="0"/>
              <a:t>ell activation delay</a:t>
            </a:r>
          </a:p>
        </p:txBody>
      </p:sp>
    </p:spTree>
    <p:extLst>
      <p:ext uri="{BB962C8B-B14F-4D97-AF65-F5344CB8AC3E}">
        <p14:creationId xmlns:p14="http://schemas.microsoft.com/office/powerpoint/2010/main" val="203039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0ECC47-7CC0-42BB-9C12-0527DB1FC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Known </a:t>
            </a:r>
            <a:r>
              <a:rPr lang="en-US" dirty="0" err="1"/>
              <a:t>PScell</a:t>
            </a:r>
            <a:r>
              <a:rPr lang="en-US" dirty="0"/>
              <a:t> condition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B35A381-1198-4A24-B463-F7787D0305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Reuse the condition of known NR </a:t>
            </a:r>
            <a:r>
              <a:rPr lang="en-US" dirty="0" err="1"/>
              <a:t>PSCell</a:t>
            </a:r>
            <a:r>
              <a:rPr lang="en-US" dirty="0"/>
              <a:t>/</a:t>
            </a:r>
            <a:r>
              <a:rPr lang="en-US" dirty="0" err="1">
                <a:solidFill>
                  <a:srgbClr val="7030A0"/>
                </a:solidFill>
              </a:rPr>
              <a:t>SCell</a:t>
            </a:r>
            <a:r>
              <a:rPr lang="en-US" dirty="0"/>
              <a:t> definition from LTE for FR1.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Define</a:t>
            </a:r>
            <a:r>
              <a:rPr lang="en-US" dirty="0" smtClean="0"/>
              <a:t> </a:t>
            </a:r>
            <a:r>
              <a:rPr lang="en-US" dirty="0"/>
              <a:t>the condition of known NR </a:t>
            </a:r>
            <a:r>
              <a:rPr lang="en-US" dirty="0" err="1"/>
              <a:t>PSCell</a:t>
            </a:r>
            <a:r>
              <a:rPr lang="en-US" dirty="0"/>
              <a:t>/</a:t>
            </a:r>
            <a:r>
              <a:rPr lang="en-US" dirty="0" err="1"/>
              <a:t>Scell</a:t>
            </a:r>
            <a:r>
              <a:rPr lang="en-US" dirty="0"/>
              <a:t> </a:t>
            </a:r>
            <a:r>
              <a:rPr lang="en-US" dirty="0" smtClean="0"/>
              <a:t>for </a:t>
            </a:r>
            <a:r>
              <a:rPr lang="en-US" dirty="0"/>
              <a:t>FR2.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8409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F943FF-80B0-45CD-9B27-0248C2CD8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Tactivation_time</a:t>
            </a:r>
            <a:r>
              <a:rPr lang="en-US" dirty="0"/>
              <a:t> Improvement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78D8E01-0EB1-44D7-A91C-D532A4D090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to study the impact of </a:t>
            </a:r>
            <a:r>
              <a:rPr lang="en-US" dirty="0" smtClean="0"/>
              <a:t>potential additional </a:t>
            </a:r>
            <a:r>
              <a:rPr lang="en-US" dirty="0"/>
              <a:t>signals (Aperiodic TRS, others not precluded) on </a:t>
            </a:r>
            <a:r>
              <a:rPr lang="en-US" dirty="0" err="1"/>
              <a:t>T_activation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372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4195</TotalTime>
  <Words>172</Words>
  <Application>Microsoft Office PowerPoint</Application>
  <PresentationFormat>Widescreen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Theme</vt:lpstr>
      <vt:lpstr>Way forward on Scell addition and activation delay</vt:lpstr>
      <vt:lpstr>SCell activation delay</vt:lpstr>
      <vt:lpstr>PScell addition delay</vt:lpstr>
      <vt:lpstr>Known PScell condition</vt:lpstr>
      <vt:lpstr>Tactivation_time Improvement 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Intra-frequency Cell Identification Requirements without Gap</dc:title>
  <dc:creator>Zhangmeng (Meng, WN)</dc:creator>
  <cp:keywords>CTPClassification=CTP_NT</cp:keywords>
  <cp:lastModifiedBy>Tang, Yang</cp:lastModifiedBy>
  <cp:revision>112</cp:revision>
  <dcterms:created xsi:type="dcterms:W3CDTF">2018-01-12T20:18:33Z</dcterms:created>
  <dcterms:modified xsi:type="dcterms:W3CDTF">2018-01-26T21:28:41Z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8dd3ec27-ecab-4962-9ee4-46b9c5edb22e</vt:lpwstr>
  </property>
  <property fmtid="{D5CDD505-2E9C-101B-9397-08002B2CF9AE}" pid="3" name="CTP_TimeStamp">
    <vt:lpwstr>2018-01-26 21:28:41Z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1516897122</vt:lpwstr>
  </property>
  <property fmtid="{D5CDD505-2E9C-101B-9397-08002B2CF9AE}" pid="11" name="_AdHocReviewCycleID">
    <vt:i4>-1674262311</vt:i4>
  </property>
  <property fmtid="{D5CDD505-2E9C-101B-9397-08002B2CF9AE}" pid="12" name="_NewReviewCycle">
    <vt:lpwstr/>
  </property>
  <property fmtid="{D5CDD505-2E9C-101B-9397-08002B2CF9AE}" pid="13" name="_EmailSubject">
    <vt:lpwstr>WF on SCell activation and addition delay</vt:lpwstr>
  </property>
  <property fmtid="{D5CDD505-2E9C-101B-9397-08002B2CF9AE}" pid="14" name="_AuthorEmail">
    <vt:lpwstr>awlokj@qti.qualcomm.com</vt:lpwstr>
  </property>
  <property fmtid="{D5CDD505-2E9C-101B-9397-08002B2CF9AE}" pid="15" name="_AuthorEmailDisplayName">
    <vt:lpwstr>Awlok Josan</vt:lpwstr>
  </property>
  <property fmtid="{D5CDD505-2E9C-101B-9397-08002B2CF9AE}" pid="16" name="CTPClassification">
    <vt:lpwstr>CTP_NT</vt:lpwstr>
  </property>
</Properties>
</file>