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8" r:id="rId6"/>
    <p:sldId id="377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38" autoAdjust="0"/>
  </p:normalViewPr>
  <p:slideViewPr>
    <p:cSldViewPr>
      <p:cViewPr varScale="1">
        <p:scale>
          <a:sx n="81" d="100"/>
          <a:sy n="81" d="100"/>
        </p:scale>
        <p:origin x="31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39326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325681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RRC re-establishment and release with redirection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06092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en-US" sz="1800" b="1" dirty="0"/>
              <a:t>San Diego, USA, 22</a:t>
            </a:r>
            <a:r>
              <a:rPr lang="en-US" sz="1800" b="1" baseline="30000" dirty="0"/>
              <a:t>nd</a:t>
            </a:r>
            <a:r>
              <a:rPr lang="en-US" sz="1800" b="1" dirty="0"/>
              <a:t> – 26</a:t>
            </a:r>
            <a:r>
              <a:rPr lang="en-US" sz="1800" b="1" baseline="30000" dirty="0"/>
              <a:t>th</a:t>
            </a:r>
            <a:r>
              <a:rPr lang="en-US" sz="1800" b="1" dirty="0"/>
              <a:t> January 2018</a:t>
            </a:r>
          </a:p>
          <a:p>
            <a:pPr>
              <a:buNone/>
            </a:pPr>
            <a:r>
              <a:rPr lang="en-US" sz="1800" b="1" dirty="0"/>
              <a:t>Agenda Item: </a:t>
            </a:r>
            <a:r>
              <a:rPr lang="en-US" sz="1800" b="1" dirty="0" smtClean="0"/>
              <a:t>4.6.10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R4-1801297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RRC release with redirection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13460"/>
            <a:ext cx="10972800" cy="4906963"/>
          </a:xfrm>
        </p:spPr>
        <p:txBody>
          <a:bodyPr/>
          <a:lstStyle/>
          <a:p>
            <a:pPr lvl="1"/>
            <a:endParaRPr lang="en-US" altLang="zh-CN" dirty="0"/>
          </a:p>
          <a:p>
            <a:r>
              <a:rPr lang="en-US" altLang="zh-CN" dirty="0"/>
              <a:t>RAN2 </a:t>
            </a:r>
            <a:r>
              <a:rPr lang="en-US" altLang="zh-CN" dirty="0" smtClean="0"/>
              <a:t>has agreed </a:t>
            </a:r>
            <a:r>
              <a:rPr lang="en-US" altLang="zh-CN" dirty="0"/>
              <a:t>to specify the procedure for RRC </a:t>
            </a:r>
            <a:r>
              <a:rPr lang="en-US" altLang="zh-CN" dirty="0" smtClean="0"/>
              <a:t>release with redirection </a:t>
            </a:r>
            <a:r>
              <a:rPr lang="en-US" altLang="zh-CN" dirty="0"/>
              <a:t>for </a:t>
            </a:r>
            <a:r>
              <a:rPr lang="en-US" altLang="zh-CN" dirty="0" smtClean="0"/>
              <a:t>NR SA.</a:t>
            </a:r>
          </a:p>
          <a:p>
            <a:r>
              <a:rPr lang="en-US" altLang="zh-CN" dirty="0" smtClean="0"/>
              <a:t>NR RRC release with redirection can be different with LTE.</a:t>
            </a:r>
            <a:endParaRPr lang="en-US" altLang="zh-CN" dirty="0"/>
          </a:p>
          <a:p>
            <a:r>
              <a:rPr lang="en-US" altLang="zh-CN" dirty="0" smtClean="0"/>
              <a:t>Proposal for the requirement for NR SA RRC release with redirection to E-UTRA,</a:t>
            </a:r>
          </a:p>
          <a:p>
            <a:pPr lvl="1"/>
            <a:r>
              <a:rPr lang="en-GB" altLang="zh-CN" dirty="0" smtClean="0"/>
              <a:t>[</a:t>
            </a:r>
            <a:r>
              <a:rPr lang="en-GB" altLang="zh-CN" dirty="0" err="1" smtClean="0"/>
              <a:t>T</a:t>
            </a:r>
            <a:r>
              <a:rPr lang="en-GB" altLang="zh-CN" baseline="-25000" dirty="0" err="1" smtClean="0"/>
              <a:t>connection_release_redirect_E</a:t>
            </a:r>
            <a:r>
              <a:rPr lang="en-GB" altLang="zh-CN" baseline="-25000" dirty="0" smtClean="0"/>
              <a:t>-UTRA</a:t>
            </a:r>
            <a:r>
              <a:rPr lang="en-GB" altLang="zh-CN" dirty="0" smtClean="0"/>
              <a:t> = </a:t>
            </a:r>
            <a:r>
              <a:rPr lang="en-GB" altLang="zh-CN" dirty="0" err="1" smtClean="0"/>
              <a:t>T</a:t>
            </a:r>
            <a:r>
              <a:rPr lang="en-GB" altLang="zh-CN" baseline="-25000" dirty="0" err="1" smtClean="0"/>
              <a:t>RRC_procedure_delay</a:t>
            </a:r>
            <a:r>
              <a:rPr lang="en-GB" altLang="zh-CN" baseline="-25000" dirty="0" smtClean="0"/>
              <a:t> </a:t>
            </a:r>
            <a:r>
              <a:rPr lang="en-GB" altLang="zh-CN" dirty="0" smtClean="0"/>
              <a:t>+ </a:t>
            </a:r>
            <a:r>
              <a:rPr lang="en-GB" altLang="zh-CN" dirty="0" err="1" smtClean="0"/>
              <a:t>T</a:t>
            </a:r>
            <a:r>
              <a:rPr lang="en-GB" altLang="zh-CN" baseline="-25000" dirty="0" err="1" smtClean="0"/>
              <a:t>identify</a:t>
            </a:r>
            <a:r>
              <a:rPr lang="en-GB" altLang="zh-CN" baseline="-25000" dirty="0" smtClean="0"/>
              <a:t>-E-UTRA </a:t>
            </a:r>
            <a:r>
              <a:rPr lang="en-GB" altLang="zh-CN" dirty="0" smtClean="0"/>
              <a:t>+ T</a:t>
            </a:r>
            <a:r>
              <a:rPr lang="en-GB" altLang="zh-CN" baseline="-25000" dirty="0" smtClean="0"/>
              <a:t>SI-E-UTRA </a:t>
            </a:r>
            <a:r>
              <a:rPr lang="en-GB" altLang="zh-CN" dirty="0" smtClean="0"/>
              <a:t>+ T</a:t>
            </a:r>
            <a:r>
              <a:rPr lang="en-GB" altLang="zh-CN" baseline="-25000" dirty="0" smtClean="0"/>
              <a:t>RA</a:t>
            </a:r>
            <a:r>
              <a:rPr lang="en-US" altLang="zh-CN" dirty="0" smtClean="0"/>
              <a:t> ]</a:t>
            </a:r>
          </a:p>
          <a:p>
            <a:pPr lvl="2"/>
            <a:r>
              <a:rPr lang="en-GB" altLang="zh-CN" dirty="0" err="1" smtClean="0"/>
              <a:t>T</a:t>
            </a:r>
            <a:r>
              <a:rPr lang="en-GB" altLang="zh-CN" baseline="-25000" dirty="0" err="1" smtClean="0"/>
              <a:t>RRC_procedure_delay</a:t>
            </a:r>
            <a:r>
              <a:rPr lang="en-GB" altLang="zh-CN" dirty="0" smtClean="0"/>
              <a:t>  shall be less than [TBD] </a:t>
            </a:r>
            <a:r>
              <a:rPr lang="en-GB" altLang="zh-CN" dirty="0" err="1" smtClean="0"/>
              <a:t>ms.</a:t>
            </a:r>
            <a:r>
              <a:rPr lang="en-GB" altLang="zh-CN" dirty="0" smtClean="0"/>
              <a:t> </a:t>
            </a:r>
            <a:endParaRPr lang="zh-CN" altLang="zh-CN" dirty="0" smtClean="0"/>
          </a:p>
          <a:p>
            <a:pPr lvl="2"/>
            <a:r>
              <a:rPr lang="en-GB" altLang="zh-CN" dirty="0" err="1" smtClean="0"/>
              <a:t>T</a:t>
            </a:r>
            <a:r>
              <a:rPr lang="en-GB" altLang="zh-CN" baseline="-25000" dirty="0" err="1" smtClean="0"/>
              <a:t>identify</a:t>
            </a:r>
            <a:r>
              <a:rPr lang="en-GB" altLang="zh-CN" baseline="-25000" dirty="0" smtClean="0"/>
              <a:t>-E-UTRA</a:t>
            </a:r>
            <a:r>
              <a:rPr lang="en-GB" altLang="zh-CN" dirty="0" smtClean="0"/>
              <a:t> shall be less than [TBD] </a:t>
            </a:r>
            <a:r>
              <a:rPr lang="en-GB" altLang="zh-CN" dirty="0" err="1" smtClean="0"/>
              <a:t>ms.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</a:t>
            </a:r>
            <a:r>
              <a:rPr lang="en-GB" altLang="zh-CN" baseline="-25000" dirty="0" smtClean="0"/>
              <a:t>SI-E-UTRA</a:t>
            </a:r>
            <a:r>
              <a:rPr lang="en-GB" altLang="zh-CN" dirty="0" smtClean="0"/>
              <a:t> is the time required for acquiring all the relevant system information of the target E-UTRA cell.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</a:t>
            </a:r>
            <a:r>
              <a:rPr lang="en-GB" altLang="zh-CN" baseline="-25000" dirty="0" smtClean="0"/>
              <a:t>RA</a:t>
            </a:r>
            <a:r>
              <a:rPr lang="en-GB" altLang="zh-CN" dirty="0" smtClean="0"/>
              <a:t> is the delay caused due to the random access procedure.</a:t>
            </a:r>
          </a:p>
          <a:p>
            <a:r>
              <a:rPr lang="en-US" altLang="zh-CN" dirty="0" smtClean="0"/>
              <a:t>The requirements are for both E-UTRA TDD and FDD</a:t>
            </a:r>
          </a:p>
          <a:p>
            <a:r>
              <a:rPr lang="en-US" altLang="zh-CN" dirty="0" smtClean="0"/>
              <a:t>RAN4 </a:t>
            </a:r>
            <a:r>
              <a:rPr lang="en-US" altLang="zh-CN" dirty="0"/>
              <a:t>closely follows the progress of NR RRC </a:t>
            </a:r>
            <a:r>
              <a:rPr lang="en-US" altLang="zh-CN" dirty="0" smtClean="0"/>
              <a:t>release with redirection </a:t>
            </a:r>
            <a:r>
              <a:rPr lang="en-US" altLang="zh-CN" dirty="0"/>
              <a:t>in RAN2.</a:t>
            </a:r>
          </a:p>
          <a:p>
            <a:endParaRPr lang="zh-CN" altLang="en-US" dirty="0"/>
          </a:p>
          <a:p>
            <a:endParaRPr lang="en-US" altLang="zh-CN" dirty="0"/>
          </a:p>
          <a:p>
            <a:pPr lvl="2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4235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RRC re-establishment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13460"/>
            <a:ext cx="10972800" cy="4906963"/>
          </a:xfrm>
        </p:spPr>
        <p:txBody>
          <a:bodyPr/>
          <a:lstStyle/>
          <a:p>
            <a:pPr lvl="1"/>
            <a:endParaRPr lang="en-US" altLang="zh-CN" dirty="0"/>
          </a:p>
          <a:p>
            <a:r>
              <a:rPr lang="en-US" altLang="zh-CN" dirty="0"/>
              <a:t>NR RRC </a:t>
            </a:r>
            <a:r>
              <a:rPr lang="en-US" altLang="zh-CN" dirty="0" smtClean="0"/>
              <a:t>re-establishment can be different with LTE </a:t>
            </a:r>
            <a:r>
              <a:rPr lang="en-US" altLang="zh-CN" dirty="0"/>
              <a:t>RRC </a:t>
            </a:r>
            <a:r>
              <a:rPr lang="en-US" altLang="zh-CN" dirty="0" smtClean="0"/>
              <a:t>re-establishment.</a:t>
            </a:r>
            <a:endParaRPr lang="en-US" altLang="zh-CN" dirty="0"/>
          </a:p>
          <a:p>
            <a:r>
              <a:rPr lang="en-US" altLang="zh-CN" dirty="0" smtClean="0"/>
              <a:t>Proposal for the requirement for NR RRC connection re-establishment,</a:t>
            </a:r>
          </a:p>
          <a:p>
            <a:pPr lvl="1"/>
            <a:r>
              <a:rPr lang="en-US" altLang="zh-CN" dirty="0" smtClean="0"/>
              <a:t>[T</a:t>
            </a:r>
            <a:r>
              <a:rPr lang="en-US" altLang="zh-CN" baseline="-25000" dirty="0" smtClean="0"/>
              <a:t>UE-re-</a:t>
            </a:r>
            <a:r>
              <a:rPr lang="en-US" altLang="zh-CN" baseline="-25000" dirty="0" err="1" smtClean="0"/>
              <a:t>establish_delay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 smtClean="0"/>
              <a:t>[TBD] </a:t>
            </a:r>
            <a:r>
              <a:rPr lang="en-US" altLang="zh-CN" dirty="0" err="1"/>
              <a:t>ms</a:t>
            </a:r>
            <a:r>
              <a:rPr lang="en-US" altLang="zh-CN" dirty="0"/>
              <a:t> + </a:t>
            </a:r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freq</a:t>
            </a:r>
            <a:r>
              <a:rPr lang="en-US" altLang="zh-CN" dirty="0" smtClean="0"/>
              <a:t>* </a:t>
            </a:r>
            <a:r>
              <a:rPr lang="en-US" altLang="zh-CN" dirty="0" err="1"/>
              <a:t>T</a:t>
            </a:r>
            <a:r>
              <a:rPr lang="en-US" altLang="zh-CN" baseline="-25000" dirty="0" err="1"/>
              <a:t>search</a:t>
            </a:r>
            <a:r>
              <a:rPr lang="en-US" altLang="zh-CN" dirty="0"/>
              <a:t> + T</a:t>
            </a:r>
            <a:r>
              <a:rPr lang="en-US" altLang="zh-CN" baseline="-25000" dirty="0"/>
              <a:t>SI </a:t>
            </a:r>
            <a:r>
              <a:rPr lang="en-US" altLang="zh-CN" dirty="0"/>
              <a:t>+ T</a:t>
            </a:r>
            <a:r>
              <a:rPr lang="en-US" altLang="zh-CN" baseline="-25000" dirty="0"/>
              <a:t>PRACH</a:t>
            </a:r>
            <a:r>
              <a:rPr lang="en-US" altLang="zh-CN" dirty="0"/>
              <a:t> </a:t>
            </a:r>
            <a:r>
              <a:rPr lang="en-US" altLang="zh-CN" dirty="0" smtClean="0"/>
              <a:t>]</a:t>
            </a:r>
            <a:endParaRPr lang="zh-CN" altLang="zh-CN" dirty="0"/>
          </a:p>
          <a:p>
            <a:pPr lvl="2"/>
            <a:r>
              <a:rPr lang="en-GB" altLang="zh-CN" dirty="0" err="1" smtClean="0"/>
              <a:t>Nfreq</a:t>
            </a:r>
            <a:r>
              <a:rPr lang="en-GB" altLang="zh-CN" dirty="0" smtClean="0"/>
              <a:t> </a:t>
            </a:r>
            <a:r>
              <a:rPr lang="en-GB" altLang="zh-CN" dirty="0"/>
              <a:t>is the total number of frequency layers to be monitored for RRC re-establishment in NR SA </a:t>
            </a:r>
            <a:r>
              <a:rPr lang="en-GB" altLang="zh-CN" dirty="0" err="1"/>
              <a:t>opertaions</a:t>
            </a:r>
            <a:r>
              <a:rPr lang="en-GB" altLang="zh-CN" dirty="0"/>
              <a:t>.</a:t>
            </a:r>
            <a:endParaRPr lang="zh-CN" altLang="zh-CN" dirty="0"/>
          </a:p>
          <a:p>
            <a:pPr lvl="2"/>
            <a:r>
              <a:rPr lang="en-GB" altLang="zh-CN" dirty="0"/>
              <a:t>For </a:t>
            </a:r>
            <a:r>
              <a:rPr lang="en-GB" altLang="zh-CN" dirty="0" err="1"/>
              <a:t>Tsi</a:t>
            </a:r>
            <a:r>
              <a:rPr lang="en-GB" altLang="zh-CN" dirty="0"/>
              <a:t>, UE doesn’t need to read system information in some cases where this factor equals to 0.</a:t>
            </a:r>
            <a:endParaRPr lang="zh-CN" altLang="zh-CN" dirty="0"/>
          </a:p>
          <a:p>
            <a:pPr lvl="2"/>
            <a:r>
              <a:rPr lang="en-GB" altLang="zh-CN" dirty="0"/>
              <a:t>For </a:t>
            </a:r>
            <a:r>
              <a:rPr lang="en-GB" altLang="zh-CN" dirty="0" err="1"/>
              <a:t>Tprach</a:t>
            </a:r>
            <a:r>
              <a:rPr lang="en-GB" altLang="zh-CN" dirty="0"/>
              <a:t>, the minimum </a:t>
            </a:r>
            <a:r>
              <a:rPr lang="en-GB" altLang="zh-CN" dirty="0" smtClean="0"/>
              <a:t>value is TBD.</a:t>
            </a:r>
            <a:endParaRPr lang="zh-CN" altLang="zh-CN" dirty="0"/>
          </a:p>
          <a:p>
            <a:pPr lvl="2"/>
            <a:r>
              <a:rPr lang="en-GB" altLang="zh-CN" dirty="0"/>
              <a:t>For </a:t>
            </a:r>
            <a:r>
              <a:rPr lang="en-GB" altLang="zh-CN" dirty="0" smtClean="0"/>
              <a:t>the constant </a:t>
            </a:r>
            <a:r>
              <a:rPr lang="en-GB" altLang="zh-CN" dirty="0"/>
              <a:t>value of </a:t>
            </a:r>
            <a:r>
              <a:rPr lang="en-GB" altLang="zh-CN" dirty="0" smtClean="0"/>
              <a:t>[TBD] </a:t>
            </a:r>
            <a:r>
              <a:rPr lang="en-GB" altLang="zh-CN" dirty="0" err="1"/>
              <a:t>ms</a:t>
            </a:r>
            <a:r>
              <a:rPr lang="en-GB" altLang="zh-CN" dirty="0"/>
              <a:t>, </a:t>
            </a:r>
            <a:r>
              <a:rPr lang="en-GB" altLang="zh-CN" dirty="0" smtClean="0"/>
              <a:t>companies are encouraged to provide the value with rationale.</a:t>
            </a:r>
            <a:endParaRPr lang="zh-CN" altLang="zh-CN" dirty="0"/>
          </a:p>
          <a:p>
            <a:r>
              <a:rPr lang="en-US" altLang="zh-CN" dirty="0"/>
              <a:t>RAN4 closely </a:t>
            </a:r>
            <a:r>
              <a:rPr lang="en-US" altLang="zh-CN" dirty="0" smtClean="0"/>
              <a:t>follows </a:t>
            </a:r>
            <a:r>
              <a:rPr lang="en-US" altLang="zh-CN" dirty="0"/>
              <a:t>the </a:t>
            </a:r>
            <a:r>
              <a:rPr lang="en-US" altLang="zh-CN" dirty="0" smtClean="0"/>
              <a:t>progress of NR RRC re-establishment </a:t>
            </a:r>
            <a:r>
              <a:rPr lang="en-US" altLang="zh-CN" dirty="0"/>
              <a:t>in RAN2.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17c5c574-4f42-45b3-8a7f-77d8e859d074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14804</TotalTime>
  <Words>119</Words>
  <Application>Microsoft Office PowerPoint</Application>
  <PresentationFormat>宽屏</PresentationFormat>
  <Paragraphs>32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RRC re-establishment and release with redirection</vt:lpstr>
      <vt:lpstr>RRC release with redirection</vt:lpstr>
      <vt:lpstr>RRC re-establishment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1108</cp:revision>
  <dcterms:created xsi:type="dcterms:W3CDTF">2013-05-13T16:02:00Z</dcterms:created>
  <dcterms:modified xsi:type="dcterms:W3CDTF">2018-01-26T20:01:44Z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(3)CTZm1GPxu8TsEmpEQPFKEPTbrZabN5kBk0YpoaDSSfuqstwi3Winc0F49JIsEzBBdJ9Pm2lR
BqRbUgATec2jmPZqZe4H00kYUSc/akGO3moIWRjuc4o1xeWdJVZxsQPiyM+4Zz1SPnng1UJZ
KmxBbwugC9lAcw8A/V2WFWEjzQN6okpSLiOEvAAc/0hElLn7rh1ryrNki2VJs1zhb6Dnc16e
TYB//BK19azeL+LsID</vt:lpwstr>
  </property>
  <property fmtid="{D5CDD505-2E9C-101B-9397-08002B2CF9AE}" pid="14" name="_2015_ms_pID_7253431">
    <vt:lpwstr>JZCdJTC3a47PdPC80lUZjOuGTh2qQA90DQr2qP2kEZXTnWnrMxUINV
ssXy7KZ5kN0lv3BTbcSlkpaqJ35llr2gjRpA9LFJTB8wzNRI4KzuVzPNnxoMinWOeg76vIBr
OdO8uG9Sq1BzvAi96i40TvrTB0HkwyEIrN/tUbtrAuq+KxxlQHqJpTn2Pr22tSYDyqtVjpHg
Qex9uy3IY3rBRsUYX8Eio+frqWsykkbq0tus</vt:lpwstr>
  </property>
  <property fmtid="{D5CDD505-2E9C-101B-9397-08002B2CF9AE}" pid="15" name="_2015_ms_pID_7253432">
    <vt:lpwstr>LQ==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1516996890</vt:lpwstr>
  </property>
</Properties>
</file>