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39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563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321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025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724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035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1/26/2018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285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1/26/2018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821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1/26/2018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930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1/26/2018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152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1/26/2018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554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1/26/2018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976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54DF9-FBB4-4DB4-975A-B9D0E1F7617A}" type="datetimeFigureOut">
              <a:rPr lang="en-US" smtClean="0"/>
              <a:pPr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243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30819"/>
            <a:ext cx="9144000" cy="1479144"/>
          </a:xfrm>
        </p:spPr>
        <p:txBody>
          <a:bodyPr>
            <a:normAutofit/>
          </a:bodyPr>
          <a:lstStyle/>
          <a:p>
            <a:r>
              <a:rPr lang="en-GB" sz="4800" dirty="0" smtClean="0"/>
              <a:t>WF on </a:t>
            </a:r>
            <a:r>
              <a:rPr lang="en-GB" altLang="ja-JP" sz="4800" dirty="0"/>
              <a:t>FR2 Rx spurious </a:t>
            </a:r>
            <a:r>
              <a:rPr lang="en-GB" altLang="ja-JP" sz="4800" dirty="0" smtClean="0"/>
              <a:t>emissions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86984"/>
            <a:ext cx="9144000" cy="1655762"/>
          </a:xfrm>
        </p:spPr>
        <p:txBody>
          <a:bodyPr/>
          <a:lstStyle/>
          <a:p>
            <a:r>
              <a:rPr lang="en-US" altLang="zh-CN" dirty="0" smtClean="0"/>
              <a:t>NTT DOCOMO, INC.</a:t>
            </a:r>
            <a:endParaRPr lang="en-US" dirty="0"/>
          </a:p>
        </p:txBody>
      </p:sp>
      <p:sp>
        <p:nvSpPr>
          <p:cNvPr id="6" name="Rectangle 3"/>
          <p:cNvSpPr/>
          <p:nvPr/>
        </p:nvSpPr>
        <p:spPr>
          <a:xfrm>
            <a:off x="198472" y="128166"/>
            <a:ext cx="117052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ja-JP" sz="2400" b="1" dirty="0"/>
              <a:t>3GPP TSG-RAN Working Group 4 (Radio) meeting AH-1801</a:t>
            </a:r>
            <a:r>
              <a:rPr lang="de-DE" altLang="ja-JP" sz="2400" dirty="0"/>
              <a:t>	</a:t>
            </a:r>
            <a:r>
              <a:rPr lang="de-DE" altLang="ja-JP" sz="2400" dirty="0" smtClean="0"/>
              <a:t> </a:t>
            </a:r>
            <a:r>
              <a:rPr lang="de-DE" altLang="ja-JP" sz="2400" dirty="0" smtClean="0"/>
              <a:t>                     </a:t>
            </a:r>
            <a:r>
              <a:rPr lang="en-GB" altLang="ja-JP" sz="2400" b="1" smtClean="0"/>
              <a:t>R4-1801281</a:t>
            </a:r>
          </a:p>
          <a:p>
            <a:r>
              <a:rPr lang="en-GB" altLang="ja-JP" sz="2400" b="1" dirty="0" smtClean="0"/>
              <a:t>San </a:t>
            </a:r>
            <a:r>
              <a:rPr lang="en-GB" altLang="ja-JP" sz="2400" b="1" dirty="0"/>
              <a:t>Diego, USA, 22</a:t>
            </a:r>
            <a:r>
              <a:rPr lang="en-GB" altLang="ja-JP" sz="2400" b="1" baseline="30000" dirty="0" smtClean="0"/>
              <a:t>nd </a:t>
            </a:r>
            <a:r>
              <a:rPr lang="en-GB" altLang="ja-JP" sz="2400" b="1" dirty="0" smtClean="0"/>
              <a:t>– 26</a:t>
            </a:r>
            <a:r>
              <a:rPr lang="en-GB" altLang="ja-JP" sz="2400" b="1" baseline="30000" dirty="0" smtClean="0"/>
              <a:t>th</a:t>
            </a:r>
            <a:r>
              <a:rPr lang="en-GB" altLang="ja-JP" sz="2400" b="1" dirty="0" smtClean="0"/>
              <a:t> January, 2018</a:t>
            </a:r>
            <a:endParaRPr lang="ja-JP" altLang="ja-JP" sz="2400" dirty="0" smtClean="0"/>
          </a:p>
          <a:p>
            <a:pPr hangingPunct="0"/>
            <a:r>
              <a:rPr lang="en-US" sz="2400" b="1" dirty="0" smtClean="0"/>
              <a:t>Agenda </a:t>
            </a:r>
            <a:r>
              <a:rPr lang="en-US" sz="2400" b="1" dirty="0"/>
              <a:t>Item:	</a:t>
            </a:r>
            <a:r>
              <a:rPr lang="en-GB" altLang="ja-JP" sz="2400" b="1" dirty="0"/>
              <a:t> 4.4.3.5.2	OTA receiver spurious emissions [</a:t>
            </a:r>
            <a:r>
              <a:rPr lang="en-GB" altLang="ja-JP" sz="2400" b="1" dirty="0" err="1"/>
              <a:t>NR_newRAT</a:t>
            </a:r>
            <a:r>
              <a:rPr lang="en-GB" altLang="ja-JP" sz="2400" b="1" dirty="0"/>
              <a:t>]</a:t>
            </a:r>
            <a:endParaRPr lang="ja-JP" altLang="ja-JP" sz="2400" b="1" dirty="0"/>
          </a:p>
        </p:txBody>
      </p:sp>
    </p:spTree>
    <p:extLst>
      <p:ext uri="{BB962C8B-B14F-4D97-AF65-F5344CB8AC3E}">
        <p14:creationId xmlns:p14="http://schemas.microsoft.com/office/powerpoint/2010/main" val="2726824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30299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76176"/>
            <a:ext cx="10515600" cy="4805363"/>
          </a:xfrm>
        </p:spPr>
        <p:txBody>
          <a:bodyPr>
            <a:normAutofit/>
          </a:bodyPr>
          <a:lstStyle/>
          <a:p>
            <a:r>
              <a:rPr lang="en-GB" sz="2400" dirty="0" smtClean="0"/>
              <a:t>Following contributions have </a:t>
            </a:r>
            <a:r>
              <a:rPr lang="en-GB" sz="2400" dirty="0"/>
              <a:t>been discussed in </a:t>
            </a:r>
            <a:r>
              <a:rPr lang="en-GB" sz="2400" dirty="0" smtClean="0"/>
              <a:t>RAN4 #85 and AH-1801:</a:t>
            </a:r>
            <a:endParaRPr lang="en-GB" sz="2400" dirty="0"/>
          </a:p>
          <a:p>
            <a:pPr lvl="1">
              <a:lnSpc>
                <a:spcPct val="100000"/>
              </a:lnSpc>
            </a:pPr>
            <a:r>
              <a:rPr lang="en-US" altLang="zh-CN" sz="1800" dirty="0" smtClean="0"/>
              <a:t>[</a:t>
            </a:r>
            <a:r>
              <a:rPr lang="en-US" altLang="zh-CN" sz="1800" dirty="0"/>
              <a:t>1] R4-1713064, Discussion on OTA receiver spurious emission for FR2 NR BS, NTT DOCOMO, INC.</a:t>
            </a:r>
          </a:p>
          <a:p>
            <a:pPr lvl="1">
              <a:lnSpc>
                <a:spcPct val="100000"/>
              </a:lnSpc>
            </a:pPr>
            <a:r>
              <a:rPr lang="en-US" altLang="zh-CN" sz="1800" dirty="0"/>
              <a:t>[2] </a:t>
            </a:r>
            <a:r>
              <a:rPr lang="en-US" altLang="zh-CN" sz="1800" dirty="0" smtClean="0"/>
              <a:t>R4-1714433, TP </a:t>
            </a:r>
            <a:r>
              <a:rPr lang="en-US" altLang="zh-CN" sz="1800" dirty="0"/>
              <a:t>to TS 38.104: OTA Rx spurious emissions for BS type O 2 (</a:t>
            </a:r>
            <a:r>
              <a:rPr lang="en-US" altLang="zh-CN" sz="1800" dirty="0" smtClean="0"/>
              <a:t>10.7.3), Huawei </a:t>
            </a:r>
          </a:p>
          <a:p>
            <a:pPr lvl="1">
              <a:lnSpc>
                <a:spcPct val="100000"/>
              </a:lnSpc>
            </a:pPr>
            <a:r>
              <a:rPr lang="en-US" altLang="zh-CN" sz="1800" dirty="0" smtClean="0"/>
              <a:t>[3] R4-1800756, Discussion </a:t>
            </a:r>
            <a:r>
              <a:rPr lang="en-US" altLang="zh-CN" sz="1800" dirty="0"/>
              <a:t>on FR2 Rx </a:t>
            </a:r>
            <a:r>
              <a:rPr lang="en-US" altLang="zh-CN" sz="1800" dirty="0" smtClean="0"/>
              <a:t>emissions, Huawei</a:t>
            </a:r>
            <a:endParaRPr lang="en-US" altLang="zh-CN" sz="1800" dirty="0"/>
          </a:p>
          <a:p>
            <a:pPr lvl="1">
              <a:lnSpc>
                <a:spcPct val="100000"/>
              </a:lnSpc>
            </a:pPr>
            <a:r>
              <a:rPr lang="en-GB" altLang="zh-CN" sz="1800" dirty="0" smtClean="0"/>
              <a:t>[4] </a:t>
            </a:r>
            <a:r>
              <a:rPr lang="en-US" altLang="zh-CN" sz="1800" dirty="0" smtClean="0"/>
              <a:t>R4-1800757, Draft </a:t>
            </a:r>
            <a:r>
              <a:rPr lang="en-US" altLang="zh-CN" sz="1800" dirty="0"/>
              <a:t>CR to TS 38.104 - FR2 Rx emissions (10.7.3</a:t>
            </a:r>
            <a:r>
              <a:rPr lang="en-US" altLang="zh-CN" sz="1800" dirty="0" smtClean="0"/>
              <a:t>),  Huawei</a:t>
            </a:r>
          </a:p>
          <a:p>
            <a:pPr>
              <a:lnSpc>
                <a:spcPct val="100000"/>
              </a:lnSpc>
            </a:pPr>
            <a:r>
              <a:rPr lang="en-GB" altLang="ja-JP" sz="2400" dirty="0"/>
              <a:t>Following </a:t>
            </a:r>
            <a:r>
              <a:rPr lang="en-GB" altLang="ja-JP" sz="2400" dirty="0" smtClean="0"/>
              <a:t>table for FR2 </a:t>
            </a:r>
            <a:r>
              <a:rPr lang="en-GB" altLang="ja-JP" sz="2400" dirty="0"/>
              <a:t>was agreed in </a:t>
            </a:r>
            <a:r>
              <a:rPr lang="en-GB" altLang="ja-JP" sz="2400" dirty="0" smtClean="0"/>
              <a:t>RAN4 #85 </a:t>
            </a:r>
            <a:r>
              <a:rPr lang="en-GB" altLang="ja-JP" sz="2400" dirty="0"/>
              <a:t>[2]. However, some companies have concerns that </a:t>
            </a:r>
            <a:r>
              <a:rPr lang="en-GB" altLang="ja-JP" sz="2400" dirty="0" smtClean="0"/>
              <a:t>the limits </a:t>
            </a:r>
            <a:r>
              <a:rPr lang="en-GB" altLang="ja-JP" sz="2400" dirty="0"/>
              <a:t>are lower than transceiver TDD OFF power </a:t>
            </a:r>
            <a:r>
              <a:rPr lang="en-GB" altLang="ja-JP" sz="2400" dirty="0" smtClean="0"/>
              <a:t>limits.</a:t>
            </a:r>
            <a:endParaRPr lang="en-GB" altLang="ja-JP" sz="2400" dirty="0"/>
          </a:p>
          <a:p>
            <a:pPr>
              <a:lnSpc>
                <a:spcPct val="100000"/>
              </a:lnSpc>
            </a:pPr>
            <a:endParaRPr lang="en-US" altLang="zh-CN" sz="2200" dirty="0" smtClean="0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6165738"/>
              </p:ext>
            </p:extLst>
          </p:nvPr>
        </p:nvGraphicFramePr>
        <p:xfrm>
          <a:off x="1086861" y="3955403"/>
          <a:ext cx="9655727" cy="2773680"/>
        </p:xfrm>
        <a:graphic>
          <a:graphicData uri="http://schemas.openxmlformats.org/drawingml/2006/table">
            <a:tbl>
              <a:tblPr firstRow="1" firstCol="1" bandRow="1" bandCol="1">
                <a:tableStyleId>{5940675A-B579-460E-94D1-54222C63F5DA}</a:tableStyleId>
              </a:tblPr>
              <a:tblGrid>
                <a:gridCol w="2707980"/>
                <a:gridCol w="2338710"/>
                <a:gridCol w="1641200"/>
                <a:gridCol w="2967837"/>
              </a:tblGrid>
              <a:tr h="3991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Frequency range</a:t>
                      </a:r>
                      <a:endParaRPr lang="ja-JP" sz="1400" b="1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Limit</a:t>
                      </a:r>
                      <a:endParaRPr lang="ja-JP" sz="14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Measurement bandwidth</a:t>
                      </a:r>
                      <a:endParaRPr lang="ja-JP" sz="14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Note</a:t>
                      </a:r>
                      <a:endParaRPr lang="ja-JP" sz="14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8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30MHz – 1 GHz</a:t>
                      </a:r>
                      <a:endParaRPr lang="ja-JP" sz="1400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-57 dBm</a:t>
                      </a:r>
                      <a:endParaRPr lang="ja-JP" sz="14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100 kHz</a:t>
                      </a:r>
                      <a:endParaRPr lang="ja-JP" sz="14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Note 1</a:t>
                      </a:r>
                      <a:endParaRPr lang="ja-JP" sz="14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648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 GHz – 2</a:t>
                      </a:r>
                      <a:r>
                        <a:rPr lang="en-GB" sz="1400" baseline="30000">
                          <a:effectLst/>
                        </a:rPr>
                        <a:t>nd</a:t>
                      </a:r>
                      <a:r>
                        <a:rPr lang="en-GB" sz="1400">
                          <a:effectLst/>
                        </a:rPr>
                        <a:t> harmonic of the upper frequency edge of the UL operating band</a:t>
                      </a:r>
                      <a:endParaRPr lang="ja-JP" sz="14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-47 </a:t>
                      </a:r>
                      <a:r>
                        <a:rPr lang="en-GB" sz="1400" dirty="0" err="1">
                          <a:effectLst/>
                        </a:rPr>
                        <a:t>dBm</a:t>
                      </a:r>
                      <a:endParaRPr lang="ja-JP" sz="1400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 MHz</a:t>
                      </a:r>
                      <a:endParaRPr lang="ja-JP" sz="14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Note 1, Note 2</a:t>
                      </a:r>
                      <a:endParaRPr lang="ja-JP" sz="14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317918">
                <a:tc gridSpan="4">
                  <a:txBody>
                    <a:bodyPr/>
                    <a:lstStyle/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NOTE 1:	Bandwidth as in ITU-R SM.329 [3], s4.1</a:t>
                      </a:r>
                      <a:endParaRPr lang="ja-JP" sz="1400" dirty="0">
                        <a:effectLst/>
                      </a:endParaRPr>
                    </a:p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NOTE 2:	Upper frequency as in ITU-R SM.329 [3], s2.5 table 1.</a:t>
                      </a:r>
                      <a:endParaRPr lang="ja-JP" sz="1400" dirty="0">
                        <a:effectLst/>
                      </a:endParaRPr>
                    </a:p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NOTE 3: 	The frequency range between 2.5 * </a:t>
                      </a:r>
                      <a:r>
                        <a:rPr lang="en-GB" sz="1400" dirty="0" err="1">
                          <a:effectLst/>
                        </a:rPr>
                        <a:t>BW</a:t>
                      </a:r>
                      <a:r>
                        <a:rPr lang="en-GB" sz="1400" baseline="-25000" dirty="0" err="1">
                          <a:effectLst/>
                        </a:rPr>
                        <a:t>Channel</a:t>
                      </a:r>
                      <a:r>
                        <a:rPr lang="en-GB" sz="1400" dirty="0">
                          <a:effectLst/>
                        </a:rPr>
                        <a:t> below the first carrier frequency and 2.5 * </a:t>
                      </a:r>
                      <a:r>
                        <a:rPr lang="en-GB" sz="1400" dirty="0" err="1">
                          <a:effectLst/>
                        </a:rPr>
                        <a:t>BW</a:t>
                      </a:r>
                      <a:r>
                        <a:rPr lang="en-GB" sz="1400" baseline="-25000" dirty="0" err="1">
                          <a:effectLst/>
                        </a:rPr>
                        <a:t>Channel</a:t>
                      </a:r>
                      <a:r>
                        <a:rPr lang="en-GB" sz="1400" dirty="0">
                          <a:effectLst/>
                        </a:rPr>
                        <a:t> above the last carrier frequency transmitted by the BS, where </a:t>
                      </a:r>
                      <a:r>
                        <a:rPr lang="en-GB" sz="1400" dirty="0" err="1">
                          <a:effectLst/>
                        </a:rPr>
                        <a:t>BW</a:t>
                      </a:r>
                      <a:r>
                        <a:rPr lang="en-GB" sz="1400" baseline="-25000" dirty="0" err="1">
                          <a:effectLst/>
                        </a:rPr>
                        <a:t>Channel</a:t>
                      </a:r>
                      <a:r>
                        <a:rPr lang="en-GB" sz="1400" dirty="0">
                          <a:effectLst/>
                        </a:rPr>
                        <a:t> is the channel bandwidth according to </a:t>
                      </a:r>
                      <a:r>
                        <a:rPr lang="en-GB" sz="1400" dirty="0" err="1">
                          <a:effectLst/>
                        </a:rPr>
                        <a:t>subclause</a:t>
                      </a:r>
                      <a:r>
                        <a:rPr lang="en-GB" sz="1400" dirty="0">
                          <a:effectLst/>
                        </a:rPr>
                        <a:t> 5.3, may be excluded from the requirement. However, frequencies that are more than </a:t>
                      </a:r>
                      <a:r>
                        <a:rPr lang="en-GB" sz="1400" dirty="0" err="1">
                          <a:effectLst/>
                        </a:rPr>
                        <a:t>Δ</a:t>
                      </a:r>
                      <a:r>
                        <a:rPr lang="en-GB" sz="1400" baseline="-25000" dirty="0" err="1">
                          <a:effectLst/>
                        </a:rPr>
                        <a:t>fOBUE</a:t>
                      </a:r>
                      <a:r>
                        <a:rPr lang="en-GB" sz="1400" dirty="0">
                          <a:effectLst/>
                        </a:rPr>
                        <a:t> below the lowest frequency of the BS transmitter operating band or more than </a:t>
                      </a:r>
                      <a:r>
                        <a:rPr lang="en-GB" sz="1400" dirty="0" err="1">
                          <a:effectLst/>
                        </a:rPr>
                        <a:t>Δ</a:t>
                      </a:r>
                      <a:r>
                        <a:rPr lang="en-GB" sz="1400" baseline="-25000" dirty="0" err="1">
                          <a:effectLst/>
                        </a:rPr>
                        <a:t>fOBUE</a:t>
                      </a:r>
                      <a:r>
                        <a:rPr lang="en-GB" sz="1400" dirty="0">
                          <a:effectLst/>
                        </a:rPr>
                        <a:t> above the highest frequency of the BS transmitter operating band shall not be excluded from the requirement.</a:t>
                      </a:r>
                      <a:endParaRPr lang="ja-JP" sz="1400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669055" y="3600042"/>
            <a:ext cx="6847516" cy="89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GB" altLang="ja-JP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明朝" pitchFamily="17" charset="-128"/>
                <a:cs typeface="Times New Roman" pitchFamily="18" charset="0"/>
              </a:rPr>
              <a:t>Table 10.7.3-1: R</a:t>
            </a:r>
            <a:r>
              <a:rPr kumimoji="1" lang="en-GB" altLang="ja-JP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明朝" pitchFamily="17" charset="-128"/>
                <a:cs typeface="v5.0.0" charset="0"/>
              </a:rPr>
              <a:t>adiated Rx spurious emission limits for </a:t>
            </a:r>
            <a:r>
              <a:rPr kumimoji="1" lang="en-GB" altLang="ja-JP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明朝" pitchFamily="17" charset="-128"/>
                <a:cs typeface="v5.0.0" charset="0"/>
              </a:rPr>
              <a:t>BS type 2-O</a:t>
            </a:r>
            <a:endParaRPr kumimoji="1" lang="en-GB" altLang="ja-JP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GB" altLang="ja-JP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404043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946" y="378948"/>
            <a:ext cx="12060194" cy="1325563"/>
          </a:xfrm>
        </p:spPr>
        <p:txBody>
          <a:bodyPr/>
          <a:lstStyle/>
          <a:p>
            <a:r>
              <a:rPr lang="en-US" dirty="0" smtClean="0"/>
              <a:t>WF on OTA receiver spurious emissions for FR2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322" y="1396319"/>
            <a:ext cx="11887199" cy="55481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ja-JP" sz="3200" dirty="0" smtClean="0"/>
              <a:t>Following options can be </a:t>
            </a:r>
            <a:r>
              <a:rPr lang="en-US" altLang="ja-JP" sz="3200" dirty="0"/>
              <a:t>considered </a:t>
            </a:r>
            <a:r>
              <a:rPr lang="en-US" altLang="ja-JP" sz="3200" dirty="0" smtClean="0"/>
              <a:t>for receiver </a:t>
            </a:r>
            <a:r>
              <a:rPr lang="en-US" altLang="ja-JP" sz="3200" dirty="0"/>
              <a:t>spurious </a:t>
            </a:r>
            <a:r>
              <a:rPr lang="en-US" altLang="ja-JP" sz="3200" dirty="0" smtClean="0"/>
              <a:t>emissions limits.</a:t>
            </a:r>
            <a:endParaRPr kumimoji="1" lang="en-US" altLang="ja-JP" sz="3200" dirty="0"/>
          </a:p>
          <a:p>
            <a:pPr lvl="1"/>
            <a:r>
              <a:rPr kumimoji="1" lang="en-US" altLang="ja-JP" sz="2800" dirty="0" smtClean="0"/>
              <a:t>Option </a:t>
            </a:r>
            <a:r>
              <a:rPr kumimoji="1" lang="en-US" altLang="ja-JP" sz="2800" dirty="0"/>
              <a:t>1: </a:t>
            </a:r>
            <a:r>
              <a:rPr kumimoji="1" lang="en-US" altLang="ja-JP" sz="2800" dirty="0" smtClean="0"/>
              <a:t>	</a:t>
            </a:r>
            <a:r>
              <a:rPr lang="en-US" altLang="ja-JP" sz="2800" dirty="0" smtClean="0"/>
              <a:t>Use </a:t>
            </a:r>
            <a:r>
              <a:rPr lang="en-US" altLang="ja-JP" sz="2800" dirty="0" err="1"/>
              <a:t>Tx</a:t>
            </a:r>
            <a:r>
              <a:rPr lang="en-US" altLang="ja-JP" sz="2800" dirty="0"/>
              <a:t> spurious </a:t>
            </a:r>
            <a:r>
              <a:rPr lang="en-US" altLang="ja-JP" sz="2800" dirty="0" smtClean="0"/>
              <a:t>emissions limits</a:t>
            </a:r>
            <a:r>
              <a:rPr lang="ja-JP" altLang="en-US" sz="2800" dirty="0" smtClean="0"/>
              <a:t> </a:t>
            </a:r>
            <a:r>
              <a:rPr lang="en-US" altLang="ja-JP" sz="2800" dirty="0"/>
              <a:t>(same approach as FDD)</a:t>
            </a:r>
            <a:endParaRPr kumimoji="1" lang="en-US" altLang="ja-JP" sz="2800" dirty="0"/>
          </a:p>
          <a:p>
            <a:pPr lvl="1"/>
            <a:r>
              <a:rPr lang="en-US" altLang="ja-JP" sz="2800" dirty="0"/>
              <a:t>Option 2: </a:t>
            </a:r>
            <a:r>
              <a:rPr lang="en-US" altLang="ja-JP" sz="2800" dirty="0" smtClean="0"/>
              <a:t>	Use </a:t>
            </a:r>
            <a:r>
              <a:rPr lang="en-US" altLang="ja-JP" sz="2800" dirty="0" err="1"/>
              <a:t>Tx</a:t>
            </a:r>
            <a:r>
              <a:rPr lang="en-US" altLang="ja-JP" sz="2800" dirty="0"/>
              <a:t> OFF </a:t>
            </a:r>
            <a:r>
              <a:rPr lang="en-US" altLang="ja-JP" sz="2800" dirty="0" smtClean="0"/>
              <a:t>power limits</a:t>
            </a:r>
            <a:endParaRPr lang="en-US" altLang="ja-JP" sz="2800" dirty="0"/>
          </a:p>
          <a:p>
            <a:pPr lvl="1"/>
            <a:r>
              <a:rPr kumimoji="1" lang="en-US" altLang="ja-JP" sz="2800" dirty="0"/>
              <a:t>Option 3: </a:t>
            </a:r>
            <a:r>
              <a:rPr kumimoji="1" lang="en-US" altLang="ja-JP" sz="2800" dirty="0" smtClean="0"/>
              <a:t>	</a:t>
            </a:r>
            <a:r>
              <a:rPr lang="en-US" altLang="ja-JP" sz="2800" dirty="0" smtClean="0"/>
              <a:t>Use </a:t>
            </a:r>
            <a:r>
              <a:rPr lang="en-US" altLang="ja-JP" sz="2800" dirty="0"/>
              <a:t>Rx spurious </a:t>
            </a:r>
            <a:r>
              <a:rPr lang="en-US" altLang="ja-JP" sz="2800" dirty="0" smtClean="0"/>
              <a:t>emissions limits </a:t>
            </a:r>
            <a:r>
              <a:rPr lang="en-US" altLang="ja-JP" sz="2800" dirty="0"/>
              <a:t>(keep as </a:t>
            </a:r>
            <a:r>
              <a:rPr lang="en-US" altLang="ja-JP" sz="2800" dirty="0" smtClean="0"/>
              <a:t>E-UTRA)</a:t>
            </a:r>
            <a:r>
              <a:rPr kumimoji="1" lang="en-US" altLang="ja-JP" sz="2800" dirty="0" smtClean="0"/>
              <a:t> </a:t>
            </a:r>
          </a:p>
          <a:p>
            <a:pPr lvl="1"/>
            <a:r>
              <a:rPr kumimoji="1" lang="en-US" altLang="ja-JP" sz="2800" dirty="0" smtClean="0"/>
              <a:t>Other options are not precluded</a:t>
            </a:r>
          </a:p>
        </p:txBody>
      </p:sp>
    </p:spTree>
    <p:extLst>
      <p:ext uri="{BB962C8B-B14F-4D97-AF65-F5344CB8AC3E}">
        <p14:creationId xmlns:p14="http://schemas.microsoft.com/office/powerpoint/2010/main" val="13291039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6268</TotalTime>
  <Words>218</Words>
  <Application>Microsoft Office PowerPoint</Application>
  <PresentationFormat>ユーザー設定</PresentationFormat>
  <Paragraphs>34</Paragraphs>
  <Slides>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Theme</vt:lpstr>
      <vt:lpstr>WF on FR2 Rx spurious emissions</vt:lpstr>
      <vt:lpstr>Background</vt:lpstr>
      <vt:lpstr>WF on OTA receiver spurious emissions for FR2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148101</dc:creator>
  <cp:lastModifiedBy>NTTDOCOMO</cp:lastModifiedBy>
  <cp:revision>157</cp:revision>
  <dcterms:created xsi:type="dcterms:W3CDTF">2016-11-16T01:29:09Z</dcterms:created>
  <dcterms:modified xsi:type="dcterms:W3CDTF">2018-01-26T03:01:49Z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-2141145419</vt:i4>
  </property>
  <property fmtid="{D5CDD505-2E9C-101B-9397-08002B2CF9AE}" pid="3" name="_NewReviewCycle">
    <vt:lpwstr/>
  </property>
  <property fmtid="{D5CDD505-2E9C-101B-9397-08002B2CF9AE}" pid="4" name="_EmailSubject">
    <vt:lpwstr>WF on sub6-GHz  ACLR and ACS</vt:lpwstr>
  </property>
  <property fmtid="{D5CDD505-2E9C-101B-9397-08002B2CF9AE}" pid="5" name="_AuthorEmail">
    <vt:lpwstr>man_hung.ng@nokia.com</vt:lpwstr>
  </property>
  <property fmtid="{D5CDD505-2E9C-101B-9397-08002B2CF9AE}" pid="6" name="_AuthorEmailDisplayName">
    <vt:lpwstr>Ng, Man Hung (Nokia - GB)</vt:lpwstr>
  </property>
  <property fmtid="{D5CDD505-2E9C-101B-9397-08002B2CF9AE}" pid="7" name="_2015_ms_pID_725343">
    <vt:lpwstr>(2)DUcycvBi4x4W+m6UIem1fMJAy3yMtNCjEbCOClHs7xf6Q+AFhaTbLI5qzL11NYi1s9v2eTSQ
gIIQrsVZpdGzyQhw/WmR2+fEXdG5F8wyLV+mwmUFZ28S3Zmmptmt2ULlpKlkN3xvsh1ZxLLQ
lgkee5cuFlp4cnp5ijSAjp2Nb/uacbaltrxT9VdNagG6jkZ5nEfqL3uFQK3IGJRTwXgm4wqM
6lGR2A0DajAKWCbXbE</vt:lpwstr>
  </property>
  <property fmtid="{D5CDD505-2E9C-101B-9397-08002B2CF9AE}" pid="8" name="_2015_ms_pID_7253431">
    <vt:lpwstr>LV4Dy56CidJqOWja4HfB+OBvfadYkQqH7yThcmAUzXw7MuKkJkDzhP
CY7xqyyfR6B2Npu4R+yNB4Gynn8Tz/lsxSRkNw45XJo1udDdjwtd67VGmn/vSMsEp7ZvTdsJ
eXoZxsKLhCBSI4lNp/bWcST5eHyTDPl/emr84wNcbIn0BP4Xnm+U4yw6PcK+TSZCeUY=</vt:lpwstr>
  </property>
  <property fmtid="{D5CDD505-2E9C-101B-9397-08002B2CF9AE}" pid="9" name="_readonly">
    <vt:lpwstr/>
  </property>
  <property fmtid="{D5CDD505-2E9C-101B-9397-08002B2CF9AE}" pid="10" name="_change">
    <vt:lpwstr/>
  </property>
  <property fmtid="{D5CDD505-2E9C-101B-9397-08002B2CF9AE}" pid="11" name="_full-control">
    <vt:lpwstr/>
  </property>
  <property fmtid="{D5CDD505-2E9C-101B-9397-08002B2CF9AE}" pid="12" name="sflag">
    <vt:lpwstr>1507879097</vt:lpwstr>
  </property>
</Properties>
</file>