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8"/>
  </p:notesMasterIdLst>
  <p:sldIdLst>
    <p:sldId id="256" r:id="rId2"/>
    <p:sldId id="259" r:id="rId3"/>
    <p:sldId id="258" r:id="rId4"/>
    <p:sldId id="260" r:id="rId5"/>
    <p:sldId id="269" r:id="rId6"/>
    <p:sldId id="267" r:id="rId7"/>
  </p:sldIdLst>
  <p:sldSz cx="9144000" cy="5143500" type="screen16x9"/>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1304" autoAdjust="0"/>
  </p:normalViewPr>
  <p:slideViewPr>
    <p:cSldViewPr snapToObjects="1" showGuides="1">
      <p:cViewPr varScale="1">
        <p:scale>
          <a:sx n="215" d="100"/>
          <a:sy n="215" d="100"/>
        </p:scale>
        <p:origin x="204" y="168"/>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1/25/2018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dirty="0"/>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dirty="0"/>
              <a:t>Click icon to add picture</a:t>
            </a:r>
            <a:endParaRPr dirty="0"/>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dirty="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dirty="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dirty="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dirty="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dirty="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dirty="0"/>
              <a:t>Click icon to add picture</a:t>
            </a:r>
            <a:endParaRPr dirty="0"/>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dirty="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dirty="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dirty="0"/>
              <a:t>September 2017</a:t>
            </a:r>
          </a:p>
        </p:txBody>
      </p:sp>
      <p:sp>
        <p:nvSpPr>
          <p:cNvPr id="8" name="Footer Placeholder 7"/>
          <p:cNvSpPr>
            <a:spLocks noGrp="1"/>
          </p:cNvSpPr>
          <p:nvPr>
            <p:ph type="ftr" sz="quarter" idx="11"/>
          </p:nvPr>
        </p:nvSpPr>
        <p:spPr/>
        <p:txBody>
          <a:bodyPr/>
          <a:lstStyle/>
          <a:p>
            <a:r>
              <a:rPr lang="en-US" dirty="0"/>
              <a:t>R4-1709810</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September 2017</a:t>
            </a:r>
          </a:p>
        </p:txBody>
      </p:sp>
      <p:sp>
        <p:nvSpPr>
          <p:cNvPr id="3" name="Footer Placeholder 2"/>
          <p:cNvSpPr>
            <a:spLocks noGrp="1"/>
          </p:cNvSpPr>
          <p:nvPr>
            <p:ph type="ftr" sz="quarter" idx="11"/>
          </p:nvPr>
        </p:nvSpPr>
        <p:spPr/>
        <p:txBody>
          <a:bodyPr/>
          <a:lstStyle/>
          <a:p>
            <a:r>
              <a:rPr lang="en-US" dirty="0"/>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a:t>September 2017</a:t>
            </a:r>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dirty="0"/>
              <a:t>R4-1709810</a:t>
            </a:r>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 MVG Industries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US" sz="1200" dirty="0">
                <a:latin typeface="Arial" panose="020B0604020202020204" pitchFamily="34" charset="0"/>
                <a:ea typeface="Times New Roman" panose="02020603050405020304" pitchFamily="18" charset="0"/>
              </a:rPr>
              <a:t>Extension of quiet zone characterization method to include phase characterization</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4.7.3.1</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hangingPunct="0"/>
            <a:r>
              <a:rPr lang="en-US" sz="1100" b="1" dirty="0">
                <a:solidFill>
                  <a:schemeClr val="tx1"/>
                </a:solidFill>
                <a:latin typeface="Arial" panose="020B0604020202020204" pitchFamily="34" charset="0"/>
                <a:ea typeface="Times New Roman" panose="02020603050405020304" pitchFamily="18" charset="0"/>
              </a:rPr>
              <a:t>3GPP TSG-RAN WG4 Meeting #AH1801						</a:t>
            </a:r>
            <a:r>
              <a:rPr lang="es-ES_tradnl" sz="1100" b="1" dirty="0">
                <a:solidFill>
                  <a:schemeClr val="tx1"/>
                </a:solidFill>
                <a:latin typeface="Arial" panose="020B0604020202020204" pitchFamily="34" charset="0"/>
              </a:rPr>
              <a:t>R4-1801263</a:t>
            </a:r>
            <a:br>
              <a:rPr lang="en-US" sz="1100" b="1" dirty="0">
                <a:solidFill>
                  <a:schemeClr val="tx1"/>
                </a:solidFill>
                <a:latin typeface="Arial" panose="020B0604020202020204" pitchFamily="34" charset="0"/>
                <a:ea typeface="Times New Roman" panose="02020603050405020304" pitchFamily="18" charset="0"/>
              </a:rPr>
            </a:br>
            <a:r>
              <a:rPr lang="en-US" sz="1100" b="1" dirty="0">
                <a:solidFill>
                  <a:schemeClr val="tx1"/>
                </a:solidFill>
                <a:latin typeface="Arial" panose="020B0604020202020204" pitchFamily="34" charset="0"/>
                <a:ea typeface="Times New Roman" panose="02020603050405020304" pitchFamily="18" charset="0"/>
              </a:rPr>
              <a:t>San Diego, US, 22nd – 26th Jan 2018</a:t>
            </a:r>
            <a:br>
              <a:rPr lang="en-US" sz="1100" b="1" dirty="0">
                <a:solidFill>
                  <a:schemeClr val="tx1"/>
                </a:solidFill>
                <a:latin typeface="Arial" panose="020B0604020202020204" pitchFamily="34" charset="0"/>
                <a:ea typeface="Times New Roman" panose="02020603050405020304" pitchFamily="18" charset="0"/>
              </a:rPr>
            </a:br>
            <a:br>
              <a:rPr lang="en-US" sz="1100" b="1" dirty="0">
                <a:solidFill>
                  <a:schemeClr val="tx1"/>
                </a:solidFill>
                <a:latin typeface="Arial" panose="020B0604020202020204" pitchFamily="34" charset="0"/>
                <a:ea typeface="Times New Roman" panose="02020603050405020304" pitchFamily="18" charset="0"/>
              </a:rPr>
            </a:br>
            <a:r>
              <a:rPr lang="de-DE" sz="1100" b="1" dirty="0">
                <a:solidFill>
                  <a:schemeClr val="tx1"/>
                </a:solidFill>
                <a:latin typeface="Arial" panose="020B0604020202020204" pitchFamily="34" charset="0"/>
                <a:ea typeface="Times New Roman" panose="02020603050405020304" pitchFamily="18" charset="0"/>
              </a:rPr>
              <a:t>	            										</a:t>
            </a:r>
            <a:br>
              <a:rPr lang="de-DE" sz="1100" b="1" dirty="0">
                <a:solidFill>
                  <a:schemeClr val="tx1"/>
                </a:solidFill>
                <a:latin typeface="Arial" panose="020B0604020202020204" pitchFamily="34" charset="0"/>
                <a:ea typeface="Times New Roman" panose="02020603050405020304" pitchFamily="18" charset="0"/>
              </a:rPr>
            </a:br>
            <a:endParaRPr lang="en-US" sz="1100" dirty="0">
              <a:solidFill>
                <a:schemeClr val="tx1"/>
              </a:solidFill>
              <a:effectLst/>
              <a:latin typeface="Times New Roman" panose="02020603050405020304" pitchFamily="18" charset="0"/>
              <a:ea typeface="Times New Roman" panose="02020603050405020304" pitchFamily="18" charset="0"/>
            </a:endParaRP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p:txBody>
          <a:bodyPr/>
          <a:lstStyle/>
          <a:p>
            <a:r>
              <a:rPr lang="en-GB" sz="1400" dirty="0">
                <a:latin typeface="+mj-lt"/>
              </a:rPr>
              <a:t>This document addresses the method to characterize phase in the quiet zone. The outcome from the characterization would give the as phase ripple/curvature </a:t>
            </a:r>
          </a:p>
          <a:p>
            <a:r>
              <a:rPr lang="en-GB" sz="1400" dirty="0">
                <a:latin typeface="+mj-lt"/>
              </a:rPr>
              <a:t>R4-1711278 presents a TP (TR38810) describing the amplitude ripple characterization procedure for FR2.</a:t>
            </a:r>
          </a:p>
          <a:p>
            <a:pPr lvl="1"/>
            <a:r>
              <a:rPr lang="en-GB" sz="1400" dirty="0">
                <a:latin typeface="+mj-lt"/>
              </a:rPr>
              <a:t>The outcome of the amplitude ripple test gives </a:t>
            </a:r>
          </a:p>
          <a:p>
            <a:pPr lvl="2"/>
            <a:r>
              <a:rPr lang="en-GB" sz="1400" dirty="0">
                <a:latin typeface="+mj-lt"/>
              </a:rPr>
              <a:t>surface standard deviation that effectively predicts the variation of the TRP/TRS measurements</a:t>
            </a:r>
          </a:p>
          <a:p>
            <a:pPr lvl="2"/>
            <a:r>
              <a:rPr lang="en-GB" sz="1400" dirty="0">
                <a:latin typeface="+mj-lt"/>
              </a:rPr>
              <a:t>spherical surface integrals of EIRP/EIS. </a:t>
            </a:r>
          </a:p>
          <a:p>
            <a:r>
              <a:rPr lang="en-US" sz="1400" dirty="0">
                <a:latin typeface="+mj-lt"/>
              </a:rPr>
              <a:t>The objective of this contribution is to introduce a ‘Characterization of the phase ripple/ curvature in the Quiet Zone’ test procedure.</a:t>
            </a:r>
          </a:p>
          <a:p>
            <a:r>
              <a:rPr lang="en-US" sz="1400" dirty="0">
                <a:latin typeface="+mj-lt"/>
              </a:rPr>
              <a:t>The reference antenna for the setup is FFS based on certain boundary conditions (R4-1711825)</a:t>
            </a:r>
          </a:p>
          <a:p>
            <a:r>
              <a:rPr lang="en-US" sz="1400" dirty="0">
                <a:latin typeface="+mj-lt"/>
              </a:rPr>
              <a:t>Once agreement is reached, the TP (R4-1711278) will be appended.</a:t>
            </a:r>
          </a:p>
          <a:p>
            <a:endParaRPr lang="en-US" sz="1400" dirty="0">
              <a:latin typeface="+mj-lt"/>
            </a:endParaRPr>
          </a:p>
          <a:p>
            <a:endParaRPr lang="en-US" sz="1400" dirty="0">
              <a:latin typeface="+mj-lt"/>
            </a:endParaRPr>
          </a:p>
          <a:p>
            <a:endParaRPr lang="en-US" sz="1400" dirty="0">
              <a:latin typeface="+mj-lt"/>
            </a:endParaRPr>
          </a:p>
        </p:txBody>
      </p:sp>
      <p:sp>
        <p:nvSpPr>
          <p:cNvPr id="4" name="Date Placeholder 3"/>
          <p:cNvSpPr>
            <a:spLocks noGrp="1"/>
          </p:cNvSpPr>
          <p:nvPr>
            <p:ph type="dt" sz="half" idx="10"/>
          </p:nvPr>
        </p:nvSpPr>
        <p:spPr/>
        <p:txBody>
          <a:bodyPr/>
          <a:lstStyle/>
          <a:p>
            <a:r>
              <a:rPr lang="en-US" dirty="0"/>
              <a:t>January 2018</a:t>
            </a:r>
          </a:p>
        </p:txBody>
      </p:sp>
      <p:sp>
        <p:nvSpPr>
          <p:cNvPr id="5" name="Footer Placeholder 4"/>
          <p:cNvSpPr>
            <a:spLocks noGrp="1"/>
          </p:cNvSpPr>
          <p:nvPr>
            <p:ph type="ftr" sz="quarter" idx="11"/>
          </p:nvPr>
        </p:nvSpPr>
        <p:spPr/>
        <p:txBody>
          <a:bodyPr/>
          <a:lstStyle/>
          <a:p>
            <a:r>
              <a:rPr lang="en-US" dirty="0"/>
              <a:t>R4-1801263</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to MU due to phase and amplitude variation</a:t>
            </a:r>
          </a:p>
        </p:txBody>
      </p:sp>
      <p:sp>
        <p:nvSpPr>
          <p:cNvPr id="3" name="Content Placeholder 2"/>
          <p:cNvSpPr>
            <a:spLocks noGrp="1"/>
          </p:cNvSpPr>
          <p:nvPr>
            <p:ph idx="1"/>
          </p:nvPr>
        </p:nvSpPr>
        <p:spPr>
          <a:xfrm>
            <a:off x="360000" y="1026000"/>
            <a:ext cx="8280000" cy="2917350"/>
          </a:xfrm>
        </p:spPr>
        <p:txBody>
          <a:bodyPr/>
          <a:lstStyle/>
          <a:p>
            <a:r>
              <a:rPr lang="en-US" sz="1400" dirty="0">
                <a:latin typeface="+mj-lt"/>
              </a:rPr>
              <a:t>Due to the use of phased array in the FR2 both amplitude and phase characteristics of the quiet zone is important to be characterized.</a:t>
            </a:r>
          </a:p>
          <a:p>
            <a:r>
              <a:rPr lang="en-US" sz="1400" dirty="0">
                <a:latin typeface="+mj-lt"/>
              </a:rPr>
              <a:t>High amplitude or phase variation will cause non-coherent summation of the wave fronts from the individual elements. </a:t>
            </a:r>
          </a:p>
          <a:p>
            <a:r>
              <a:rPr lang="en-US" sz="1400" dirty="0">
                <a:latin typeface="+mj-lt"/>
              </a:rPr>
              <a:t>The variation of MU due to these variations in the DUT performance depends on </a:t>
            </a:r>
          </a:p>
          <a:p>
            <a:pPr lvl="1"/>
            <a:r>
              <a:rPr lang="en-US" sz="1400" dirty="0">
                <a:latin typeface="+mj-lt"/>
              </a:rPr>
              <a:t>size of the phase array, topology of the array, element type used and the offset distance of the array from center of the quiet zone.</a:t>
            </a:r>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0" name="Date Placeholder 3">
            <a:extLst>
              <a:ext uri="{FF2B5EF4-FFF2-40B4-BE49-F238E27FC236}">
                <a16:creationId xmlns:a16="http://schemas.microsoft.com/office/drawing/2014/main" id="{3A66EE72-FA02-45AC-9FC1-CB3F0F06642D}"/>
              </a:ext>
            </a:extLst>
          </p:cNvPr>
          <p:cNvSpPr>
            <a:spLocks noGrp="1"/>
          </p:cNvSpPr>
          <p:nvPr>
            <p:ph type="dt" sz="half" idx="10"/>
          </p:nvPr>
        </p:nvSpPr>
        <p:spPr>
          <a:xfrm>
            <a:off x="2592000" y="4791600"/>
            <a:ext cx="792000" cy="135000"/>
          </a:xfrm>
        </p:spPr>
        <p:txBody>
          <a:bodyPr/>
          <a:lstStyle/>
          <a:p>
            <a:r>
              <a:rPr lang="en-US" dirty="0"/>
              <a:t>January 2018</a:t>
            </a:r>
          </a:p>
        </p:txBody>
      </p:sp>
      <p:sp>
        <p:nvSpPr>
          <p:cNvPr id="11" name="Footer Placeholder 4">
            <a:extLst>
              <a:ext uri="{FF2B5EF4-FFF2-40B4-BE49-F238E27FC236}">
                <a16:creationId xmlns:a16="http://schemas.microsoft.com/office/drawing/2014/main" id="{BE42CAEF-C620-4F97-A2B7-5113574FCF64}"/>
              </a:ext>
            </a:extLst>
          </p:cNvPr>
          <p:cNvSpPr>
            <a:spLocks noGrp="1"/>
          </p:cNvSpPr>
          <p:nvPr>
            <p:ph type="ftr" sz="quarter" idx="11"/>
          </p:nvPr>
        </p:nvSpPr>
        <p:spPr>
          <a:xfrm>
            <a:off x="3420000" y="4791600"/>
            <a:ext cx="2880000" cy="135000"/>
          </a:xfrm>
        </p:spPr>
        <p:txBody>
          <a:bodyPr/>
          <a:lstStyle/>
          <a:p>
            <a:r>
              <a:rPr lang="en-US" dirty="0"/>
              <a:t>R4-1801263</a:t>
            </a:r>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QZ Phase ripple and taper test procedure</a:t>
            </a:r>
          </a:p>
        </p:txBody>
      </p:sp>
      <p:sp>
        <p:nvSpPr>
          <p:cNvPr id="3" name="Content Placeholder 2"/>
          <p:cNvSpPr>
            <a:spLocks noGrp="1"/>
          </p:cNvSpPr>
          <p:nvPr>
            <p:ph idx="1"/>
          </p:nvPr>
        </p:nvSpPr>
        <p:spPr>
          <a:xfrm>
            <a:off x="352438" y="661756"/>
            <a:ext cx="7191362" cy="2595794"/>
          </a:xfrm>
        </p:spPr>
        <p:txBody>
          <a:bodyPr/>
          <a:lstStyle/>
          <a:p>
            <a:pPr lvl="0"/>
            <a:r>
              <a:rPr lang="en-US" sz="1100" dirty="0">
                <a:solidFill>
                  <a:srgbClr val="000000"/>
                </a:solidFill>
                <a:latin typeface="+mj-lt"/>
              </a:rPr>
              <a:t>The phase characterization is a relative measurement made from the center of the test zone.</a:t>
            </a:r>
          </a:p>
          <a:p>
            <a:pPr lvl="1"/>
            <a:r>
              <a:rPr lang="en-US" sz="1100" dirty="0">
                <a:solidFill>
                  <a:srgbClr val="000000"/>
                </a:solidFill>
                <a:latin typeface="+mj-lt"/>
              </a:rPr>
              <a:t>Place the reference antenna at the center of the QZ and point it </a:t>
            </a:r>
            <a:r>
              <a:rPr lang="en-US" sz="1100" dirty="0">
                <a:solidFill>
                  <a:srgbClr val="FF0000"/>
                </a:solidFill>
              </a:rPr>
              <a:t>towards</a:t>
            </a:r>
            <a:r>
              <a:rPr lang="en-US" sz="1100" dirty="0">
                <a:solidFill>
                  <a:srgbClr val="000000"/>
                </a:solidFill>
                <a:latin typeface="+mj-lt"/>
              </a:rPr>
              <a:t> the measurement antenna.</a:t>
            </a:r>
          </a:p>
          <a:p>
            <a:pPr lvl="1"/>
            <a:r>
              <a:rPr lang="en-US" sz="1100" dirty="0">
                <a:solidFill>
                  <a:srgbClr val="FF0000"/>
                </a:solidFill>
              </a:rPr>
              <a:t>Connect both the reference antenna and Measurement antennas to a VNA</a:t>
            </a:r>
            <a:endParaRPr lang="en-US" sz="1100" dirty="0">
              <a:solidFill>
                <a:srgbClr val="FF0000"/>
              </a:solidFill>
              <a:latin typeface="+mj-lt"/>
            </a:endParaRPr>
          </a:p>
          <a:p>
            <a:pPr lvl="1"/>
            <a:r>
              <a:rPr lang="en-US" sz="1100" dirty="0">
                <a:solidFill>
                  <a:srgbClr val="000000"/>
                </a:solidFill>
                <a:latin typeface="+mj-lt"/>
              </a:rPr>
              <a:t>Calibrate this position with “through” measurement (S21) to set this as 0˚</a:t>
            </a:r>
          </a:p>
          <a:p>
            <a:pPr lvl="2"/>
            <a:r>
              <a:rPr lang="en-US" sz="1100" dirty="0">
                <a:solidFill>
                  <a:srgbClr val="000000"/>
                </a:solidFill>
                <a:latin typeface="+mj-lt"/>
              </a:rPr>
              <a:t>Calibration needs to be performed for both polarizations separately</a:t>
            </a:r>
          </a:p>
          <a:p>
            <a:pPr lvl="1"/>
            <a:r>
              <a:rPr lang="en-US" sz="1100" dirty="0">
                <a:solidFill>
                  <a:srgbClr val="000000"/>
                </a:solidFill>
                <a:latin typeface="+mj-lt"/>
              </a:rPr>
              <a:t>Move the reference antenna to all the points within the volume defining the size of the quiet zone (D=15cm agreed) </a:t>
            </a:r>
          </a:p>
          <a:p>
            <a:pPr lvl="2"/>
            <a:r>
              <a:rPr lang="en-US" sz="1100" dirty="0">
                <a:solidFill>
                  <a:srgbClr val="000000"/>
                </a:solidFill>
                <a:latin typeface="+mj-lt"/>
              </a:rPr>
              <a:t>Measurement in both polarizations need to be performed.</a:t>
            </a:r>
          </a:p>
          <a:p>
            <a:pPr lvl="2"/>
            <a:r>
              <a:rPr lang="en-US" sz="1100" dirty="0">
                <a:solidFill>
                  <a:srgbClr val="FF0000"/>
                </a:solidFill>
              </a:rPr>
              <a:t>To characterize the phase variation (taper and ripple) in the quiet zone, divide the measured phase by </a:t>
            </a:r>
            <a:r>
              <a:rPr lang="en-US" sz="1100" dirty="0" err="1">
                <a:solidFill>
                  <a:srgbClr val="FF0000"/>
                </a:solidFill>
              </a:rPr>
              <a:t>exp</a:t>
            </a:r>
            <a:r>
              <a:rPr lang="en-US" sz="1100" dirty="0">
                <a:solidFill>
                  <a:srgbClr val="FF0000"/>
                </a:solidFill>
              </a:rPr>
              <a:t>(j2pf/c * </a:t>
            </a:r>
            <a:r>
              <a:rPr lang="en-US" sz="1100" dirty="0" err="1">
                <a:solidFill>
                  <a:srgbClr val="FF0000"/>
                </a:solidFill>
              </a:rPr>
              <a:t>xn</a:t>
            </a:r>
            <a:r>
              <a:rPr lang="en-US" sz="1100" dirty="0">
                <a:solidFill>
                  <a:srgbClr val="FF0000"/>
                </a:solidFill>
              </a:rPr>
              <a:t>)  to remove the plane wave propagation phase as the reference antenna is positioned within the quiet zone at positions </a:t>
            </a:r>
            <a:r>
              <a:rPr lang="en-US" sz="1100" dirty="0" err="1">
                <a:solidFill>
                  <a:srgbClr val="FF0000"/>
                </a:solidFill>
              </a:rPr>
              <a:t>Pn</a:t>
            </a:r>
            <a:r>
              <a:rPr lang="en-US" sz="1100" dirty="0">
                <a:solidFill>
                  <a:srgbClr val="000000"/>
                </a:solidFill>
              </a:rPr>
              <a:t>.</a:t>
            </a:r>
            <a:endParaRPr lang="en-US" sz="1100" dirty="0">
              <a:solidFill>
                <a:srgbClr val="000000"/>
              </a:solidFill>
              <a:latin typeface="+mj-lt"/>
            </a:endParaRPr>
          </a:p>
          <a:p>
            <a:pPr lvl="2"/>
            <a:r>
              <a:rPr lang="en-US" sz="1100" dirty="0">
                <a:solidFill>
                  <a:srgbClr val="000000"/>
                </a:solidFill>
                <a:latin typeface="+mj-lt"/>
              </a:rPr>
              <a:t>Reduction of the test points/planes in the QZ volume is FFS</a:t>
            </a:r>
          </a:p>
          <a:p>
            <a:pPr lvl="1"/>
            <a:r>
              <a:rPr lang="en-US" sz="1100" dirty="0">
                <a:solidFill>
                  <a:srgbClr val="000000"/>
                </a:solidFill>
                <a:latin typeface="+mj-lt"/>
              </a:rPr>
              <a:t>Make phase measurements at specified test point TBD of the QZ using single pitch and</a:t>
            </a:r>
            <a:endParaRPr lang="en-US" sz="1100" dirty="0">
              <a:solidFill>
                <a:srgbClr val="000000"/>
              </a:solidFill>
              <a:latin typeface="+mj-lt"/>
              <a:ea typeface="Tahoma" panose="020B0604030504040204" pitchFamily="34" charset="0"/>
              <a:cs typeface="Tahoma" panose="020B0604030504040204" pitchFamily="34" charset="0"/>
            </a:endParaRPr>
          </a:p>
          <a:p>
            <a:pPr lvl="1"/>
            <a:r>
              <a:rPr lang="en-US" sz="1100" dirty="0">
                <a:solidFill>
                  <a:srgbClr val="000000"/>
                </a:solidFill>
                <a:latin typeface="+mj-lt"/>
                <a:ea typeface="Tahoma" panose="020B0604030504040204" pitchFamily="34" charset="0"/>
                <a:cs typeface="Tahoma" panose="020B0604030504040204" pitchFamily="34" charset="0"/>
              </a:rPr>
              <a:t>The Reference antenna should be moved “n” cm more than the size of the expected QZ, and in the post processing the results of the dimension of QZ to be highlighted. “n” is FFS</a:t>
            </a:r>
          </a:p>
          <a:p>
            <a:pPr lvl="2"/>
            <a:endParaRPr lang="en-US" sz="1100" dirty="0">
              <a:solidFill>
                <a:srgbClr val="000000"/>
              </a:solidFill>
              <a:highlight>
                <a:srgbClr val="FFFF00"/>
              </a:highlight>
              <a:latin typeface="+mj-lt"/>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dirty="0"/>
          </a:p>
        </p:txBody>
      </p:sp>
      <p:sp>
        <p:nvSpPr>
          <p:cNvPr id="2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1" name="Content Placeholder 2"/>
          <p:cNvSpPr txBox="1">
            <a:spLocks/>
          </p:cNvSpPr>
          <p:nvPr/>
        </p:nvSpPr>
        <p:spPr>
          <a:xfrm>
            <a:off x="393291" y="3524435"/>
            <a:ext cx="7562784" cy="1263249"/>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pPr marL="0" lvl="0" indent="0">
              <a:lnSpc>
                <a:spcPct val="100000"/>
              </a:lnSpc>
              <a:buSzTx/>
              <a:buNone/>
            </a:pPr>
            <a:r>
              <a:rPr lang="en-US" sz="1100" b="1" dirty="0">
                <a:solidFill>
                  <a:srgbClr val="000000"/>
                </a:solidFill>
                <a:latin typeface="Arial Narrow"/>
              </a:rPr>
              <a:t>Observation: The phase taper across the full volume of the quiet zone will impact the measurement results. Hence the through calibration is to be done only once at the center of the quiet zone. “</a:t>
            </a:r>
            <a:r>
              <a:rPr lang="en-US" sz="1100" b="1" dirty="0" err="1">
                <a:solidFill>
                  <a:srgbClr val="000000"/>
                </a:solidFill>
                <a:latin typeface="Arial Narrow"/>
              </a:rPr>
              <a:t>kz</a:t>
            </a:r>
            <a:r>
              <a:rPr lang="en-US" sz="1100" b="1" dirty="0">
                <a:solidFill>
                  <a:srgbClr val="000000"/>
                </a:solidFill>
                <a:latin typeface="Arial Narrow"/>
              </a:rPr>
              <a:t>” term to be compensated to remove the impact of natural phase variation, along the P2 to P3 axis. “k” is the </a:t>
            </a:r>
            <a:r>
              <a:rPr lang="en-US" sz="1100" b="1" dirty="0" err="1">
                <a:solidFill>
                  <a:srgbClr val="000000"/>
                </a:solidFill>
                <a:latin typeface="Arial Narrow"/>
              </a:rPr>
              <a:t>freespace</a:t>
            </a:r>
            <a:r>
              <a:rPr lang="en-US" sz="1100" b="1" dirty="0">
                <a:solidFill>
                  <a:srgbClr val="000000"/>
                </a:solidFill>
                <a:latin typeface="Arial Narrow"/>
              </a:rPr>
              <a:t> wave number and “z” is relative offset from through calibration point</a:t>
            </a:r>
          </a:p>
          <a:p>
            <a:pPr marL="0" lvl="0" indent="0">
              <a:lnSpc>
                <a:spcPct val="100000"/>
              </a:lnSpc>
              <a:buSzTx/>
              <a:buNone/>
            </a:pPr>
            <a:r>
              <a:rPr lang="en-US" sz="1100" b="1" dirty="0">
                <a:solidFill>
                  <a:srgbClr val="000000"/>
                </a:solidFill>
                <a:latin typeface="Arial Narrow"/>
              </a:rPr>
              <a:t>Proposal 1: Make phase characterization using vector measurement to highlight phase ripple and taper in the quiet zone</a:t>
            </a:r>
          </a:p>
          <a:p>
            <a:pPr marL="0" lvl="0" indent="0">
              <a:lnSpc>
                <a:spcPct val="100000"/>
              </a:lnSpc>
              <a:buSzTx/>
              <a:buNone/>
            </a:pPr>
            <a:r>
              <a:rPr lang="en-US" sz="1100" b="1" dirty="0">
                <a:solidFill>
                  <a:srgbClr val="000000"/>
                </a:solidFill>
                <a:latin typeface="Arial Narrow"/>
              </a:rPr>
              <a:t>Proposal 2: Make phase measurements at specified test point TBD of the QZ using single pitch and roll</a:t>
            </a:r>
            <a:endParaRPr lang="en-US" sz="11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100" b="1" dirty="0">
                <a:solidFill>
                  <a:srgbClr val="000000"/>
                </a:solidFill>
                <a:latin typeface="Arial Narrow"/>
                <a:ea typeface="Tahoma" panose="020B0604030504040204" pitchFamily="34" charset="0"/>
                <a:cs typeface="Tahoma" panose="020B0604030504040204" pitchFamily="34" charset="0"/>
              </a:rPr>
              <a:t>Proposal 3: Characterization is to be done for both polarizations individually</a:t>
            </a:r>
          </a:p>
          <a:p>
            <a:pPr marL="0" lvl="0" indent="0">
              <a:lnSpc>
                <a:spcPct val="100000"/>
              </a:lnSpc>
              <a:buSzTx/>
              <a:buNone/>
            </a:pPr>
            <a:r>
              <a:rPr lang="en-US" sz="1100" b="1" dirty="0">
                <a:solidFill>
                  <a:srgbClr val="000000"/>
                </a:solidFill>
                <a:latin typeface="Arial Narrow"/>
                <a:ea typeface="Tahoma" panose="020B0604030504040204" pitchFamily="34" charset="0"/>
                <a:cs typeface="Tahoma" panose="020B0604030504040204" pitchFamily="34" charset="0"/>
              </a:rPr>
              <a:t>Proposal 4: Characterization frequency to be used is same as for amplitude characterization define in [R4-1711278]</a:t>
            </a:r>
            <a:endParaRPr lang="en-US" sz="1100" b="1" dirty="0">
              <a:solidFill>
                <a:srgbClr val="000000"/>
              </a:solidFill>
              <a:latin typeface="Arial Narrow"/>
            </a:endParaRPr>
          </a:p>
        </p:txBody>
      </p:sp>
      <p:pic>
        <p:nvPicPr>
          <p:cNvPr id="18" name="Picture 17">
            <a:extLst>
              <a:ext uri="{FF2B5EF4-FFF2-40B4-BE49-F238E27FC236}">
                <a16:creationId xmlns:a16="http://schemas.microsoft.com/office/drawing/2014/main" id="{3CCC5E48-9B48-4061-820E-9681BE974516}"/>
              </a:ext>
            </a:extLst>
          </p:cNvPr>
          <p:cNvPicPr>
            <a:picLocks noChangeAspect="1"/>
          </p:cNvPicPr>
          <p:nvPr/>
        </p:nvPicPr>
        <p:blipFill>
          <a:blip r:embed="rId3"/>
          <a:stretch>
            <a:fillRect/>
          </a:stretch>
        </p:blipFill>
        <p:spPr>
          <a:xfrm>
            <a:off x="6477000" y="57150"/>
            <a:ext cx="2299538" cy="1294950"/>
          </a:xfrm>
          <a:prstGeom prst="rect">
            <a:avLst/>
          </a:prstGeom>
        </p:spPr>
      </p:pic>
      <p:sp>
        <p:nvSpPr>
          <p:cNvPr id="13" name="Date Placeholder 3">
            <a:extLst>
              <a:ext uri="{FF2B5EF4-FFF2-40B4-BE49-F238E27FC236}">
                <a16:creationId xmlns:a16="http://schemas.microsoft.com/office/drawing/2014/main" id="{70F05B81-A6E3-4068-90A3-B3F7EC1E9E06}"/>
              </a:ext>
            </a:extLst>
          </p:cNvPr>
          <p:cNvSpPr>
            <a:spLocks noGrp="1"/>
          </p:cNvSpPr>
          <p:nvPr>
            <p:ph type="dt" sz="half" idx="10"/>
          </p:nvPr>
        </p:nvSpPr>
        <p:spPr>
          <a:xfrm>
            <a:off x="2592000" y="4791600"/>
            <a:ext cx="792000" cy="135000"/>
          </a:xfrm>
        </p:spPr>
        <p:txBody>
          <a:bodyPr/>
          <a:lstStyle/>
          <a:p>
            <a:r>
              <a:rPr lang="en-US" dirty="0"/>
              <a:t>January 2018</a:t>
            </a:r>
          </a:p>
        </p:txBody>
      </p:sp>
      <p:sp>
        <p:nvSpPr>
          <p:cNvPr id="14" name="Footer Placeholder 4">
            <a:extLst>
              <a:ext uri="{FF2B5EF4-FFF2-40B4-BE49-F238E27FC236}">
                <a16:creationId xmlns:a16="http://schemas.microsoft.com/office/drawing/2014/main" id="{817057D1-9294-490B-8645-F5A697D46539}"/>
              </a:ext>
            </a:extLst>
          </p:cNvPr>
          <p:cNvSpPr>
            <a:spLocks noGrp="1"/>
          </p:cNvSpPr>
          <p:nvPr>
            <p:ph type="ftr" sz="quarter" idx="11"/>
          </p:nvPr>
        </p:nvSpPr>
        <p:spPr>
          <a:xfrm>
            <a:off x="3420000" y="4791600"/>
            <a:ext cx="2880000" cy="135000"/>
          </a:xfrm>
        </p:spPr>
        <p:txBody>
          <a:bodyPr/>
          <a:lstStyle/>
          <a:p>
            <a:r>
              <a:rPr lang="en-US" dirty="0"/>
              <a:t>R4-1801263</a:t>
            </a:r>
          </a:p>
        </p:txBody>
      </p:sp>
    </p:spTree>
    <p:custDataLst>
      <p:tags r:id="rId1"/>
    </p:custDataLst>
    <p:extLst>
      <p:ext uri="{BB962C8B-B14F-4D97-AF65-F5344CB8AC3E}">
        <p14:creationId xmlns:p14="http://schemas.microsoft.com/office/powerpoint/2010/main" val="479362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a:bodyPr>
          <a:lstStyle/>
          <a:p>
            <a:pPr marL="0" lvl="0" indent="0">
              <a:lnSpc>
                <a:spcPct val="100000"/>
              </a:lnSpc>
              <a:buSzTx/>
              <a:buNone/>
            </a:pPr>
            <a:r>
              <a:rPr lang="en-US" sz="1100" b="1" dirty="0">
                <a:solidFill>
                  <a:srgbClr val="000000"/>
                </a:solidFill>
                <a:latin typeface="Arial Narrow"/>
              </a:rPr>
              <a:t>Observation: The phase taper across the full volume of the quiet zone will impact the measurement results. Hence the through calibration is to be done only once at the center of the quiet zone. “</a:t>
            </a:r>
            <a:r>
              <a:rPr lang="en-US" sz="1100" b="1" dirty="0" err="1">
                <a:solidFill>
                  <a:srgbClr val="000000"/>
                </a:solidFill>
                <a:latin typeface="Arial Narrow"/>
              </a:rPr>
              <a:t>kz</a:t>
            </a:r>
            <a:r>
              <a:rPr lang="en-US" sz="1100" b="1" dirty="0">
                <a:solidFill>
                  <a:srgbClr val="000000"/>
                </a:solidFill>
                <a:latin typeface="Arial Narrow"/>
              </a:rPr>
              <a:t>” term to be compensated to remove the impact of natural phase variation, along the P2 to P3 axis. “k” is the </a:t>
            </a:r>
            <a:r>
              <a:rPr lang="en-US" sz="1100" b="1" dirty="0" err="1">
                <a:solidFill>
                  <a:srgbClr val="000000"/>
                </a:solidFill>
                <a:latin typeface="Arial Narrow"/>
              </a:rPr>
              <a:t>freespace</a:t>
            </a:r>
            <a:r>
              <a:rPr lang="en-US" sz="1100" b="1" dirty="0">
                <a:solidFill>
                  <a:srgbClr val="000000"/>
                </a:solidFill>
                <a:latin typeface="Arial Narrow"/>
              </a:rPr>
              <a:t> wave number and “z” is relative offset from through calibration point</a:t>
            </a:r>
          </a:p>
          <a:p>
            <a:pPr marL="0" lvl="0" indent="0">
              <a:lnSpc>
                <a:spcPct val="100000"/>
              </a:lnSpc>
              <a:buSzTx/>
              <a:buNone/>
            </a:pPr>
            <a:endParaRPr lang="en-US" sz="1100" b="1" dirty="0">
              <a:solidFill>
                <a:srgbClr val="000000"/>
              </a:solidFill>
              <a:latin typeface="Arial Narrow"/>
            </a:endParaRPr>
          </a:p>
          <a:p>
            <a:pPr marL="0" lvl="0" indent="0">
              <a:lnSpc>
                <a:spcPct val="100000"/>
              </a:lnSpc>
              <a:buSzTx/>
              <a:buNone/>
            </a:pPr>
            <a:r>
              <a:rPr lang="en-US" sz="1100" b="1" dirty="0">
                <a:solidFill>
                  <a:srgbClr val="000000"/>
                </a:solidFill>
                <a:latin typeface="Arial Narrow"/>
              </a:rPr>
              <a:t>Proposal 1: Make phase characterization using vector measurement to highlight phase ripple and taper in the quiet zone</a:t>
            </a:r>
          </a:p>
          <a:p>
            <a:pPr marL="0" lvl="0" indent="0">
              <a:lnSpc>
                <a:spcPct val="100000"/>
              </a:lnSpc>
              <a:buSzTx/>
              <a:buNone/>
            </a:pPr>
            <a:endParaRPr lang="en-US" sz="1100" b="1" dirty="0">
              <a:solidFill>
                <a:srgbClr val="000000"/>
              </a:solidFill>
              <a:latin typeface="Arial Narrow"/>
            </a:endParaRPr>
          </a:p>
          <a:p>
            <a:pPr marL="0" lvl="0" indent="0">
              <a:lnSpc>
                <a:spcPct val="100000"/>
              </a:lnSpc>
              <a:buSzTx/>
              <a:buNone/>
            </a:pPr>
            <a:r>
              <a:rPr lang="en-US" sz="1100" b="1" dirty="0">
                <a:solidFill>
                  <a:srgbClr val="000000"/>
                </a:solidFill>
                <a:latin typeface="Arial Narrow"/>
              </a:rPr>
              <a:t>Proposal 2: Make phase measurements at specified test point TBD of the QZ using single pitch and roll</a:t>
            </a:r>
            <a:endParaRPr lang="en-US" sz="11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endParaRPr lang="en-US" sz="11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100" b="1" dirty="0">
                <a:solidFill>
                  <a:srgbClr val="000000"/>
                </a:solidFill>
                <a:latin typeface="Arial Narrow"/>
                <a:ea typeface="Tahoma" panose="020B0604030504040204" pitchFamily="34" charset="0"/>
                <a:cs typeface="Tahoma" panose="020B0604030504040204" pitchFamily="34" charset="0"/>
              </a:rPr>
              <a:t>Proposal 3: Characterization is to be done for both polarizations individually</a:t>
            </a:r>
          </a:p>
          <a:p>
            <a:pPr marL="0" lvl="0" indent="0">
              <a:lnSpc>
                <a:spcPct val="100000"/>
              </a:lnSpc>
              <a:buSzTx/>
              <a:buNone/>
            </a:pPr>
            <a:endParaRPr lang="en-US" sz="11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100" b="1" dirty="0">
                <a:solidFill>
                  <a:srgbClr val="000000"/>
                </a:solidFill>
                <a:latin typeface="Arial Narrow"/>
                <a:ea typeface="Tahoma" panose="020B0604030504040204" pitchFamily="34" charset="0"/>
                <a:cs typeface="Tahoma" panose="020B0604030504040204" pitchFamily="34" charset="0"/>
              </a:rPr>
              <a:t>Proposal 4: Characterization frequency to be used is same as for amplitude characterization define in [R4-1711278]</a:t>
            </a:r>
          </a:p>
          <a:p>
            <a:pPr marL="0" lvl="0" indent="0">
              <a:lnSpc>
                <a:spcPct val="100000"/>
              </a:lnSpc>
              <a:buSzTx/>
              <a:buNone/>
            </a:pPr>
            <a:endParaRPr lang="en-US" sz="1100" b="1" dirty="0">
              <a:solidFill>
                <a:srgbClr val="000000"/>
              </a:solidFill>
              <a:highlight>
                <a:srgbClr val="FFFF00"/>
              </a:highlight>
              <a:latin typeface="Arial Narrow"/>
              <a:ea typeface="Tahoma" panose="020B0604030504040204" pitchFamily="34" charset="0"/>
              <a:cs typeface="Tahoma" panose="020B0604030504040204" pitchFamily="34" charset="0"/>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0" name="Date Placeholder 3">
            <a:extLst>
              <a:ext uri="{FF2B5EF4-FFF2-40B4-BE49-F238E27FC236}">
                <a16:creationId xmlns:a16="http://schemas.microsoft.com/office/drawing/2014/main" id="{798C8E98-205D-44F8-99E7-19F50C959E6A}"/>
              </a:ext>
            </a:extLst>
          </p:cNvPr>
          <p:cNvSpPr>
            <a:spLocks noGrp="1"/>
          </p:cNvSpPr>
          <p:nvPr>
            <p:ph type="dt" sz="half" idx="10"/>
          </p:nvPr>
        </p:nvSpPr>
        <p:spPr>
          <a:xfrm>
            <a:off x="2592000" y="4791600"/>
            <a:ext cx="792000" cy="135000"/>
          </a:xfrm>
        </p:spPr>
        <p:txBody>
          <a:bodyPr/>
          <a:lstStyle/>
          <a:p>
            <a:r>
              <a:rPr lang="en-US" dirty="0"/>
              <a:t>January 2018</a:t>
            </a:r>
          </a:p>
        </p:txBody>
      </p:sp>
      <p:sp>
        <p:nvSpPr>
          <p:cNvPr id="11" name="Footer Placeholder 4">
            <a:extLst>
              <a:ext uri="{FF2B5EF4-FFF2-40B4-BE49-F238E27FC236}">
                <a16:creationId xmlns:a16="http://schemas.microsoft.com/office/drawing/2014/main" id="{00CD1900-CA78-477D-A489-FD80EACABA08}"/>
              </a:ext>
            </a:extLst>
          </p:cNvPr>
          <p:cNvSpPr>
            <a:spLocks noGrp="1"/>
          </p:cNvSpPr>
          <p:nvPr>
            <p:ph type="ftr" sz="quarter" idx="11"/>
          </p:nvPr>
        </p:nvSpPr>
        <p:spPr>
          <a:xfrm>
            <a:off x="3420000" y="4791600"/>
            <a:ext cx="2880000" cy="135000"/>
          </a:xfrm>
        </p:spPr>
        <p:txBody>
          <a:bodyPr/>
          <a:lstStyle/>
          <a:p>
            <a:r>
              <a:rPr lang="en-US" dirty="0"/>
              <a:t>R4-1801263</a:t>
            </a:r>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pPr lvl="0" fontAlgn="base" hangingPunct="0"/>
            <a:r>
              <a:rPr lang="en-GB" dirty="0"/>
              <a:t>R4-1711278, “TP (TR38.810) on Quality of the Quiet Zone Characterization for FR2” Rohde &amp; Schwarz, 3GPP TSG RAN WG4 #84bis, Dubrovnik, Croatia, October 2017</a:t>
            </a:r>
            <a:endParaRPr lang="en-US" dirty="0"/>
          </a:p>
          <a:p>
            <a:pPr lvl="0" fontAlgn="base" hangingPunct="0"/>
            <a:r>
              <a:rPr lang="en-GB" dirty="0"/>
              <a:t>R4-1710077, WF on NR MU and test tolerance, CATR, Intel Corporation, Keysight Technologies, Rohde &amp; Schwarz, Anritsu, 3GPP TSG RAN WG4 NR#3, Nagoya, Japan, September 2017</a:t>
            </a:r>
            <a:endParaRPr lang="en-US" dirty="0"/>
          </a:p>
          <a:p>
            <a:pPr lvl="0" fontAlgn="base" hangingPunct="0"/>
            <a:r>
              <a:rPr lang="en-GB" dirty="0"/>
              <a:t>R4-1707221, Meaning of Quiet Zone in MU discussions, Anritsu, 3GPP TSG-RAN4 WG#84, Berlin, Germany, August 2017</a:t>
            </a:r>
            <a:endParaRPr lang="en-US" dirty="0"/>
          </a:p>
          <a:p>
            <a:pPr fontAlgn="base" hangingPunct="0"/>
            <a:r>
              <a:rPr lang="en-US" dirty="0"/>
              <a:t>R4-1711825</a:t>
            </a:r>
            <a:r>
              <a:rPr lang="en-GB" dirty="0"/>
              <a:t>, MVG Industries, 3GPP TSG RAN WG4 #84bis, Dubrovnik, Croatia, October 2017</a:t>
            </a:r>
            <a:endParaRPr lang="en-US" dirty="0"/>
          </a:p>
          <a:p>
            <a:pPr fontAlgn="base" hangingPunct="0"/>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0" name="Date Placeholder 3">
            <a:extLst>
              <a:ext uri="{FF2B5EF4-FFF2-40B4-BE49-F238E27FC236}">
                <a16:creationId xmlns:a16="http://schemas.microsoft.com/office/drawing/2014/main" id="{C9CBAA45-D6D4-48A3-8C94-9D85C52DDD82}"/>
              </a:ext>
            </a:extLst>
          </p:cNvPr>
          <p:cNvSpPr>
            <a:spLocks noGrp="1"/>
          </p:cNvSpPr>
          <p:nvPr>
            <p:ph type="dt" sz="half" idx="10"/>
          </p:nvPr>
        </p:nvSpPr>
        <p:spPr>
          <a:xfrm>
            <a:off x="2592000" y="4791600"/>
            <a:ext cx="792000" cy="135000"/>
          </a:xfrm>
        </p:spPr>
        <p:txBody>
          <a:bodyPr/>
          <a:lstStyle/>
          <a:p>
            <a:r>
              <a:rPr lang="en-US" dirty="0"/>
              <a:t>January 2018</a:t>
            </a:r>
          </a:p>
        </p:txBody>
      </p:sp>
      <p:sp>
        <p:nvSpPr>
          <p:cNvPr id="11" name="Footer Placeholder 4">
            <a:extLst>
              <a:ext uri="{FF2B5EF4-FFF2-40B4-BE49-F238E27FC236}">
                <a16:creationId xmlns:a16="http://schemas.microsoft.com/office/drawing/2014/main" id="{C95CF72E-250F-436C-B1EB-91FE7291AA42}"/>
              </a:ext>
            </a:extLst>
          </p:cNvPr>
          <p:cNvSpPr>
            <a:spLocks noGrp="1"/>
          </p:cNvSpPr>
          <p:nvPr>
            <p:ph type="ftr" sz="quarter" idx="11"/>
          </p:nvPr>
        </p:nvSpPr>
        <p:spPr>
          <a:xfrm>
            <a:off x="3420000" y="4791600"/>
            <a:ext cx="2880000" cy="135000"/>
          </a:xfrm>
        </p:spPr>
        <p:txBody>
          <a:bodyPr/>
          <a:lstStyle/>
          <a:p>
            <a:r>
              <a:rPr lang="en-US" dirty="0"/>
              <a:t>R4-1801263</a:t>
            </a:r>
          </a:p>
        </p:txBody>
      </p:sp>
    </p:spTree>
    <p:custDataLst>
      <p:tags r:id="rId1"/>
    </p:custDataLst>
    <p:extLst>
      <p:ext uri="{BB962C8B-B14F-4D97-AF65-F5344CB8AC3E}">
        <p14:creationId xmlns:p14="http://schemas.microsoft.com/office/powerpoint/2010/main" val="5672174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1988</TotalTime>
  <Words>893</Words>
  <Application>Microsoft Office PowerPoint</Application>
  <PresentationFormat>On-screen Show (16:9)</PresentationFormat>
  <Paragraphs>67</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 Unicode MS</vt:lpstr>
      <vt:lpstr>Arial</vt:lpstr>
      <vt:lpstr>Arial Black</vt:lpstr>
      <vt:lpstr>Arial Narrow</vt:lpstr>
      <vt:lpstr>Calibri</vt:lpstr>
      <vt:lpstr>Tahoma</vt:lpstr>
      <vt:lpstr>Times New Roman</vt:lpstr>
      <vt:lpstr>Wingdings</vt:lpstr>
      <vt:lpstr>US 16 to 9 Rohde und Schwarz</vt:lpstr>
      <vt:lpstr>3GPP TSG-RAN WG4 Meeting #AH1801      R4-1801263 San Diego, US, 22nd – 26th Jan 2018                          </vt:lpstr>
      <vt:lpstr>Objective of this Contribution</vt:lpstr>
      <vt:lpstr>Contribution to MU due to phase and amplitude variation</vt:lpstr>
      <vt:lpstr>QZ Phase ripple and taper test procedure</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Keysight</dc:creator>
  <cp:keywords>2016-06-01</cp:keywords>
  <cp:lastModifiedBy>RAMACHANDRAN,PRASADH (K-Finland,ex1)</cp:lastModifiedBy>
  <cp:revision>140</cp:revision>
  <dcterms:created xsi:type="dcterms:W3CDTF">2017-09-06T04:29:38Z</dcterms:created>
  <dcterms:modified xsi:type="dcterms:W3CDTF">2018-01-26T01:20:41Z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