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9" r:id="rId5"/>
    <p:sldId id="263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sz="4800" dirty="0" smtClean="0"/>
              <a:t>Way Forward on SS </a:t>
            </a:r>
            <a:r>
              <a:rPr lang="en-US" sz="4800" dirty="0" smtClean="0"/>
              <a:t>Raster </a:t>
            </a:r>
            <a:r>
              <a:rPr lang="en-US" sz="4800" dirty="0"/>
              <a:t>S</a:t>
            </a:r>
            <a:r>
              <a:rPr lang="en-US" sz="4800" dirty="0" smtClean="0"/>
              <a:t>hift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11940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 smtClean="0"/>
              <a:t>MediaTek </a:t>
            </a:r>
            <a:r>
              <a:rPr lang="en-US" sz="2800" dirty="0"/>
              <a:t>Inc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 </a:t>
            </a:r>
            <a:r>
              <a:rPr lang="en-US" altLang="sv-SE" sz="2400" b="1" dirty="0" smtClean="0">
                <a:cs typeface="Arial" panose="020B0604020202020204" pitchFamily="34" charset="0"/>
              </a:rPr>
              <a:t>AH-1801 Meeting                                                                R4-1801238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400" b="1" dirty="0" smtClean="0">
                <a:cs typeface="Arial" panose="020B0604020202020204" pitchFamily="34" charset="0"/>
              </a:rPr>
              <a:t>San Diego, CA, USA, January 22</a:t>
            </a:r>
            <a:r>
              <a:rPr lang="en-US" altLang="sv-SE" sz="2400" b="1" baseline="30000" dirty="0" smtClean="0">
                <a:cs typeface="Arial" panose="020B0604020202020204" pitchFamily="34" charset="0"/>
              </a:rPr>
              <a:t>nd</a:t>
            </a:r>
            <a:r>
              <a:rPr lang="en-US" altLang="sv-SE" sz="2400" b="1" dirty="0" smtClean="0">
                <a:cs typeface="Arial" panose="020B0604020202020204" pitchFamily="34" charset="0"/>
              </a:rPr>
              <a:t> </a:t>
            </a:r>
            <a:r>
              <a:rPr lang="en-US" altLang="sv-SE" sz="2400" b="1" dirty="0">
                <a:cs typeface="Arial" panose="020B0604020202020204" pitchFamily="34" charset="0"/>
              </a:rPr>
              <a:t>– </a:t>
            </a:r>
            <a:r>
              <a:rPr lang="en-US" altLang="sv-SE" sz="2400" b="1" dirty="0" smtClean="0">
                <a:cs typeface="Arial" panose="020B0604020202020204" pitchFamily="34" charset="0"/>
              </a:rPr>
              <a:t>26</a:t>
            </a:r>
            <a:r>
              <a:rPr lang="en-US" altLang="sv-SE" sz="24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400" b="1" dirty="0" smtClean="0">
                <a:cs typeface="Arial" panose="020B0604020202020204" pitchFamily="34" charset="0"/>
              </a:rPr>
              <a:t>, 2018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599276"/>
          </a:xfrm>
        </p:spPr>
        <p:txBody>
          <a:bodyPr>
            <a:normAutofit/>
          </a:bodyPr>
          <a:lstStyle/>
          <a:p>
            <a:pPr marL="365760" indent="-365760"/>
            <a:r>
              <a:rPr lang="en-US" dirty="0" smtClean="0"/>
              <a:t>NR SS raster definition has been agreed in RAN4 #85 meeting and developed into the first revision of UE RF technical specifications.</a:t>
            </a:r>
          </a:p>
          <a:p>
            <a:pPr marL="365760" indent="-365760"/>
            <a:r>
              <a:rPr lang="en-US" dirty="0" smtClean="0"/>
              <a:t>To support LTE re-farmed bands with 100kHz channel raster, the SS raster entry has been formulated as,</a:t>
            </a:r>
          </a:p>
          <a:p>
            <a:pPr marL="822960" lvl="1" indent="-365760"/>
            <a:r>
              <a:rPr lang="en-US" sz="2600" b="1" dirty="0" smtClean="0"/>
              <a:t>SS Entry = N*900kHz + M*5kHz, M = [-1:1]</a:t>
            </a:r>
          </a:p>
          <a:p>
            <a:pPr marL="365760" indent="-365760"/>
            <a:r>
              <a:rPr lang="en-US" dirty="0" smtClean="0"/>
              <a:t>The +/- 5kHz shift alongside N*900kHz is to assure the SS raster and channel raster frequency difference is a multiple of 15 kHz.</a:t>
            </a:r>
          </a:p>
          <a:p>
            <a:pPr marL="365760" indent="-365760"/>
            <a:r>
              <a:rPr lang="en-US" dirty="0" smtClean="0"/>
              <a:t>In this meeting, concern over existing SS raster entry formula with +/- 5kHz shift which could not support 30kHz SCS was raised [1-2].</a:t>
            </a:r>
          </a:p>
          <a:p>
            <a:pPr marL="822960" lvl="1" indent="-365760"/>
            <a:r>
              <a:rPr lang="en-US" sz="2600" b="1" dirty="0" smtClean="0"/>
              <a:t>Proposal is to change +/- 5kHz shift to +/- 10kHz shift</a:t>
            </a:r>
            <a:r>
              <a:rPr lang="en-US" sz="2800" b="1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593273"/>
            <a:ext cx="10515600" cy="5070763"/>
          </a:xfrm>
        </p:spPr>
        <p:txBody>
          <a:bodyPr>
            <a:normAutofit/>
          </a:bodyPr>
          <a:lstStyle/>
          <a:p>
            <a:pPr marL="365760" indent="-365760"/>
            <a:r>
              <a:rPr lang="en-US" dirty="0" smtClean="0"/>
              <a:t>A separate concern was also raised in this meeting that the +/- 5kHz or +/- 10kHz shift could not be differentiated from other potential frequency shift sources during UE initial cell search, such as reference clock inaccuracy or Doppler shift [2-3].</a:t>
            </a:r>
          </a:p>
          <a:p>
            <a:pPr marL="365760" indent="-365760"/>
            <a:r>
              <a:rPr lang="en-US" dirty="0" smtClean="0"/>
              <a:t>One solution to mitigate the frequency shift ambiguity issue is to introduce an additional signaling in MIB or RMSI. However, this would incur the downside of signaling overhead.</a:t>
            </a:r>
            <a:endParaRPr lang="en-US" sz="2600" dirty="0" smtClean="0"/>
          </a:p>
          <a:p>
            <a:pPr marL="365760" indent="-365760"/>
            <a:r>
              <a:rPr lang="en-US" dirty="0" smtClean="0"/>
              <a:t>Another solution is to use a wider frequency shift than 10 kHz </a:t>
            </a:r>
            <a:r>
              <a:rPr lang="en-US" dirty="0"/>
              <a:t>to avoid the measured frequency offset uncertainty </a:t>
            </a:r>
            <a:r>
              <a:rPr lang="en-US" dirty="0" smtClean="0"/>
              <a:t>and </a:t>
            </a:r>
            <a:r>
              <a:rPr lang="en-US" dirty="0"/>
              <a:t>potential </a:t>
            </a:r>
            <a:r>
              <a:rPr lang="en-US" dirty="0" smtClean="0"/>
              <a:t>signaling overhead as proposed in [2-3]. This solution may or may not require 3 sequential scanning at each 900kHz step and incur longer search time which needs to be studied. </a:t>
            </a:r>
          </a:p>
          <a:p>
            <a:pPr marL="822960" lvl="1" indent="-36576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28182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(3)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613130"/>
          </a:xfrm>
        </p:spPr>
        <p:txBody>
          <a:bodyPr>
            <a:normAutofit/>
          </a:bodyPr>
          <a:lstStyle/>
          <a:p>
            <a:pPr marL="365760" indent="-365760"/>
            <a:r>
              <a:rPr lang="en-US" dirty="0" smtClean="0"/>
              <a:t>To support 15kHz or 30kHz SCS for 100kHz channel raster, in addition to +/- 10kHz shift as proposed in [1-2], the following frequency shifts (+/- in kHz) are also mathematically feasible. 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191651"/>
              </p:ext>
            </p:extLst>
          </p:nvPr>
        </p:nvGraphicFramePr>
        <p:xfrm>
          <a:off x="3505200" y="3268730"/>
          <a:ext cx="4973781" cy="2480904"/>
        </p:xfrm>
        <a:graphic>
          <a:graphicData uri="http://schemas.openxmlformats.org/drawingml/2006/table">
            <a:tbl>
              <a:tblPr/>
              <a:tblGrid>
                <a:gridCol w="1657927"/>
                <a:gridCol w="1657927"/>
                <a:gridCol w="1657927"/>
              </a:tblGrid>
              <a:tr h="4134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4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4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4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4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4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296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sz="2800" dirty="0" smtClean="0"/>
              <a:t>Companies are encouraged to study </a:t>
            </a:r>
            <a:r>
              <a:rPr lang="en-US" dirty="0" smtClean="0"/>
              <a:t>and compare the “pros” and “cons” of the following solutions:</a:t>
            </a:r>
          </a:p>
          <a:p>
            <a:pPr marL="822960" lvl="1" indent="-365760"/>
            <a:r>
              <a:rPr lang="en-US" sz="2600" dirty="0" smtClean="0"/>
              <a:t>+/- 5kHz or +/- 10kHz shift with RMSI signaling [2]</a:t>
            </a:r>
          </a:p>
          <a:p>
            <a:pPr marL="822960" lvl="1" indent="-365760"/>
            <a:r>
              <a:rPr lang="en-US" sz="2600" dirty="0" smtClean="0"/>
              <a:t>Wider frequency shift with 3 sequential raster scans at each 900kHz step and no RMSI signaling [2]</a:t>
            </a:r>
          </a:p>
          <a:p>
            <a:pPr marL="822960" lvl="1" indent="-365760"/>
            <a:r>
              <a:rPr lang="en-US" sz="2600" dirty="0" smtClean="0"/>
              <a:t>Feasibility of possible frequency shift which allows single raster scan at each 900kHz step and no RMSI signaling [3]</a:t>
            </a:r>
          </a:p>
          <a:p>
            <a:pPr marL="365760" indent="-365760"/>
            <a:r>
              <a:rPr lang="en-US" dirty="0" smtClean="0"/>
              <a:t>Based on the above analysis, RAN4 to conclude the SS raster offset value in RAN4 #86 meeting.  </a:t>
            </a:r>
            <a:r>
              <a:rPr lang="en-US" sz="2800" dirty="0" smtClean="0"/>
              <a:t>   </a:t>
            </a:r>
          </a:p>
          <a:p>
            <a:pPr marL="822960" lvl="1" indent="-36576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46873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26985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2400" dirty="0" smtClean="0"/>
              <a:t>[1] R4-1800274</a:t>
            </a:r>
            <a:r>
              <a:rPr lang="en-US" sz="2400" dirty="0"/>
              <a:t>, “Channel and sync raster alignment for 30 kHz SCS”, </a:t>
            </a:r>
            <a:r>
              <a:rPr lang="en-US" sz="2400" dirty="0" smtClean="0"/>
              <a:t>Ericsson, </a:t>
            </a:r>
            <a:r>
              <a:rPr lang="en-US" sz="2400" dirty="0"/>
              <a:t>3GPP TSG-RAN WG4 </a:t>
            </a:r>
            <a:r>
              <a:rPr lang="en-US" sz="2400" dirty="0" smtClean="0"/>
              <a:t>AH-1801 Meeting, January 22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 </a:t>
            </a:r>
            <a:r>
              <a:rPr lang="en-US" sz="2400" dirty="0"/>
              <a:t>– </a:t>
            </a:r>
            <a:r>
              <a:rPr lang="en-US" sz="2400" dirty="0" smtClean="0"/>
              <a:t>26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, 2018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 smtClean="0"/>
              <a:t>[</a:t>
            </a:r>
            <a:r>
              <a:rPr lang="en-US" sz="2400" dirty="0"/>
              <a:t>2] </a:t>
            </a:r>
            <a:r>
              <a:rPr lang="en-US" sz="2400" dirty="0" smtClean="0"/>
              <a:t>R4-1800481</a:t>
            </a:r>
            <a:r>
              <a:rPr lang="en-US" sz="2400" dirty="0"/>
              <a:t>, “Further discussion on some issues of synchronization raster”, Huawei, </a:t>
            </a:r>
            <a:r>
              <a:rPr lang="en-US" sz="2400" dirty="0" smtClean="0"/>
              <a:t>HiSilicon</a:t>
            </a:r>
            <a:r>
              <a:rPr lang="en-US" sz="2400" dirty="0"/>
              <a:t>, 3GPP TSG-RAN WG4 </a:t>
            </a:r>
            <a:r>
              <a:rPr lang="en-US" sz="2400" dirty="0" smtClean="0"/>
              <a:t>AH-1801 </a:t>
            </a:r>
            <a:r>
              <a:rPr lang="en-US" sz="2400" dirty="0"/>
              <a:t>Meeting, January 22</a:t>
            </a:r>
            <a:r>
              <a:rPr lang="en-US" sz="2400" baseline="30000" dirty="0"/>
              <a:t>nd</a:t>
            </a:r>
            <a:r>
              <a:rPr lang="en-US" sz="2400" dirty="0"/>
              <a:t>  – 26</a:t>
            </a:r>
            <a:r>
              <a:rPr lang="en-US" sz="2400" baseline="30000" dirty="0"/>
              <a:t>th</a:t>
            </a:r>
            <a:r>
              <a:rPr lang="en-US" sz="2400" dirty="0"/>
              <a:t>, </a:t>
            </a:r>
            <a:r>
              <a:rPr lang="en-US" sz="2400" dirty="0" smtClean="0"/>
              <a:t>2018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 smtClean="0"/>
              <a:t>[</a:t>
            </a:r>
            <a:r>
              <a:rPr lang="en-US" sz="2400" dirty="0"/>
              <a:t>3] </a:t>
            </a:r>
            <a:r>
              <a:rPr lang="en-US" sz="2400" dirty="0" smtClean="0"/>
              <a:t>R4-1800299</a:t>
            </a:r>
            <a:r>
              <a:rPr lang="en-US" sz="2400" dirty="0"/>
              <a:t>, “Reconsideration of NR sync raster for 100kHz channel raster”, </a:t>
            </a:r>
            <a:r>
              <a:rPr lang="en-US" sz="2400" dirty="0" smtClean="0"/>
              <a:t>MediaTek Inc., </a:t>
            </a:r>
            <a:r>
              <a:rPr lang="en-US" sz="2400" dirty="0"/>
              <a:t>3GPP TSG-RAN </a:t>
            </a:r>
            <a:r>
              <a:rPr lang="en-US" sz="2400" dirty="0" smtClean="0"/>
              <a:t>WG4 </a:t>
            </a:r>
            <a:r>
              <a:rPr lang="en-US" sz="2400" dirty="0"/>
              <a:t>AH-1801 Meeting, January 22</a:t>
            </a:r>
            <a:r>
              <a:rPr lang="en-US" sz="2400" baseline="30000" dirty="0"/>
              <a:t>nd</a:t>
            </a:r>
            <a:r>
              <a:rPr lang="en-US" sz="2400" dirty="0"/>
              <a:t>  – 26</a:t>
            </a:r>
            <a:r>
              <a:rPr lang="en-US" sz="2400" baseline="30000" dirty="0"/>
              <a:t>th</a:t>
            </a:r>
            <a:r>
              <a:rPr lang="en-US" sz="2400" dirty="0"/>
              <a:t>, 2018</a:t>
            </a:r>
          </a:p>
          <a:p>
            <a:pPr marL="0" indent="0">
              <a:spcBef>
                <a:spcPts val="600"/>
              </a:spcBef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9249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6092</TotalTime>
  <Words>526</Words>
  <Application>Microsoft Office PowerPoint</Application>
  <PresentationFormat>Widescreen</PresentationFormat>
  <Paragraphs>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SimSun</vt:lpstr>
      <vt:lpstr>Arial</vt:lpstr>
      <vt:lpstr>Calibri</vt:lpstr>
      <vt:lpstr>Calibri Light</vt:lpstr>
      <vt:lpstr>Office Theme</vt:lpstr>
      <vt:lpstr>Way Forward on SS Raster Shift</vt:lpstr>
      <vt:lpstr>Background (1)</vt:lpstr>
      <vt:lpstr>Background (2)</vt:lpstr>
      <vt:lpstr>Background (3)</vt:lpstr>
      <vt:lpstr>Way Forward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Jamesf Wang</cp:lastModifiedBy>
  <cp:revision>139</cp:revision>
  <dcterms:created xsi:type="dcterms:W3CDTF">2017-01-18T06:26:21Z</dcterms:created>
  <dcterms:modified xsi:type="dcterms:W3CDTF">2018-01-26T02:21:44Z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