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5" r:id="rId3"/>
    <p:sldId id="276" r:id="rId4"/>
    <p:sldId id="279" r:id="rId5"/>
    <p:sldId id="277" r:id="rId6"/>
    <p:sldId id="274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3825" autoAdjust="0"/>
  </p:normalViewPr>
  <p:slideViewPr>
    <p:cSldViewPr>
      <p:cViewPr varScale="1">
        <p:scale>
          <a:sx n="56" d="100"/>
          <a:sy n="56" d="100"/>
        </p:scale>
        <p:origin x="43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1/26/2018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9134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noProof="0" dirty="0">
                <a:ea typeface="+mj-ea"/>
              </a:rPr>
              <a:t>WF on Sync Raster Calculations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Agenda Item:	4.2.2.2</a:t>
            </a:r>
            <a:endParaRPr lang="en-US" altLang="sv-SE" sz="3000" noProof="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3000" noProof="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3000" noProof="0" dirty="0">
                <a:solidFill>
                  <a:schemeClr val="tx1"/>
                </a:solidFill>
              </a:rPr>
              <a:t>Ericsson</a:t>
            </a:r>
            <a:endParaRPr lang="en-US" altLang="sv-SE" sz="30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AH-1801  				Tdoc R4-1801237</a:t>
            </a:r>
            <a:br>
              <a:rPr lang="en-US" altLang="sv-SE" sz="2000" b="1" dirty="0">
                <a:cs typeface="Arial" panose="020B0604020202020204" pitchFamily="34" charset="0"/>
              </a:rPr>
            </a:br>
            <a:r>
              <a:rPr lang="en-US" altLang="sv-SE" sz="2000" b="1" dirty="0">
                <a:cs typeface="Arial" panose="020B0604020202020204" pitchFamily="34" charset="0"/>
              </a:rPr>
              <a:t>San Diego, CA, US, 22 – 26 January, 2018</a:t>
            </a:r>
          </a:p>
          <a:p>
            <a:pPr>
              <a:buNone/>
            </a:pP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Background</a:t>
            </a:r>
            <a:endParaRPr lang="en-US" altLang="sv-S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844824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The present equations and tables for sync channel raster are based on the agreed WF at RAN4#85 in Reno:</a:t>
            </a:r>
          </a:p>
          <a:p>
            <a:pPr lvl="1"/>
            <a:r>
              <a:rPr lang="en-US" sz="2000" dirty="0"/>
              <a:t>R4-1714294, "WF on channel raster" (Nokia).</a:t>
            </a:r>
          </a:p>
          <a:p>
            <a:pPr lvl="1"/>
            <a:r>
              <a:rPr lang="en-US" sz="2000" dirty="0"/>
              <a:t>R4-1714514, "WF on Synchronization Raster" (Qualcomm).</a:t>
            </a:r>
          </a:p>
          <a:p>
            <a:r>
              <a:rPr lang="en-US" sz="2400" dirty="0"/>
              <a:t>Previous way forward also needs to be considered:</a:t>
            </a:r>
          </a:p>
          <a:p>
            <a:pPr lvl="1"/>
            <a:r>
              <a:rPr lang="en-US" sz="2000" dirty="0"/>
              <a:t>R4-1708850, “WF on Channel Raster for NR” (Qualcomm Incorporated, Ericsson,　Vodafone,  AT&amp;T, Sprint, Verizon, ZTE)</a:t>
            </a:r>
            <a:br>
              <a:rPr lang="en-US" sz="2000" dirty="0"/>
            </a:br>
            <a:r>
              <a:rPr lang="en-US" sz="2000" i="1" dirty="0"/>
              <a:t>“Channel raster for </a:t>
            </a:r>
            <a:r>
              <a:rPr lang="en-US" sz="2000" i="1" dirty="0">
                <a:highlight>
                  <a:srgbClr val="FFFF00"/>
                </a:highlight>
              </a:rPr>
              <a:t>Bands above 2.6 GHz </a:t>
            </a:r>
            <a:r>
              <a:rPr lang="en-US" sz="2000" i="1" dirty="0"/>
              <a:t>(above Band 41) is tentatively agreed to be a </a:t>
            </a:r>
            <a:r>
              <a:rPr lang="en-US" sz="2000" i="1" dirty="0">
                <a:highlight>
                  <a:srgbClr val="FFFF00"/>
                </a:highlight>
              </a:rPr>
              <a:t>subcarrier based raster</a:t>
            </a:r>
            <a:r>
              <a:rPr lang="en-US" sz="2000" i="1" dirty="0"/>
              <a:t>”</a:t>
            </a:r>
            <a:r>
              <a:rPr lang="en-US" sz="2000" dirty="0"/>
              <a:t> 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89225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Agreements for </a:t>
            </a:r>
            <a:r>
              <a:rPr lang="en-US" dirty="0"/>
              <a:t>equations </a:t>
            </a:r>
            <a:br>
              <a:rPr lang="en-US" dirty="0"/>
            </a:br>
            <a:r>
              <a:rPr lang="en-US" dirty="0"/>
              <a:t>in Table 5.4.3.1-1</a:t>
            </a:r>
            <a:endParaRPr lang="en-US" altLang="sv-S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844823"/>
            <a:ext cx="8229600" cy="2399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Modification to equations in Table 5.4.3.1-1:</a:t>
            </a:r>
          </a:p>
          <a:p>
            <a:pPr lvl="1"/>
            <a:r>
              <a:rPr lang="en-US" sz="2400" dirty="0"/>
              <a:t>Frequency range for the first row is extended to 2700 MHz</a:t>
            </a:r>
            <a:br>
              <a:rPr lang="en-US" sz="2400" dirty="0"/>
            </a:br>
            <a:r>
              <a:rPr lang="en-US" sz="2400" dirty="0"/>
              <a:t>(This makes it possible to cover also bands n7 and n38, as indicated in the WF in R4-1708850)</a:t>
            </a:r>
          </a:p>
          <a:p>
            <a:pPr lvl="1"/>
            <a:r>
              <a:rPr lang="en-US" sz="2400" dirty="0"/>
              <a:t>An extra column is added to explain how GSCN are derived</a:t>
            </a:r>
            <a:endParaRPr lang="en-US" sz="2800" dirty="0"/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FEE7602C-26EE-4325-962D-581528D796E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0558508"/>
              </p:ext>
            </p:extLst>
          </p:nvPr>
        </p:nvGraphicFramePr>
        <p:xfrm>
          <a:off x="468926" y="4244632"/>
          <a:ext cx="8228987" cy="1694206"/>
        </p:xfrm>
        <a:graphic>
          <a:graphicData uri="http://schemas.openxmlformats.org/drawingml/2006/table">
            <a:tbl>
              <a:tblPr firstRow="1" firstCol="1" bandRow="1"/>
              <a:tblGrid>
                <a:gridCol w="2134254">
                  <a:extLst>
                    <a:ext uri="{9D8B030D-6E8A-4147-A177-3AD203B41FA5}">
                      <a16:colId xmlns:a16="http://schemas.microsoft.com/office/drawing/2014/main" val="3670633622"/>
                    </a:ext>
                  </a:extLst>
                </a:gridCol>
                <a:gridCol w="3190385">
                  <a:extLst>
                    <a:ext uri="{9D8B030D-6E8A-4147-A177-3AD203B41FA5}">
                      <a16:colId xmlns:a16="http://schemas.microsoft.com/office/drawing/2014/main" val="20716646"/>
                    </a:ext>
                  </a:extLst>
                </a:gridCol>
                <a:gridCol w="1210145">
                  <a:extLst>
                    <a:ext uri="{9D8B030D-6E8A-4147-A177-3AD203B41FA5}">
                      <a16:colId xmlns:a16="http://schemas.microsoft.com/office/drawing/2014/main" val="2532550078"/>
                    </a:ext>
                  </a:extLst>
                </a:gridCol>
                <a:gridCol w="1694203">
                  <a:extLst>
                    <a:ext uri="{9D8B030D-6E8A-4147-A177-3AD203B41FA5}">
                      <a16:colId xmlns:a16="http://schemas.microsoft.com/office/drawing/2014/main" val="1879130655"/>
                    </a:ext>
                  </a:extLst>
                </a:gridCol>
              </a:tblGrid>
              <a:tr h="414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 range</a:t>
                      </a:r>
                      <a:endParaRPr lang="en-US" sz="1400" b="1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 block frequency position SS</a:t>
                      </a:r>
                      <a:r>
                        <a:rPr lang="en-GB" sz="1400" b="1" u="none" baseline="-25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</a:t>
                      </a:r>
                      <a:endParaRPr lang="en-US" sz="1400" b="1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u="non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GSCN</a:t>
                      </a:r>
                      <a:endParaRPr lang="en-US" sz="1400" b="1" u="non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of GSCN</a:t>
                      </a:r>
                      <a:endParaRPr lang="en-US" sz="1400" b="1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3626368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 – 2700 MHz</a:t>
                      </a:r>
                      <a:endParaRPr lang="en-US" sz="1400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 * 900 kHz + M * [5 kHz] </a:t>
                      </a:r>
                      <a:b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N=1:3000, M=-1:1</a:t>
                      </a:r>
                      <a:endParaRPr lang="en-US" sz="1400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3N + M - 1</a:t>
                      </a:r>
                      <a:endParaRPr lang="en-US" sz="1400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– 9000</a:t>
                      </a:r>
                      <a:endParaRPr lang="en-US" sz="1400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1570691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2400 – 24250 MHz</a:t>
                      </a:r>
                      <a:endParaRPr lang="en-US" sz="1400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2400 MHz + N * 1.44 MHz </a:t>
                      </a:r>
                      <a:br>
                        <a:rPr lang="en-GB" sz="1400" u="non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400" u="non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N= 0:15173</a:t>
                      </a:r>
                      <a:endParaRPr lang="en-US" sz="1400" u="non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9001 + N</a:t>
                      </a:r>
                      <a:endParaRPr lang="en-US" sz="1400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9001 – 24174</a:t>
                      </a:r>
                      <a:endParaRPr lang="en-US" sz="1400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89090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24250 – 100000 MHz</a:t>
                      </a:r>
                      <a:endParaRPr lang="en-US" sz="1400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24250.08 MHz + N * 17.28 MHz </a:t>
                      </a:r>
                      <a:b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N= 0:4383</a:t>
                      </a:r>
                      <a:endParaRPr lang="en-US" sz="1400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24175 + N</a:t>
                      </a:r>
                      <a:endParaRPr lang="en-US" sz="1400" u="non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24175 – 28558</a:t>
                      </a:r>
                    </a:p>
                  </a:txBody>
                  <a:tcPr marL="76836" marR="768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44740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2690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Agreements for calculating sync</a:t>
            </a:r>
            <a:br>
              <a:rPr lang="en-US" altLang="sv-SE" dirty="0"/>
            </a:br>
            <a:r>
              <a:rPr lang="en-US" altLang="sv-SE" dirty="0"/>
              <a:t>raster points</a:t>
            </a:r>
            <a:endParaRPr lang="en-US" altLang="sv-S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556792"/>
            <a:ext cx="8229600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Selection of GSCN for Table(s) in clause 5.4.3.3:</a:t>
            </a:r>
          </a:p>
          <a:p>
            <a:pPr lvl="1"/>
            <a:r>
              <a:rPr lang="en-US" sz="2400" dirty="0"/>
              <a:t>Include GSCN that correspond to SS block that completely fit within the channel bandwidth accounting for guard bands</a:t>
            </a:r>
          </a:p>
          <a:p>
            <a:pPr lvl="1"/>
            <a:r>
              <a:rPr lang="en-US" sz="2400" dirty="0"/>
              <a:t>Guard bands are calculated based on the minimum channel BW, the SCS for the SS block and the corresponding N</a:t>
            </a:r>
            <a:r>
              <a:rPr lang="en-US" sz="2400" baseline="-25000" dirty="0"/>
              <a:t>RB</a:t>
            </a:r>
            <a:r>
              <a:rPr lang="en-US" sz="2400" dirty="0"/>
              <a:t> (spectrum utilization), assuming the RF reference frequency at the center of a block</a:t>
            </a:r>
          </a:p>
          <a:p>
            <a:pPr lvl="1"/>
            <a:r>
              <a:rPr lang="en-US" sz="2400" dirty="0"/>
              <a:t>For step size &lt;N&gt;, GSCN that are multiples of N are selected (this ensures overlapping bands have same GSCN)</a:t>
            </a:r>
          </a:p>
          <a:p>
            <a:r>
              <a:rPr lang="en-US" sz="2800" dirty="0"/>
              <a:t>The attached spread sheet demonstrates the calculations and resulting GSCN ranges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64549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D9EEB-D329-42B7-A979-57C80F782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Open issues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596804-4489-4018-92B2-F3833A40B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/>
          <a:lstStyle/>
          <a:p>
            <a:r>
              <a:rPr lang="en-US" sz="2800" dirty="0"/>
              <a:t>For GSCN ranges, open issues are:</a:t>
            </a:r>
          </a:p>
          <a:p>
            <a:pPr lvl="1"/>
            <a:r>
              <a:rPr lang="en-US" sz="2400" b="1" dirty="0"/>
              <a:t>n7, n38: </a:t>
            </a:r>
            <a:r>
              <a:rPr lang="en-US" sz="2400" dirty="0"/>
              <a:t>Need confirmation from operators that a 100 kHz based channel raster is used (in line with WF)</a:t>
            </a:r>
          </a:p>
          <a:p>
            <a:pPr lvl="1"/>
            <a:r>
              <a:rPr lang="en-US" sz="2400" b="1" dirty="0"/>
              <a:t>n41:</a:t>
            </a:r>
            <a:r>
              <a:rPr lang="en-US" sz="2400" dirty="0"/>
              <a:t> Inclusion of 30 kHz SCS in addition to 15 kHz</a:t>
            </a:r>
          </a:p>
          <a:p>
            <a:pPr lvl="1"/>
            <a:r>
              <a:rPr lang="en-US" sz="2400" b="1" dirty="0"/>
              <a:t>n66: </a:t>
            </a:r>
            <a:r>
              <a:rPr lang="en-US" sz="2400" dirty="0"/>
              <a:t>Inclusion of GSCN for the SDL ranges</a:t>
            </a:r>
          </a:p>
          <a:p>
            <a:pPr lvl="1"/>
            <a:r>
              <a:rPr lang="en-US" sz="2400" b="1" dirty="0"/>
              <a:t>n70, n75, n76: </a:t>
            </a:r>
            <a:r>
              <a:rPr lang="en-US" sz="2400" dirty="0"/>
              <a:t>Inclusion of GSCN for SDL bands</a:t>
            </a:r>
          </a:p>
          <a:p>
            <a:pPr lvl="1"/>
            <a:r>
              <a:rPr lang="en-US" sz="2400" b="1" dirty="0"/>
              <a:t>n79:</a:t>
            </a:r>
            <a:r>
              <a:rPr lang="en-US" sz="2400" dirty="0"/>
              <a:t> Conclusion on step size</a:t>
            </a:r>
          </a:p>
          <a:p>
            <a:pPr lvl="1"/>
            <a:r>
              <a:rPr lang="en-US" sz="2400" b="1" dirty="0"/>
              <a:t>n258:</a:t>
            </a:r>
            <a:r>
              <a:rPr lang="en-US" sz="2400" dirty="0"/>
              <a:t> Inclusion of 240 kHz SS SCS in addition to 120 kHz</a:t>
            </a:r>
          </a:p>
          <a:p>
            <a:pPr lvl="1"/>
            <a:r>
              <a:rPr lang="en-US" sz="2400" b="1" dirty="0"/>
              <a:t>n257, n260, n258:</a:t>
            </a:r>
            <a:r>
              <a:rPr lang="en-US" sz="2400" dirty="0"/>
              <a:t> What N</a:t>
            </a:r>
            <a:r>
              <a:rPr lang="en-US" sz="2400" baseline="-25000" dirty="0"/>
              <a:t>RB</a:t>
            </a:r>
            <a:r>
              <a:rPr lang="en-US" sz="2400" dirty="0"/>
              <a:t> to use for 240 kHz SS SCS</a:t>
            </a:r>
          </a:p>
          <a:p>
            <a:r>
              <a:rPr lang="en-US" sz="2800" dirty="0"/>
              <a:t>In addition, a change of </a:t>
            </a:r>
            <a:r>
              <a:rPr lang="el-GR" sz="2800" dirty="0"/>
              <a:t>Δ</a:t>
            </a:r>
            <a:r>
              <a:rPr lang="en-US" sz="2800" dirty="0" err="1"/>
              <a:t>F</a:t>
            </a:r>
            <a:r>
              <a:rPr lang="en-US" sz="2800" baseline="-25000" dirty="0" err="1"/>
              <a:t>shift</a:t>
            </a:r>
            <a:r>
              <a:rPr lang="en-US" sz="2800" dirty="0"/>
              <a:t> from 5 kHz to a larger number (1</a:t>
            </a:r>
            <a:r>
              <a:rPr lang="en-US" sz="2800" baseline="30000" dirty="0"/>
              <a:t>st</a:t>
            </a:r>
            <a:r>
              <a:rPr lang="en-US" sz="2800" dirty="0"/>
              <a:t> row) may change some GSCN ranges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05656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Reference input documents</a:t>
            </a:r>
            <a:endParaRPr lang="en-US" altLang="sv-S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628800"/>
            <a:ext cx="8229600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 sz="2000" dirty="0"/>
              <a:t>R4-1800215, "Discussion on sync raster" (Samsung).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R4-1800274, "Channel and sync raster alignment for 30 kHz SCS" (Ericsson).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R4-1800297, "Corrections on NR FR1 synchronization raster entries" (</a:t>
            </a:r>
            <a:r>
              <a:rPr lang="en-US" sz="2000" dirty="0" err="1"/>
              <a:t>MediaTek</a:t>
            </a:r>
            <a:r>
              <a:rPr lang="en-US" sz="2000" dirty="0"/>
              <a:t> Inc.).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R4-1800299, "Reconsideration of NR sync raster for 100kHz channel raster" (</a:t>
            </a:r>
            <a:r>
              <a:rPr lang="en-US" sz="2000" dirty="0" err="1"/>
              <a:t>MediaTek</a:t>
            </a:r>
            <a:r>
              <a:rPr lang="en-US" sz="2000" dirty="0"/>
              <a:t> Inc.).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R4-1800432, "Discussion on sync raster for NR FR1" (LG Electronics Inc.).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R4-1800481, "Further discussion on some issues of synchronization raster" (Huawei, </a:t>
            </a:r>
            <a:r>
              <a:rPr lang="en-US" sz="2000" dirty="0" err="1"/>
              <a:t>HiSilicon</a:t>
            </a:r>
            <a:r>
              <a:rPr lang="en-US" sz="2000" dirty="0"/>
              <a:t>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R4-1800857, "Remaining issues on SS raster" (Nokia, Nokia Shanghai Bell).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R4-1800874, "Examining the mapping of SS blocks to the GSCN" (Huawei Telecommunication India).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30112</TotalTime>
  <Words>521</Words>
  <Application>Microsoft Office PowerPoint</Application>
  <PresentationFormat>On-screen Show (4:3)</PresentationFormat>
  <Paragraphs>58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SimSun</vt:lpstr>
      <vt:lpstr>SimSun</vt:lpstr>
      <vt:lpstr>Arial</vt:lpstr>
      <vt:lpstr>Calibri</vt:lpstr>
      <vt:lpstr>Times New Roman</vt:lpstr>
      <vt:lpstr>Office 主题</vt:lpstr>
      <vt:lpstr>WF on Sync Raster Calculations</vt:lpstr>
      <vt:lpstr>Background</vt:lpstr>
      <vt:lpstr>Agreements for equations  in Table 5.4.3.1-1</vt:lpstr>
      <vt:lpstr>Agreements for calculating sync raster points</vt:lpstr>
      <vt:lpstr>Open issues </vt:lpstr>
      <vt:lpstr>Reference input documents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Johan Sköld 2</cp:lastModifiedBy>
  <cp:revision>293</cp:revision>
  <dcterms:created xsi:type="dcterms:W3CDTF">2014-03-20T14:32:54Z</dcterms:created>
  <dcterms:modified xsi:type="dcterms:W3CDTF">2018-01-26T17:21:27Z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</Properties>
</file>