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1" r:id="rId5"/>
    <p:sldId id="265" r:id="rId6"/>
    <p:sldId id="262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8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pPr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822" y="1519707"/>
            <a:ext cx="11220995" cy="1902761"/>
          </a:xfrm>
        </p:spPr>
        <p:txBody>
          <a:bodyPr>
            <a:normAutofit/>
          </a:bodyPr>
          <a:lstStyle/>
          <a:p>
            <a:r>
              <a:rPr lang="en-US" altLang="ja-JP" sz="4800" dirty="0" smtClean="0"/>
              <a:t>WF on Channel Raster to RE Mapping</a:t>
            </a:r>
            <a:endParaRPr kumimoji="1" lang="ja-JP" altLang="en-US" sz="48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ZTE</a:t>
            </a:r>
            <a:r>
              <a:rPr lang="en-US" altLang="ja-JP" dirty="0"/>
              <a:t> </a:t>
            </a:r>
            <a:r>
              <a:rPr lang="en-US" altLang="ja-JP" dirty="0" smtClean="0"/>
              <a:t>Corporation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xmlns="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</a:t>
            </a: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AH # 1801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San Diego, California, USA, 22 – 26 Jan, 2018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xmlns="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R4-1801234  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820" y="107548"/>
            <a:ext cx="10515600" cy="768216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820" y="875764"/>
            <a:ext cx="11421203" cy="5756856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PRB grid alignment among different SCS configuration is specified in RAN1 specs TS 38.211 (Section 4.4.4.2 and Section 4.4.4.3)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SC#0 of reference resource block #0 is denoted as “reference point A” 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O</a:t>
            </a:r>
            <a:r>
              <a:rPr lang="en-US" dirty="0" smtClean="0"/>
              <a:t>btained from the higher-layer parameters for </a:t>
            </a:r>
            <a:r>
              <a:rPr lang="en-US" dirty="0" err="1" smtClean="0"/>
              <a:t>PCell</a:t>
            </a:r>
            <a:r>
              <a:rPr lang="en-US" dirty="0" smtClean="0"/>
              <a:t> UL/DL, </a:t>
            </a:r>
            <a:r>
              <a:rPr lang="en-US" dirty="0" err="1" smtClean="0"/>
              <a:t>SCell</a:t>
            </a:r>
            <a:r>
              <a:rPr lang="en-US" dirty="0" smtClean="0"/>
              <a:t> UL/DL and SUL respectively</a:t>
            </a:r>
          </a:p>
          <a:p>
            <a:pPr lvl="2">
              <a:lnSpc>
                <a:spcPct val="150000"/>
              </a:lnSpc>
            </a:pPr>
            <a:r>
              <a:rPr lang="en-US" dirty="0" smtClean="0"/>
              <a:t>Common for all SC configurations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For each SCS configuration, common resource blocks are defined, and its SC#0 of RB#0 coincides with “reference point A”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Furthermore, offset between a reference location and “reference point A” is RRC signaled to a UE expressed based on 15kHz SCS for FR1 and 60kHz SCS for FR2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820" y="107548"/>
            <a:ext cx="10515600" cy="768216"/>
          </a:xfrm>
        </p:spPr>
        <p:txBody>
          <a:bodyPr/>
          <a:lstStyle/>
          <a:p>
            <a:r>
              <a:rPr lang="en-US" altLang="zh-CN" dirty="0" smtClean="0"/>
              <a:t>Background (Cont’d)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820" y="1506829"/>
            <a:ext cx="11421203" cy="29106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RAN4 specifies channel raster to resource element in TS 38.104 (Section 5.4.2.2)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In principle channel raster is mapped to the center of transmission bandwidth configuration for a given SCS</a:t>
            </a:r>
          </a:p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175396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749" y="0"/>
            <a:ext cx="10515600" cy="770709"/>
          </a:xfrm>
        </p:spPr>
        <p:txBody>
          <a:bodyPr/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9058" y="1167196"/>
            <a:ext cx="11273883" cy="46926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altLang="zh-CN" dirty="0" smtClean="0"/>
              <a:t> Revise texts of Section 5.4.2.2 in TS 38.104 by clarifying that only a single numerology is on the channel raster according to the current channel raster to resource element mapping</a:t>
            </a:r>
          </a:p>
          <a:p>
            <a:pPr lvl="1">
              <a:lnSpc>
                <a:spcPct val="150000"/>
              </a:lnSpc>
            </a:pPr>
            <a:r>
              <a:rPr lang="en-GB" altLang="zh-CN" dirty="0" smtClean="0"/>
              <a:t>The numerology mapped to the channel raster is termed as “reference numerology”</a:t>
            </a:r>
          </a:p>
          <a:p>
            <a:pPr>
              <a:lnSpc>
                <a:spcPct val="150000"/>
              </a:lnSpc>
            </a:pPr>
            <a:r>
              <a:rPr lang="en-GB" altLang="zh-CN" dirty="0" smtClean="0"/>
              <a:t>For mixed numerologies, follow RAN1 specs by referring to the reference numerology</a:t>
            </a:r>
            <a:endParaRPr lang="en-GB" altLang="zh-CN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749" y="0"/>
            <a:ext cx="10515600" cy="770709"/>
          </a:xfrm>
        </p:spPr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9058" y="999771"/>
            <a:ext cx="11273883" cy="4692692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</a:pPr>
            <a:r>
              <a:rPr lang="en-GB" altLang="zh-CN" sz="2800" dirty="0" smtClean="0"/>
              <a:t>Which numerology is chosen as reference numerology:</a:t>
            </a:r>
            <a:endParaRPr lang="en-GB" altLang="zh-CN" sz="2800" dirty="0" smtClean="0"/>
          </a:p>
          <a:p>
            <a:pPr lvl="2">
              <a:lnSpc>
                <a:spcPct val="150000"/>
              </a:lnSpc>
            </a:pPr>
            <a:r>
              <a:rPr lang="en-GB" altLang="zh-CN" dirty="0" smtClean="0"/>
              <a:t>Option 1: up to scheduler</a:t>
            </a:r>
          </a:p>
          <a:p>
            <a:pPr lvl="3">
              <a:lnSpc>
                <a:spcPct val="150000"/>
              </a:lnSpc>
            </a:pPr>
            <a:r>
              <a:rPr lang="en-GB" altLang="zh-CN" dirty="0" smtClean="0"/>
              <a:t>FFS: Whether or not different PRB grid resulting from different reference numerology among adjacent BSs may generate unnecessary adjacent network interference</a:t>
            </a:r>
            <a:endParaRPr lang="en-GB" altLang="zh-CN" dirty="0" smtClean="0"/>
          </a:p>
          <a:p>
            <a:pPr lvl="2">
              <a:lnSpc>
                <a:spcPct val="150000"/>
              </a:lnSpc>
            </a:pPr>
            <a:r>
              <a:rPr lang="en-GB" altLang="zh-CN" dirty="0" smtClean="0"/>
              <a:t>Option 2: specifying a default numerology for each CBW </a:t>
            </a:r>
          </a:p>
          <a:p>
            <a:pPr lvl="2">
              <a:lnSpc>
                <a:spcPct val="150000"/>
              </a:lnSpc>
            </a:pPr>
            <a:r>
              <a:rPr lang="en-GB" altLang="zh-CN" dirty="0" smtClean="0"/>
              <a:t>Other options not precluded</a:t>
            </a:r>
          </a:p>
          <a:p>
            <a:pPr lvl="1">
              <a:lnSpc>
                <a:spcPct val="150000"/>
              </a:lnSpc>
            </a:pPr>
            <a:r>
              <a:rPr lang="en-GB" altLang="zh-CN" dirty="0" smtClean="0"/>
              <a:t>Companies are encouraged to provide studies on pros and cons for different options</a:t>
            </a:r>
            <a:endParaRPr lang="en-GB" altLang="zh-CN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37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560" y="1694985"/>
            <a:ext cx="11095463" cy="370220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sz="1600" dirty="0" smtClean="0"/>
              <a:t>R4-1711731, LS on PRB grid in the NR, RAN4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1600" dirty="0" smtClean="0"/>
              <a:t>R4-1800005, Reply LS on PRB grid in the NR, RAN1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1600" dirty="0" smtClean="0"/>
              <a:t>R4-1800335  PRB alignment for multiple numerologies, ZTE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1600" dirty="0" smtClean="0"/>
              <a:t>R4-1800608, Draft CR to TS 38.104: RB alignment with different numerologies (Section 5.3.4), ZTE</a:t>
            </a:r>
          </a:p>
        </p:txBody>
      </p:sp>
    </p:spTree>
    <p:extLst>
      <p:ext uri="{BB962C8B-B14F-4D97-AF65-F5344CB8AC3E}">
        <p14:creationId xmlns:p14="http://schemas.microsoft.com/office/powerpoint/2010/main" val="1527904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</TotalTime>
  <Words>338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 Unicode MS</vt:lpstr>
      <vt:lpstr>MS Mincho</vt:lpstr>
      <vt:lpstr>游ゴシック</vt:lpstr>
      <vt:lpstr>游ゴシック Light</vt:lpstr>
      <vt:lpstr>等线</vt:lpstr>
      <vt:lpstr>等线 Light</vt:lpstr>
      <vt:lpstr>Arial</vt:lpstr>
      <vt:lpstr>Times New Roman</vt:lpstr>
      <vt:lpstr>Office テーマ</vt:lpstr>
      <vt:lpstr>WF on Channel Raster to RE Mapping</vt:lpstr>
      <vt:lpstr>Background</vt:lpstr>
      <vt:lpstr>Background (Cont’d)</vt:lpstr>
      <vt:lpstr>Agreements</vt:lpstr>
      <vt:lpstr>Way Forward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TX IM for sub 6GHz</dc:title>
  <dc:creator>ZTE</dc:creator>
  <cp:lastModifiedBy>JackeyCao1</cp:lastModifiedBy>
  <cp:revision>199</cp:revision>
  <dcterms:created xsi:type="dcterms:W3CDTF">2017-06-27T07:08:10Z</dcterms:created>
  <dcterms:modified xsi:type="dcterms:W3CDTF">2018-01-26T15:03:13Z</dcterms:modified>
</cp:coreProperties>
</file>