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9" r:id="rId4"/>
    <p:sldId id="260" r:id="rId5"/>
    <p:sldId id="261" r:id="rId6"/>
    <p:sldId id="258" r:id="rId7"/>
    <p:sldId id="265" r:id="rId8"/>
    <p:sldId id="262" r:id="rId9"/>
    <p:sldId id="263" r:id="rId10"/>
    <p:sldId id="26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67" d="100"/>
          <a:sy n="67" d="100"/>
        </p:scale>
        <p:origin x="62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900A0-F09E-4E09-83C2-E63AEBBF65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E58215-BE47-4F8B-B576-0DFC465807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8B13C1-7883-406F-8CB3-FDD66C753C3E}"/>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308D8337-27D3-4793-9DF8-ECC1121C3D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E58F40-1FD9-4D33-9DEE-71427CA5BAFE}"/>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2170154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FB939-4301-4F20-A383-03E7CECC182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0C46CC-E1E1-42EC-8262-B389B692C1F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3BA517-DC29-4B85-B99B-0CE2737C626B}"/>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03831E4F-35FA-4F81-B4C9-25BE50F728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DD38EE-864A-4FFE-B253-0BFDF4CC9132}"/>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822769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FE3E07-25DA-40AD-BF6F-AAB137E537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879F4EF-AC85-4613-A37A-13667C08B96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2BF5AB-AD55-4D21-ACBD-D28697CE372C}"/>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41C1AA6A-2A6C-4266-8189-440652AF93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BC13A9-F36F-4D26-8ABF-B79BB9F7252B}"/>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1687791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56461-DDDF-45DD-8D67-995478F36D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541628-E00E-4FE3-8F3C-B918EB6E259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38E24D-C338-49D6-A618-6D7194E373C6}"/>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63B7A4D4-47BB-420B-8809-3DF104F8BD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E3DF6A-033D-4049-8664-F376E66C4F70}"/>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2586772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B745E-A35C-436D-811B-7C5383F7E8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B87CA0F-74FE-44C7-ABB9-2019BD8655A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703A2AC-354C-485F-BA50-6D4C56396DEF}"/>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3EA2D03A-6DB0-4929-AAE8-13025283E8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729B851-98F6-4C54-89E6-BA30059A6B9D}"/>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1988981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2572F-0E75-4F34-86EB-3BB2AB41DB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2B863F-B04E-4BB2-B924-FB5E0DA68CF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714A9D7-47C3-4C67-9567-ECDDF555FC3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E50FFD9-AECD-4644-A030-54B452E4AFCE}"/>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6" name="Footer Placeholder 5">
            <a:extLst>
              <a:ext uri="{FF2B5EF4-FFF2-40B4-BE49-F238E27FC236}">
                <a16:creationId xmlns:a16="http://schemas.microsoft.com/office/drawing/2014/main" id="{8FDAE0A3-D1A3-4628-B0FE-47CE55CF1D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83CEEE-7406-4354-9362-1DB1087DB739}"/>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882852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7F66F-C58C-46E2-A793-59788A80352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7610E2D-E20D-4C6F-91C0-97291BBBEC8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4B9F150-D616-43D8-B9BF-E30A6FBEC9C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1BFC40F-0EBE-46AB-89E5-6DE3A7CD5C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1ADD014-14F7-4812-B353-AA3B18E8A11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CC4FA95-C2A8-4357-8B51-C9A328DD680F}"/>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8" name="Footer Placeholder 7">
            <a:extLst>
              <a:ext uri="{FF2B5EF4-FFF2-40B4-BE49-F238E27FC236}">
                <a16:creationId xmlns:a16="http://schemas.microsoft.com/office/drawing/2014/main" id="{998685C6-2940-47A7-BF47-0851C30628C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F57F21F-FF74-4B93-ADE8-32233B633FFE}"/>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73187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1B1B5-168C-4734-99F3-3D05AC2C9D3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33ADA2-D40E-4E86-B02A-1C86615BA2D7}"/>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4" name="Footer Placeholder 3">
            <a:extLst>
              <a:ext uri="{FF2B5EF4-FFF2-40B4-BE49-F238E27FC236}">
                <a16:creationId xmlns:a16="http://schemas.microsoft.com/office/drawing/2014/main" id="{D44FE2EE-15C1-4D07-8938-72AF1E75B5B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72D5AAC-DC71-47C7-9268-54EAF84050A2}"/>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211288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CFB38C-0172-41B2-AEF3-CF03418F805E}"/>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3" name="Footer Placeholder 2">
            <a:extLst>
              <a:ext uri="{FF2B5EF4-FFF2-40B4-BE49-F238E27FC236}">
                <a16:creationId xmlns:a16="http://schemas.microsoft.com/office/drawing/2014/main" id="{69EFC168-FBA6-44BA-B525-0FE965C6DE2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ECB18F-7DB6-4150-8F3B-3599C70482F6}"/>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72781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26EA3-E8A1-4E43-A4B2-675D6411AD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35447A-0DB5-43BC-ACEA-D0FC3F144B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53E14E1-120C-4CC5-A7BB-1F493F718C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49F57B9-D48E-4AE4-A42E-85C1134253D5}"/>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6" name="Footer Placeholder 5">
            <a:extLst>
              <a:ext uri="{FF2B5EF4-FFF2-40B4-BE49-F238E27FC236}">
                <a16:creationId xmlns:a16="http://schemas.microsoft.com/office/drawing/2014/main" id="{94959525-CCE3-4E7F-AE7E-2AF52E9094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C0BC04-972A-4CB9-B756-57E4B5BCEAB6}"/>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3046370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57634-2964-447C-9A31-897CD22086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EDC789-C9B0-43DA-9214-FA1F1CBA505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768CD21-497E-4ADA-B03A-C204A80262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28CA6BC-6B3F-411A-BEAF-6FFFF0F5F543}"/>
              </a:ext>
            </a:extLst>
          </p:cNvPr>
          <p:cNvSpPr>
            <a:spLocks noGrp="1"/>
          </p:cNvSpPr>
          <p:nvPr>
            <p:ph type="dt" sz="half" idx="10"/>
          </p:nvPr>
        </p:nvSpPr>
        <p:spPr/>
        <p:txBody>
          <a:bodyPr/>
          <a:lstStyle/>
          <a:p>
            <a:fld id="{C2B4408D-6291-4287-9253-FFBF27795687}" type="datetimeFigureOut">
              <a:rPr lang="en-US" smtClean="0"/>
              <a:t>1/26/2018</a:t>
            </a:fld>
            <a:endParaRPr lang="en-US"/>
          </a:p>
        </p:txBody>
      </p:sp>
      <p:sp>
        <p:nvSpPr>
          <p:cNvPr id="6" name="Footer Placeholder 5">
            <a:extLst>
              <a:ext uri="{FF2B5EF4-FFF2-40B4-BE49-F238E27FC236}">
                <a16:creationId xmlns:a16="http://schemas.microsoft.com/office/drawing/2014/main" id="{1394E428-AC8B-4825-B469-51011EBEB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EC52AA-E6A0-4581-85D0-867BC324532C}"/>
              </a:ext>
            </a:extLst>
          </p:cNvPr>
          <p:cNvSpPr>
            <a:spLocks noGrp="1"/>
          </p:cNvSpPr>
          <p:nvPr>
            <p:ph type="sldNum" sz="quarter" idx="12"/>
          </p:nvPr>
        </p:nvSpPr>
        <p:spPr/>
        <p:txBody>
          <a:bodyPr/>
          <a:lstStyle/>
          <a:p>
            <a:fld id="{E56B05B1-11DA-4FF9-AB66-05CB5CB86B05}" type="slidenum">
              <a:rPr lang="en-US" smtClean="0"/>
              <a:t>‹#›</a:t>
            </a:fld>
            <a:endParaRPr lang="en-US"/>
          </a:p>
        </p:txBody>
      </p:sp>
    </p:spTree>
    <p:extLst>
      <p:ext uri="{BB962C8B-B14F-4D97-AF65-F5344CB8AC3E}">
        <p14:creationId xmlns:p14="http://schemas.microsoft.com/office/powerpoint/2010/main" val="1126582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C2258B-6387-4C44-891F-876E41C5CA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52023A5-E900-4FC6-9850-E8A0F98E2D0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1D4EDC-E5C6-47CB-889F-31923FE4C8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B4408D-6291-4287-9253-FFBF27795687}" type="datetimeFigureOut">
              <a:rPr lang="en-US" smtClean="0"/>
              <a:t>1/26/2018</a:t>
            </a:fld>
            <a:endParaRPr lang="en-US"/>
          </a:p>
        </p:txBody>
      </p:sp>
      <p:sp>
        <p:nvSpPr>
          <p:cNvPr id="5" name="Footer Placeholder 4">
            <a:extLst>
              <a:ext uri="{FF2B5EF4-FFF2-40B4-BE49-F238E27FC236}">
                <a16:creationId xmlns:a16="http://schemas.microsoft.com/office/drawing/2014/main" id="{33E4EAD6-F983-4C22-8D05-E08E684E99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FA2DD03-4248-4F17-817D-5CD47ABE39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6B05B1-11DA-4FF9-AB66-05CB5CB86B05}" type="slidenum">
              <a:rPr lang="en-US" smtClean="0"/>
              <a:t>‹#›</a:t>
            </a:fld>
            <a:endParaRPr lang="en-US"/>
          </a:p>
        </p:txBody>
      </p:sp>
    </p:spTree>
    <p:extLst>
      <p:ext uri="{BB962C8B-B14F-4D97-AF65-F5344CB8AC3E}">
        <p14:creationId xmlns:p14="http://schemas.microsoft.com/office/powerpoint/2010/main" val="3737311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59224-7C49-4000-A5F7-2AB5B23ECB26}"/>
              </a:ext>
            </a:extLst>
          </p:cNvPr>
          <p:cNvSpPr>
            <a:spLocks noGrp="1"/>
          </p:cNvSpPr>
          <p:nvPr>
            <p:ph type="ctrTitle"/>
          </p:nvPr>
        </p:nvSpPr>
        <p:spPr/>
        <p:txBody>
          <a:bodyPr/>
          <a:lstStyle/>
          <a:p>
            <a:r>
              <a:rPr lang="en-US" dirty="0"/>
              <a:t>WF on CA BW class</a:t>
            </a:r>
          </a:p>
        </p:txBody>
      </p:sp>
      <p:sp>
        <p:nvSpPr>
          <p:cNvPr id="3" name="Subtitle 2">
            <a:extLst>
              <a:ext uri="{FF2B5EF4-FFF2-40B4-BE49-F238E27FC236}">
                <a16:creationId xmlns:a16="http://schemas.microsoft.com/office/drawing/2014/main" id="{3E8BE4EE-622D-4060-99B4-9684D5C8AFB4}"/>
              </a:ext>
            </a:extLst>
          </p:cNvPr>
          <p:cNvSpPr>
            <a:spLocks noGrp="1"/>
          </p:cNvSpPr>
          <p:nvPr>
            <p:ph type="subTitle" idx="1"/>
          </p:nvPr>
        </p:nvSpPr>
        <p:spPr/>
        <p:txBody>
          <a:bodyPr/>
          <a:lstStyle/>
          <a:p>
            <a:r>
              <a:rPr lang="en-US" dirty="0"/>
              <a:t>Qualcomm, [ ]</a:t>
            </a:r>
          </a:p>
        </p:txBody>
      </p:sp>
      <p:sp>
        <p:nvSpPr>
          <p:cNvPr id="4" name="TextBox 3">
            <a:extLst>
              <a:ext uri="{FF2B5EF4-FFF2-40B4-BE49-F238E27FC236}">
                <a16:creationId xmlns:a16="http://schemas.microsoft.com/office/drawing/2014/main" id="{A6E72A23-9EB9-4EFA-82EA-65654F5DB63C}"/>
              </a:ext>
            </a:extLst>
          </p:cNvPr>
          <p:cNvSpPr txBox="1"/>
          <p:nvPr/>
        </p:nvSpPr>
        <p:spPr>
          <a:xfrm>
            <a:off x="9711559" y="417786"/>
            <a:ext cx="1316386" cy="369332"/>
          </a:xfrm>
          <a:prstGeom prst="rect">
            <a:avLst/>
          </a:prstGeom>
          <a:noFill/>
        </p:spPr>
        <p:txBody>
          <a:bodyPr wrap="none" rtlCol="0">
            <a:spAutoFit/>
          </a:bodyPr>
          <a:lstStyle/>
          <a:p>
            <a:r>
              <a:rPr lang="en-US" dirty="0"/>
              <a:t>R4-1801204</a:t>
            </a:r>
          </a:p>
        </p:txBody>
      </p:sp>
      <p:sp>
        <p:nvSpPr>
          <p:cNvPr id="5" name="TextBox 4">
            <a:extLst>
              <a:ext uri="{FF2B5EF4-FFF2-40B4-BE49-F238E27FC236}">
                <a16:creationId xmlns:a16="http://schemas.microsoft.com/office/drawing/2014/main" id="{097524D2-F0AC-45E8-B96B-FB0C5D185C72}"/>
              </a:ext>
            </a:extLst>
          </p:cNvPr>
          <p:cNvSpPr txBox="1"/>
          <p:nvPr/>
        </p:nvSpPr>
        <p:spPr>
          <a:xfrm>
            <a:off x="559676" y="325453"/>
            <a:ext cx="3311356" cy="923330"/>
          </a:xfrm>
          <a:prstGeom prst="rect">
            <a:avLst/>
          </a:prstGeom>
          <a:noFill/>
        </p:spPr>
        <p:txBody>
          <a:bodyPr wrap="none" rtlCol="0">
            <a:spAutoFit/>
          </a:bodyPr>
          <a:lstStyle/>
          <a:p>
            <a:r>
              <a:rPr lang="en-GB" b="1" dirty="0"/>
              <a:t>3GPP TSG-RAN WG4 AH meeting</a:t>
            </a:r>
          </a:p>
          <a:p>
            <a:r>
              <a:rPr lang="en-GB" b="1" dirty="0"/>
              <a:t>San Diego, USA, 22 - 26 Jan 2018</a:t>
            </a:r>
          </a:p>
          <a:p>
            <a:r>
              <a:rPr lang="en-GB" b="1" dirty="0"/>
              <a:t>Agenda item: 4.1.2.1</a:t>
            </a:r>
            <a:r>
              <a:rPr lang="en-GB" b="1" i="1" dirty="0"/>
              <a:t>	</a:t>
            </a:r>
            <a:endParaRPr lang="en-US" dirty="0"/>
          </a:p>
        </p:txBody>
      </p:sp>
    </p:spTree>
    <p:extLst>
      <p:ext uri="{BB962C8B-B14F-4D97-AF65-F5344CB8AC3E}">
        <p14:creationId xmlns:p14="http://schemas.microsoft.com/office/powerpoint/2010/main" val="439426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F11B5-C56A-4743-93B6-057FA738AB61}"/>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1ED92CCB-3813-45DB-BFDC-BC3E3E07226F}"/>
              </a:ext>
            </a:extLst>
          </p:cNvPr>
          <p:cNvSpPr>
            <a:spLocks noGrp="1"/>
          </p:cNvSpPr>
          <p:nvPr>
            <p:ph idx="1"/>
          </p:nvPr>
        </p:nvSpPr>
        <p:spPr/>
        <p:txBody>
          <a:bodyPr>
            <a:normAutofit lnSpcReduction="10000"/>
          </a:bodyPr>
          <a:lstStyle/>
          <a:p>
            <a:r>
              <a:rPr lang="en-US" dirty="0"/>
              <a:t>Companies are encouraged to study method described in this document </a:t>
            </a:r>
          </a:p>
          <a:p>
            <a:r>
              <a:rPr lang="en-US" dirty="0"/>
              <a:t>Advantage compared to LTE method should be studied</a:t>
            </a:r>
          </a:p>
          <a:p>
            <a:r>
              <a:rPr lang="en-US" dirty="0">
                <a:solidFill>
                  <a:schemeClr val="accent2"/>
                </a:solidFill>
              </a:rPr>
              <a:t>No other methods are precluded</a:t>
            </a:r>
          </a:p>
          <a:p>
            <a:r>
              <a:rPr lang="en-US" dirty="0"/>
              <a:t>Companies to confirm if all channel BWs for denoted bands can be supported in inter-band CA</a:t>
            </a:r>
          </a:p>
          <a:p>
            <a:r>
              <a:rPr lang="en-US" dirty="0"/>
              <a:t>How to capture intra-band non-contiguous with maximum CC separation at least for FR2 should be studied</a:t>
            </a:r>
          </a:p>
          <a:p>
            <a:r>
              <a:rPr lang="en-US" dirty="0"/>
              <a:t>Information from LS from RAN2 (R4-1801290) and agreement in </a:t>
            </a:r>
            <a:r>
              <a:rPr lang="en-GB" dirty="0"/>
              <a:t>RP-172832 </a:t>
            </a:r>
            <a:r>
              <a:rPr lang="en-US" dirty="0"/>
              <a:t>should be considered </a:t>
            </a:r>
          </a:p>
          <a:p>
            <a:pPr marL="0" indent="0">
              <a:buNone/>
            </a:pPr>
            <a:endParaRPr lang="en-US" dirty="0"/>
          </a:p>
          <a:p>
            <a:endParaRPr lang="en-US" dirty="0"/>
          </a:p>
        </p:txBody>
      </p:sp>
    </p:spTree>
    <p:extLst>
      <p:ext uri="{BB962C8B-B14F-4D97-AF65-F5344CB8AC3E}">
        <p14:creationId xmlns:p14="http://schemas.microsoft.com/office/powerpoint/2010/main" val="3557345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9EF0BD-72DD-4223-B514-04DCA66BD94F}"/>
              </a:ext>
            </a:extLst>
          </p:cNvPr>
          <p:cNvSpPr>
            <a:spLocks noGrp="1"/>
          </p:cNvSpPr>
          <p:nvPr>
            <p:ph type="title"/>
          </p:nvPr>
        </p:nvSpPr>
        <p:spPr/>
        <p:txBody>
          <a:bodyPr/>
          <a:lstStyle/>
          <a:p>
            <a:r>
              <a:rPr lang="en-US" dirty="0"/>
              <a:t>Background</a:t>
            </a:r>
          </a:p>
        </p:txBody>
      </p:sp>
      <p:sp>
        <p:nvSpPr>
          <p:cNvPr id="5" name="Content Placeholder 4">
            <a:extLst>
              <a:ext uri="{FF2B5EF4-FFF2-40B4-BE49-F238E27FC236}">
                <a16:creationId xmlns:a16="http://schemas.microsoft.com/office/drawing/2014/main" id="{41821334-8E1B-47EC-B154-952334946616}"/>
              </a:ext>
            </a:extLst>
          </p:cNvPr>
          <p:cNvSpPr>
            <a:spLocks noGrp="1"/>
          </p:cNvSpPr>
          <p:nvPr>
            <p:ph idx="1"/>
          </p:nvPr>
        </p:nvSpPr>
        <p:spPr/>
        <p:txBody>
          <a:bodyPr/>
          <a:lstStyle/>
          <a:p>
            <a:r>
              <a:rPr lang="en-US" dirty="0"/>
              <a:t>[1]	R4-1800065, </a:t>
            </a:r>
            <a:r>
              <a:rPr lang="en-US" i="1" dirty="0"/>
              <a:t>NR CA BW Class, </a:t>
            </a:r>
            <a:r>
              <a:rPr lang="en-US" dirty="0"/>
              <a:t>Nokia</a:t>
            </a:r>
          </a:p>
          <a:p>
            <a:r>
              <a:rPr lang="en-US" dirty="0"/>
              <a:t>[2]	R4-1800073, </a:t>
            </a:r>
            <a:r>
              <a:rPr lang="en-US" i="1" dirty="0"/>
              <a:t>Views on NR CA channel bandwidth class</a:t>
            </a:r>
            <a:r>
              <a:rPr lang="en-US" dirty="0"/>
              <a:t>, ZTE </a:t>
            </a:r>
          </a:p>
          <a:p>
            <a:r>
              <a:rPr lang="en-US" dirty="0"/>
              <a:t>[3]	R4-1800399, </a:t>
            </a:r>
            <a:r>
              <a:rPr lang="en-US" i="1" dirty="0"/>
              <a:t>CA Bandwidth class definition</a:t>
            </a:r>
            <a:r>
              <a:rPr lang="en-US" dirty="0"/>
              <a:t>, Qualcomm</a:t>
            </a:r>
          </a:p>
          <a:p>
            <a:r>
              <a:rPr lang="en-US" dirty="0"/>
              <a:t>[4]	R4-1800718, </a:t>
            </a:r>
            <a:r>
              <a:rPr lang="en-US" i="1" dirty="0"/>
              <a:t>CA BW classes, discussion paper, </a:t>
            </a:r>
            <a:r>
              <a:rPr lang="en-US" dirty="0"/>
              <a:t>Ericsson</a:t>
            </a:r>
          </a:p>
          <a:p>
            <a:r>
              <a:rPr lang="en-US" dirty="0">
                <a:solidFill>
                  <a:srgbClr val="FF0000"/>
                </a:solidFill>
              </a:rPr>
              <a:t>[5]	R4-1800162, </a:t>
            </a:r>
            <a:r>
              <a:rPr lang="en-US" i="1" dirty="0">
                <a:solidFill>
                  <a:srgbClr val="FF0000"/>
                </a:solidFill>
              </a:rPr>
              <a:t>CA BW class definition</a:t>
            </a:r>
            <a:r>
              <a:rPr lang="en-US" dirty="0">
                <a:solidFill>
                  <a:srgbClr val="FF0000"/>
                </a:solidFill>
              </a:rPr>
              <a:t>, Intel Corporation</a:t>
            </a:r>
          </a:p>
          <a:p>
            <a:endParaRPr lang="en-US" dirty="0"/>
          </a:p>
        </p:txBody>
      </p:sp>
    </p:spTree>
    <p:extLst>
      <p:ext uri="{BB962C8B-B14F-4D97-AF65-F5344CB8AC3E}">
        <p14:creationId xmlns:p14="http://schemas.microsoft.com/office/powerpoint/2010/main" val="3552676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F50BE-9696-4703-A29E-25B9538D9C25}"/>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BCD34364-12A0-4804-8222-B3351B4FFD76}"/>
              </a:ext>
            </a:extLst>
          </p:cNvPr>
          <p:cNvSpPr>
            <a:spLocks noGrp="1"/>
          </p:cNvSpPr>
          <p:nvPr>
            <p:ph idx="1"/>
          </p:nvPr>
        </p:nvSpPr>
        <p:spPr/>
        <p:txBody>
          <a:bodyPr/>
          <a:lstStyle/>
          <a:p>
            <a:r>
              <a:rPr lang="en-US" dirty="0"/>
              <a:t>Two methods were considered</a:t>
            </a:r>
          </a:p>
          <a:p>
            <a:pPr lvl="1"/>
            <a:r>
              <a:rPr lang="en-US" dirty="0"/>
              <a:t>1) Denoting CA configuration by aggregated BW and maximum number of CCs [3]</a:t>
            </a:r>
          </a:p>
          <a:p>
            <a:pPr lvl="2"/>
            <a:r>
              <a:rPr lang="en-US" dirty="0" err="1"/>
              <a:t>CA_nX</a:t>
            </a:r>
            <a:r>
              <a:rPr lang="en-US" dirty="0"/>
              <a:t>(Y,Z) where X is NR band, Y is maximum aggregated BW, Z is maximum number CCs</a:t>
            </a:r>
          </a:p>
          <a:p>
            <a:pPr lvl="2"/>
            <a:r>
              <a:rPr lang="en-US" dirty="0"/>
              <a:t>Exact CC combinations are signaled as BB capability</a:t>
            </a:r>
          </a:p>
          <a:p>
            <a:pPr lvl="2"/>
            <a:r>
              <a:rPr lang="en-US" dirty="0"/>
              <a:t>This method will require exact CC BW combinations for specific CA configuration listed somewhere e.g. (YY,YY), (YY,ZZ), … where YY and ZZ are BW of individual CC BWs for this configuration</a:t>
            </a:r>
          </a:p>
          <a:p>
            <a:pPr lvl="1"/>
            <a:r>
              <a:rPr lang="en-US" dirty="0"/>
              <a:t>2) Denoting traditional approach but with more flexibility [1,4]</a:t>
            </a:r>
          </a:p>
          <a:p>
            <a:r>
              <a:rPr lang="en-US" dirty="0"/>
              <a:t>Third approach was proposed in [2]</a:t>
            </a:r>
          </a:p>
          <a:p>
            <a:endParaRPr lang="en-US" dirty="0"/>
          </a:p>
        </p:txBody>
      </p:sp>
    </p:spTree>
    <p:extLst>
      <p:ext uri="{BB962C8B-B14F-4D97-AF65-F5344CB8AC3E}">
        <p14:creationId xmlns:p14="http://schemas.microsoft.com/office/powerpoint/2010/main" val="1527670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07A30-6D29-4823-B563-B63C37843AEF}"/>
              </a:ext>
            </a:extLst>
          </p:cNvPr>
          <p:cNvSpPr>
            <a:spLocks noGrp="1"/>
          </p:cNvSpPr>
          <p:nvPr>
            <p:ph type="title"/>
          </p:nvPr>
        </p:nvSpPr>
        <p:spPr>
          <a:xfrm>
            <a:off x="838200" y="273685"/>
            <a:ext cx="10515600" cy="1325563"/>
          </a:xfrm>
        </p:spPr>
        <p:txBody>
          <a:bodyPr/>
          <a:lstStyle/>
          <a:p>
            <a:r>
              <a:rPr lang="en-US" dirty="0"/>
              <a:t>Observations from discussions</a:t>
            </a:r>
          </a:p>
        </p:txBody>
      </p:sp>
      <p:sp>
        <p:nvSpPr>
          <p:cNvPr id="3" name="Content Placeholder 2">
            <a:extLst>
              <a:ext uri="{FF2B5EF4-FFF2-40B4-BE49-F238E27FC236}">
                <a16:creationId xmlns:a16="http://schemas.microsoft.com/office/drawing/2014/main" id="{9103D7D4-EA68-4F64-913F-E5B782BA2D76}"/>
              </a:ext>
            </a:extLst>
          </p:cNvPr>
          <p:cNvSpPr>
            <a:spLocks noGrp="1"/>
          </p:cNvSpPr>
          <p:nvPr>
            <p:ph idx="1"/>
          </p:nvPr>
        </p:nvSpPr>
        <p:spPr/>
        <p:txBody>
          <a:bodyPr>
            <a:normAutofit/>
          </a:bodyPr>
          <a:lstStyle/>
          <a:p>
            <a:r>
              <a:rPr lang="en-US" dirty="0"/>
              <a:t>Exact CA configuration must be defined somewhere</a:t>
            </a:r>
          </a:p>
          <a:p>
            <a:pPr lvl="1"/>
            <a:r>
              <a:rPr lang="en-US" dirty="0"/>
              <a:t>It means every requested CC combination for each band needs to be known by UE and by network explicitly somehow</a:t>
            </a:r>
          </a:p>
          <a:p>
            <a:r>
              <a:rPr lang="en-US" dirty="0"/>
              <a:t>Three methods could be identified</a:t>
            </a:r>
          </a:p>
          <a:p>
            <a:pPr lvl="1"/>
            <a:r>
              <a:rPr lang="en-US" dirty="0"/>
              <a:t>A) UE signals explicitly each band and CA configuration</a:t>
            </a:r>
          </a:p>
          <a:p>
            <a:pPr lvl="1"/>
            <a:r>
              <a:rPr lang="en-US" dirty="0"/>
              <a:t>B) CA configurations are written in to UE requirements (38.101) and UE signals supported CA configurations and version of specification</a:t>
            </a:r>
          </a:p>
          <a:p>
            <a:pPr lvl="1"/>
            <a:r>
              <a:rPr lang="en-US" dirty="0"/>
              <a:t>C) CA configurations are written in to UE requirements (38.101) and UE signals supported CA configurations and specific identifier which set of CC combinations (existing LTE BCS method)</a:t>
            </a:r>
          </a:p>
          <a:p>
            <a:endParaRPr lang="en-US" dirty="0"/>
          </a:p>
        </p:txBody>
      </p:sp>
    </p:spTree>
    <p:extLst>
      <p:ext uri="{BB962C8B-B14F-4D97-AF65-F5344CB8AC3E}">
        <p14:creationId xmlns:p14="http://schemas.microsoft.com/office/powerpoint/2010/main" val="3047608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BE559-D93B-4CAA-8436-685B594357F7}"/>
              </a:ext>
            </a:extLst>
          </p:cNvPr>
          <p:cNvSpPr>
            <a:spLocks noGrp="1"/>
          </p:cNvSpPr>
          <p:nvPr>
            <p:ph type="title"/>
          </p:nvPr>
        </p:nvSpPr>
        <p:spPr/>
        <p:txBody>
          <a:bodyPr/>
          <a:lstStyle/>
          <a:p>
            <a:r>
              <a:rPr lang="en-US" dirty="0"/>
              <a:t>Observations on both methods</a:t>
            </a:r>
          </a:p>
        </p:txBody>
      </p:sp>
      <p:sp>
        <p:nvSpPr>
          <p:cNvPr id="3" name="Content Placeholder 2">
            <a:extLst>
              <a:ext uri="{FF2B5EF4-FFF2-40B4-BE49-F238E27FC236}">
                <a16:creationId xmlns:a16="http://schemas.microsoft.com/office/drawing/2014/main" id="{756CA8F0-64BF-4580-A287-010959CBFA75}"/>
              </a:ext>
            </a:extLst>
          </p:cNvPr>
          <p:cNvSpPr>
            <a:spLocks noGrp="1"/>
          </p:cNvSpPr>
          <p:nvPr>
            <p:ph idx="1"/>
          </p:nvPr>
        </p:nvSpPr>
        <p:spPr/>
        <p:txBody>
          <a:bodyPr/>
          <a:lstStyle/>
          <a:p>
            <a:r>
              <a:rPr lang="en-US" dirty="0"/>
              <a:t>1 A: increases signaling overhead</a:t>
            </a:r>
          </a:p>
          <a:p>
            <a:r>
              <a:rPr lang="en-US" dirty="0"/>
              <a:t>1 B: CA configurations release (or spec version) dependent</a:t>
            </a:r>
          </a:p>
          <a:p>
            <a:r>
              <a:rPr lang="en-US" dirty="0"/>
              <a:t>1 C: introduces BCS concept</a:t>
            </a:r>
          </a:p>
          <a:p>
            <a:endParaRPr lang="en-US" dirty="0"/>
          </a:p>
          <a:p>
            <a:r>
              <a:rPr lang="en-US" dirty="0"/>
              <a:t>Method 2 (traditional) increases amount of  signaled CA configurations for one band or band combination</a:t>
            </a:r>
          </a:p>
          <a:p>
            <a:pPr lvl="1"/>
            <a:r>
              <a:rPr lang="en-US" dirty="0"/>
              <a:t>Similarly to method 1, exact CC combinations must be stated somewhere regardless of CA BW class and same options are available as for method 1</a:t>
            </a:r>
          </a:p>
          <a:p>
            <a:pPr lvl="1"/>
            <a:r>
              <a:rPr lang="en-US" dirty="0"/>
              <a:t>E.g. if UE supports CA_n78D, then it also may or may not support CA_n78C and B and in addition BCS concept or version reference to spec is needed   </a:t>
            </a:r>
          </a:p>
          <a:p>
            <a:endParaRPr lang="en-US" dirty="0"/>
          </a:p>
        </p:txBody>
      </p:sp>
    </p:spTree>
    <p:extLst>
      <p:ext uri="{BB962C8B-B14F-4D97-AF65-F5344CB8AC3E}">
        <p14:creationId xmlns:p14="http://schemas.microsoft.com/office/powerpoint/2010/main" val="3332165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95CC5-634B-42DF-B384-1E8694677B91}"/>
              </a:ext>
            </a:extLst>
          </p:cNvPr>
          <p:cNvSpPr>
            <a:spLocks noGrp="1"/>
          </p:cNvSpPr>
          <p:nvPr>
            <p:ph type="title"/>
          </p:nvPr>
        </p:nvSpPr>
        <p:spPr/>
        <p:txBody>
          <a:bodyPr/>
          <a:lstStyle/>
          <a:p>
            <a:r>
              <a:rPr lang="en-US" dirty="0"/>
              <a:t>Method different from LTE</a:t>
            </a:r>
          </a:p>
        </p:txBody>
      </p:sp>
      <p:sp>
        <p:nvSpPr>
          <p:cNvPr id="3" name="Content Placeholder 2">
            <a:extLst>
              <a:ext uri="{FF2B5EF4-FFF2-40B4-BE49-F238E27FC236}">
                <a16:creationId xmlns:a16="http://schemas.microsoft.com/office/drawing/2014/main" id="{7192A774-7DA3-430E-B212-42B5C473839B}"/>
              </a:ext>
            </a:extLst>
          </p:cNvPr>
          <p:cNvSpPr>
            <a:spLocks noGrp="1"/>
          </p:cNvSpPr>
          <p:nvPr>
            <p:ph idx="1"/>
          </p:nvPr>
        </p:nvSpPr>
        <p:spPr>
          <a:xfrm>
            <a:off x="838200" y="1825624"/>
            <a:ext cx="10515600" cy="4717065"/>
          </a:xfrm>
        </p:spPr>
        <p:txBody>
          <a:bodyPr>
            <a:normAutofit fontScale="92500" lnSpcReduction="10000"/>
          </a:bodyPr>
          <a:lstStyle/>
          <a:p>
            <a:r>
              <a:rPr lang="en-US" dirty="0"/>
              <a:t>Class of CA is defined based on number aggregated CCs</a:t>
            </a:r>
          </a:p>
          <a:p>
            <a:pPr lvl="1"/>
            <a:r>
              <a:rPr lang="en-US" dirty="0"/>
              <a:t>C = 2 CC</a:t>
            </a:r>
          </a:p>
          <a:p>
            <a:pPr lvl="1"/>
            <a:r>
              <a:rPr lang="en-US" dirty="0"/>
              <a:t>D = 3 CC</a:t>
            </a:r>
          </a:p>
          <a:p>
            <a:r>
              <a:rPr lang="en-US" dirty="0"/>
              <a:t>Intra-band contiguous CA: </a:t>
            </a:r>
          </a:p>
          <a:p>
            <a:pPr lvl="1"/>
            <a:r>
              <a:rPr lang="en-US" dirty="0"/>
              <a:t>Total aggregated BW for each CC combinations will be written to 38.101  </a:t>
            </a:r>
          </a:p>
          <a:p>
            <a:pPr lvl="1"/>
            <a:r>
              <a:rPr lang="en-US" dirty="0"/>
              <a:t>CC BWs combinations for each CA configuration will be written in to 38.101 </a:t>
            </a:r>
          </a:p>
          <a:p>
            <a:pPr lvl="1"/>
            <a:r>
              <a:rPr lang="en-US" dirty="0"/>
              <a:t>Forward compatibility is FFS</a:t>
            </a:r>
          </a:p>
          <a:p>
            <a:pPr lvl="2"/>
            <a:r>
              <a:rPr lang="en-US" dirty="0"/>
              <a:t>Option 1: UE can refer to version of spec</a:t>
            </a:r>
          </a:p>
          <a:p>
            <a:pPr lvl="2"/>
            <a:r>
              <a:rPr lang="en-US" dirty="0"/>
              <a:t>Option 2: UE can refer to BCS</a:t>
            </a:r>
          </a:p>
          <a:p>
            <a:pPr lvl="1"/>
            <a:r>
              <a:rPr lang="en-US" dirty="0"/>
              <a:t>Total maximum aggregated BW will be used to denote intra-band CA support:</a:t>
            </a:r>
          </a:p>
          <a:p>
            <a:pPr lvl="2"/>
            <a:r>
              <a:rPr lang="en-US" dirty="0"/>
              <a:t>E.g.  CA_n78(200)</a:t>
            </a:r>
          </a:p>
          <a:p>
            <a:pPr lvl="2"/>
            <a:r>
              <a:rPr lang="en-US" dirty="0" err="1"/>
              <a:t>Wherther</a:t>
            </a:r>
            <a:r>
              <a:rPr lang="en-US" dirty="0"/>
              <a:t> to use number or letter is FFS</a:t>
            </a:r>
          </a:p>
          <a:p>
            <a:pPr lvl="2"/>
            <a:r>
              <a:rPr lang="en-US" dirty="0">
                <a:solidFill>
                  <a:srgbClr val="FF0000"/>
                </a:solidFill>
              </a:rPr>
              <a:t>UE support of CA configurations can be defined according to the options in the next slide</a:t>
            </a:r>
            <a:endParaRPr lang="en-US" dirty="0"/>
          </a:p>
          <a:p>
            <a:pPr marL="0" indent="0">
              <a:buNone/>
            </a:pPr>
            <a:endParaRPr lang="en-US" dirty="0"/>
          </a:p>
        </p:txBody>
      </p:sp>
    </p:spTree>
    <p:extLst>
      <p:ext uri="{BB962C8B-B14F-4D97-AF65-F5344CB8AC3E}">
        <p14:creationId xmlns:p14="http://schemas.microsoft.com/office/powerpoint/2010/main" val="29512956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95CC5-634B-42DF-B384-1E8694677B91}"/>
              </a:ext>
            </a:extLst>
          </p:cNvPr>
          <p:cNvSpPr>
            <a:spLocks noGrp="1"/>
          </p:cNvSpPr>
          <p:nvPr>
            <p:ph type="title"/>
          </p:nvPr>
        </p:nvSpPr>
        <p:spPr/>
        <p:txBody>
          <a:bodyPr/>
          <a:lstStyle/>
          <a:p>
            <a:r>
              <a:rPr lang="en-US" dirty="0"/>
              <a:t>UE support of CA configurations</a:t>
            </a:r>
          </a:p>
        </p:txBody>
      </p:sp>
      <p:sp>
        <p:nvSpPr>
          <p:cNvPr id="3" name="Content Placeholder 2">
            <a:extLst>
              <a:ext uri="{FF2B5EF4-FFF2-40B4-BE49-F238E27FC236}">
                <a16:creationId xmlns:a16="http://schemas.microsoft.com/office/drawing/2014/main" id="{7192A774-7DA3-430E-B212-42B5C473839B}"/>
              </a:ext>
            </a:extLst>
          </p:cNvPr>
          <p:cNvSpPr>
            <a:spLocks noGrp="1"/>
          </p:cNvSpPr>
          <p:nvPr>
            <p:ph idx="1"/>
          </p:nvPr>
        </p:nvSpPr>
        <p:spPr>
          <a:xfrm>
            <a:off x="838200" y="1825624"/>
            <a:ext cx="10515600" cy="4717065"/>
          </a:xfrm>
        </p:spPr>
        <p:txBody>
          <a:bodyPr>
            <a:normAutofit fontScale="92500" lnSpcReduction="10000"/>
          </a:bodyPr>
          <a:lstStyle/>
          <a:p>
            <a:pPr lvl="1"/>
            <a:r>
              <a:rPr lang="en-US" dirty="0">
                <a:solidFill>
                  <a:srgbClr val="FF0000"/>
                </a:solidFill>
              </a:rPr>
              <a:t>Option 1</a:t>
            </a:r>
          </a:p>
          <a:p>
            <a:pPr lvl="2"/>
            <a:r>
              <a:rPr lang="en-US" dirty="0"/>
              <a:t>UE will support all CA configurations for that band with lower aggregated BW </a:t>
            </a:r>
            <a:r>
              <a:rPr lang="en-US" dirty="0">
                <a:solidFill>
                  <a:srgbClr val="FF0000"/>
                </a:solidFill>
              </a:rPr>
              <a:t>with granularity TBD</a:t>
            </a:r>
            <a:r>
              <a:rPr lang="en-US" dirty="0"/>
              <a:t> from same CA BW Class group</a:t>
            </a:r>
          </a:p>
          <a:p>
            <a:pPr lvl="3"/>
            <a:r>
              <a:rPr lang="en-US" dirty="0">
                <a:solidFill>
                  <a:srgbClr val="FF0000"/>
                </a:solidFill>
              </a:rPr>
              <a:t>The applicable CC BWs for each CA configuration are defined explicitly in 38.101</a:t>
            </a:r>
          </a:p>
          <a:p>
            <a:pPr lvl="3"/>
            <a:r>
              <a:rPr lang="en-US" dirty="0">
                <a:solidFill>
                  <a:srgbClr val="FF0000"/>
                </a:solidFill>
              </a:rPr>
              <a:t>Companies are encouraged to provide analysis on determining the granularity of the lower aggregated BW support</a:t>
            </a:r>
          </a:p>
          <a:p>
            <a:pPr lvl="1"/>
            <a:r>
              <a:rPr lang="en-US" dirty="0">
                <a:solidFill>
                  <a:srgbClr val="FF0000"/>
                </a:solidFill>
              </a:rPr>
              <a:t>Option 2</a:t>
            </a:r>
          </a:p>
          <a:p>
            <a:pPr lvl="2"/>
            <a:r>
              <a:rPr lang="en-US" dirty="0">
                <a:solidFill>
                  <a:srgbClr val="FF0000"/>
                </a:solidFill>
              </a:rPr>
              <a:t>UE will support all CA configurations for that band with lower aggregated BW from same CA BW Class group</a:t>
            </a:r>
          </a:p>
          <a:p>
            <a:pPr lvl="3"/>
            <a:r>
              <a:rPr lang="en-US" dirty="0">
                <a:solidFill>
                  <a:srgbClr val="FF0000"/>
                </a:solidFill>
              </a:rPr>
              <a:t>The applicable CC BWs for each CA configuration are defined explicitly in 38.101</a:t>
            </a:r>
          </a:p>
          <a:p>
            <a:pPr lvl="3"/>
            <a:r>
              <a:rPr lang="en-US" dirty="0">
                <a:solidFill>
                  <a:srgbClr val="FF0000"/>
                </a:solidFill>
              </a:rPr>
              <a:t>There is maximum number of CA configurations for CA band</a:t>
            </a:r>
          </a:p>
          <a:p>
            <a:pPr lvl="1"/>
            <a:r>
              <a:rPr lang="en-US" dirty="0">
                <a:solidFill>
                  <a:srgbClr val="FF0000"/>
                </a:solidFill>
              </a:rPr>
              <a:t>Option 3</a:t>
            </a:r>
          </a:p>
          <a:p>
            <a:pPr lvl="2"/>
            <a:r>
              <a:rPr lang="en-US" dirty="0">
                <a:solidFill>
                  <a:srgbClr val="FF0000"/>
                </a:solidFill>
              </a:rPr>
              <a:t>There is maximum number of CA configuration. For CA band or frequency range is FFS</a:t>
            </a:r>
          </a:p>
          <a:p>
            <a:pPr lvl="2"/>
            <a:r>
              <a:rPr lang="en-US" dirty="0">
                <a:solidFill>
                  <a:srgbClr val="FF0000"/>
                </a:solidFill>
              </a:rPr>
              <a:t>UE will support all CA configurations where the numbers of supported CA configuration is less than the maximum number for that band with lower aggregated BW from same CA BW Class group</a:t>
            </a:r>
          </a:p>
          <a:p>
            <a:pPr lvl="2"/>
            <a:r>
              <a:rPr lang="en-US" dirty="0">
                <a:solidFill>
                  <a:srgbClr val="FF0000"/>
                </a:solidFill>
              </a:rPr>
              <a:t>The applicable CC BWs for each CA configuration are defined explicitly in 38.101</a:t>
            </a:r>
          </a:p>
        </p:txBody>
      </p:sp>
    </p:spTree>
    <p:extLst>
      <p:ext uri="{BB962C8B-B14F-4D97-AF65-F5344CB8AC3E}">
        <p14:creationId xmlns:p14="http://schemas.microsoft.com/office/powerpoint/2010/main" val="459955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95CC5-634B-42DF-B384-1E8694677B91}"/>
              </a:ext>
            </a:extLst>
          </p:cNvPr>
          <p:cNvSpPr>
            <a:spLocks noGrp="1"/>
          </p:cNvSpPr>
          <p:nvPr>
            <p:ph type="title"/>
          </p:nvPr>
        </p:nvSpPr>
        <p:spPr/>
        <p:txBody>
          <a:bodyPr/>
          <a:lstStyle/>
          <a:p>
            <a:r>
              <a:rPr lang="en-US" dirty="0"/>
              <a:t>Example intra-band contiguous</a:t>
            </a:r>
          </a:p>
        </p:txBody>
      </p:sp>
      <p:sp>
        <p:nvSpPr>
          <p:cNvPr id="3" name="Content Placeholder 2">
            <a:extLst>
              <a:ext uri="{FF2B5EF4-FFF2-40B4-BE49-F238E27FC236}">
                <a16:creationId xmlns:a16="http://schemas.microsoft.com/office/drawing/2014/main" id="{7192A774-7DA3-430E-B212-42B5C473839B}"/>
              </a:ext>
            </a:extLst>
          </p:cNvPr>
          <p:cNvSpPr>
            <a:spLocks noGrp="1"/>
          </p:cNvSpPr>
          <p:nvPr>
            <p:ph idx="1"/>
          </p:nvPr>
        </p:nvSpPr>
        <p:spPr>
          <a:xfrm>
            <a:off x="838200" y="1825625"/>
            <a:ext cx="6456680" cy="4351338"/>
          </a:xfrm>
        </p:spPr>
        <p:txBody>
          <a:bodyPr>
            <a:normAutofit/>
          </a:bodyPr>
          <a:lstStyle/>
          <a:p>
            <a:r>
              <a:rPr lang="en-US" dirty="0"/>
              <a:t>If UE declares support CA_n78(160,C)_BCS1 it supports all configurations in yellow for that band</a:t>
            </a:r>
          </a:p>
          <a:p>
            <a:endParaRPr lang="en-US" dirty="0"/>
          </a:p>
          <a:p>
            <a:endParaRPr lang="en-US" dirty="0"/>
          </a:p>
          <a:p>
            <a:endParaRPr lang="en-US" dirty="0"/>
          </a:p>
        </p:txBody>
      </p:sp>
      <p:graphicFrame>
        <p:nvGraphicFramePr>
          <p:cNvPr id="4" name="表 1">
            <a:extLst>
              <a:ext uri="{FF2B5EF4-FFF2-40B4-BE49-F238E27FC236}">
                <a16:creationId xmlns:a16="http://schemas.microsoft.com/office/drawing/2014/main" id="{8A153A58-0168-4DF8-A907-0A007A26ADB0}"/>
              </a:ext>
            </a:extLst>
          </p:cNvPr>
          <p:cNvGraphicFramePr>
            <a:graphicFrameLocks noGrp="1"/>
          </p:cNvGraphicFramePr>
          <p:nvPr>
            <p:extLst>
              <p:ext uri="{D42A27DB-BD31-4B8C-83A1-F6EECF244321}">
                <p14:modId xmlns:p14="http://schemas.microsoft.com/office/powerpoint/2010/main" val="1038242080"/>
              </p:ext>
            </p:extLst>
          </p:nvPr>
        </p:nvGraphicFramePr>
        <p:xfrm>
          <a:off x="7883702" y="1345246"/>
          <a:ext cx="3744416" cy="4722495"/>
        </p:xfrm>
        <a:graphic>
          <a:graphicData uri="http://schemas.openxmlformats.org/drawingml/2006/table">
            <a:tbl>
              <a:tblPr firstRow="1" firstCol="1" lastRow="1" lastCol="1" bandRow="1" bandCol="1">
                <a:tableStyleId>{5940675A-B579-460E-94D1-54222C63F5DA}</a:tableStyleId>
              </a:tblPr>
              <a:tblGrid>
                <a:gridCol w="772526">
                  <a:extLst>
                    <a:ext uri="{9D8B030D-6E8A-4147-A177-3AD203B41FA5}">
                      <a16:colId xmlns:a16="http://schemas.microsoft.com/office/drawing/2014/main" val="4025637460"/>
                    </a:ext>
                  </a:extLst>
                </a:gridCol>
                <a:gridCol w="725241">
                  <a:extLst>
                    <a:ext uri="{9D8B030D-6E8A-4147-A177-3AD203B41FA5}">
                      <a16:colId xmlns:a16="http://schemas.microsoft.com/office/drawing/2014/main" val="2474147673"/>
                    </a:ext>
                  </a:extLst>
                </a:gridCol>
                <a:gridCol w="748883">
                  <a:extLst>
                    <a:ext uri="{9D8B030D-6E8A-4147-A177-3AD203B41FA5}">
                      <a16:colId xmlns:a16="http://schemas.microsoft.com/office/drawing/2014/main" val="2185808893"/>
                    </a:ext>
                  </a:extLst>
                </a:gridCol>
                <a:gridCol w="748883">
                  <a:extLst>
                    <a:ext uri="{9D8B030D-6E8A-4147-A177-3AD203B41FA5}">
                      <a16:colId xmlns:a16="http://schemas.microsoft.com/office/drawing/2014/main" val="3590564896"/>
                    </a:ext>
                  </a:extLst>
                </a:gridCol>
                <a:gridCol w="748883">
                  <a:extLst>
                    <a:ext uri="{9D8B030D-6E8A-4147-A177-3AD203B41FA5}">
                      <a16:colId xmlns:a16="http://schemas.microsoft.com/office/drawing/2014/main" val="1786521302"/>
                    </a:ext>
                  </a:extLst>
                </a:gridCol>
              </a:tblGrid>
              <a:tr h="303474">
                <a:tc gridSpan="4">
                  <a:txBody>
                    <a:bodyPr/>
                    <a:lstStyle/>
                    <a:p>
                      <a:pPr algn="ctr">
                        <a:spcAft>
                          <a:spcPts val="0"/>
                        </a:spcAft>
                      </a:pP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CA Class C</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4514939"/>
                  </a:ext>
                </a:extLst>
              </a:tr>
              <a:tr h="303474">
                <a:tc>
                  <a:txBody>
                    <a:bodyPr/>
                    <a:lstStyle/>
                    <a:p>
                      <a:pPr algn="ctr">
                        <a:spcAft>
                          <a:spcPts val="0"/>
                        </a:spcAft>
                      </a:pP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CA band</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u="none" dirty="0">
                          <a:effectLst/>
                          <a:latin typeface="Times New Roman" panose="02020603050405020304" pitchFamily="18" charset="0"/>
                          <a:cs typeface="Times New Roman" panose="02020603050405020304" pitchFamily="18" charset="0"/>
                        </a:rPr>
                        <a:t>CC1</a:t>
                      </a:r>
                      <a:r>
                        <a:rPr lang="x-none" sz="1800" u="none" dirty="0">
                          <a:effectLst/>
                          <a:latin typeface="Times New Roman" panose="02020603050405020304" pitchFamily="18" charset="0"/>
                          <a:cs typeface="Times New Roman" panose="02020603050405020304" pitchFamily="18" charset="0"/>
                        </a:rPr>
                        <a:t> [MHz]</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u="none" dirty="0">
                          <a:effectLst/>
                          <a:latin typeface="Times New Roman" panose="02020603050405020304" pitchFamily="18" charset="0"/>
                          <a:cs typeface="Times New Roman" panose="02020603050405020304" pitchFamily="18" charset="0"/>
                        </a:rPr>
                        <a:t>CC2</a:t>
                      </a:r>
                      <a:r>
                        <a:rPr lang="x-none" sz="1800" u="none" dirty="0">
                          <a:effectLst/>
                          <a:latin typeface="Times New Roman" panose="02020603050405020304" pitchFamily="18" charset="0"/>
                          <a:cs typeface="Times New Roman" panose="02020603050405020304" pitchFamily="18" charset="0"/>
                        </a:rPr>
                        <a:t> [MHz]</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err="1">
                          <a:effectLst/>
                          <a:latin typeface="Times New Roman" panose="02020603050405020304" pitchFamily="18" charset="0"/>
                          <a:ea typeface="ＭＳ 明朝" panose="02020609040205080304" pitchFamily="17" charset="-128"/>
                          <a:cs typeface="Times New Roman" panose="02020603050405020304" pitchFamily="18" charset="0"/>
                        </a:rPr>
                        <a:t>Agg</a:t>
                      </a: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 BW</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BCS</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1307340"/>
                  </a:ext>
                </a:extLst>
              </a:tr>
              <a:tr h="142729">
                <a:tc rowSpan="8">
                  <a:txBody>
                    <a:bodyPr/>
                    <a:lstStyle/>
                    <a:p>
                      <a:pPr algn="ctr">
                        <a:spcAft>
                          <a:spcPts val="0"/>
                        </a:spcAft>
                      </a:pP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n78, n77</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50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60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8">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95684228"/>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50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80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4432838"/>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800" u="none" dirty="0">
                          <a:solidFill>
                            <a:schemeClr val="tx1"/>
                          </a:solidFill>
                          <a:effectLst/>
                          <a:highlight>
                            <a:srgbClr val="FFFF00"/>
                          </a:highlight>
                          <a:latin typeface="Times New Roman" panose="02020603050405020304" pitchFamily="18" charset="0"/>
                          <a:cs typeface="Times New Roman" panose="02020603050405020304" pitchFamily="18" charset="0"/>
                        </a:rPr>
                        <a:t>60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800" u="none" dirty="0">
                          <a:solidFill>
                            <a:schemeClr val="tx1"/>
                          </a:solidFill>
                          <a:effectLst/>
                          <a:highlight>
                            <a:srgbClr val="FFFF00"/>
                          </a:highlight>
                          <a:latin typeface="Times New Roman" panose="02020603050405020304" pitchFamily="18" charset="0"/>
                          <a:cs typeface="Times New Roman" panose="02020603050405020304" pitchFamily="18" charset="0"/>
                        </a:rPr>
                        <a:t>60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2707773"/>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800" u="none" dirty="0">
                          <a:solidFill>
                            <a:schemeClr val="tx1"/>
                          </a:solidFill>
                          <a:effectLst/>
                          <a:highlight>
                            <a:srgbClr val="FFFF00"/>
                          </a:highlight>
                          <a:latin typeface="Times New Roman" panose="02020603050405020304" pitchFamily="18" charset="0"/>
                          <a:cs typeface="Times New Roman" panose="02020603050405020304" pitchFamily="18" charset="0"/>
                        </a:rPr>
                        <a:t>6</a:t>
                      </a:r>
                      <a:r>
                        <a:rPr lang="x-none" sz="1800" u="none" dirty="0">
                          <a:solidFill>
                            <a:schemeClr val="tx1"/>
                          </a:solidFill>
                          <a:effectLst/>
                          <a:highlight>
                            <a:srgbClr val="FFFF00"/>
                          </a:highlight>
                          <a:latin typeface="Times New Roman" panose="02020603050405020304" pitchFamily="18" charset="0"/>
                          <a:cs typeface="Times New Roman" panose="02020603050405020304" pitchFamily="18" charset="0"/>
                        </a:rPr>
                        <a:t>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x-none" sz="1800" u="none" dirty="0">
                          <a:solidFill>
                            <a:schemeClr val="tx1"/>
                          </a:solidFill>
                          <a:effectLst/>
                          <a:highlight>
                            <a:srgbClr val="FFFF00"/>
                          </a:highlight>
                          <a:latin typeface="Times New Roman" panose="02020603050405020304" pitchFamily="18" charset="0"/>
                          <a:cs typeface="Times New Roman" panose="02020603050405020304" pitchFamily="18" charset="0"/>
                        </a:rPr>
                        <a:t>80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5690552"/>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1800" u="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80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1800" u="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80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6320618"/>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50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highlight>
                          <a:srgbClr val="FFFF00"/>
                        </a:highligh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highlight>
                          <a:srgbClr val="FFFF00"/>
                        </a:highligh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2930268"/>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80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5650811"/>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9805523"/>
                  </a:ext>
                </a:extLst>
              </a:tr>
              <a:tr h="142729">
                <a:tc rowSpan="4">
                  <a:txBody>
                    <a:bodyPr/>
                    <a:lstStyle/>
                    <a:p>
                      <a:pPr algn="ctr">
                        <a:spcAft>
                          <a:spcPts val="0"/>
                        </a:spcAft>
                      </a:pPr>
                      <a:r>
                        <a:rPr lang="en-US" altLang="ja-JP" sz="2000" u="none" dirty="0">
                          <a:effectLst/>
                          <a:latin typeface="Times New Roman" panose="02020603050405020304" pitchFamily="18" charset="0"/>
                          <a:ea typeface="ＭＳ 明朝" panose="02020609040205080304" pitchFamily="17" charset="-128"/>
                          <a:cs typeface="Times New Roman" panose="02020603050405020304" pitchFamily="18" charset="0"/>
                        </a:rPr>
                        <a:t>n79</a:t>
                      </a: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50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60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832089"/>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50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1617546"/>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80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9539074"/>
                  </a:ext>
                </a:extLst>
              </a:tr>
              <a:tr h="142729">
                <a:tc vMerge="1">
                  <a:txBody>
                    <a:bodyPr/>
                    <a:lstStyle/>
                    <a:p>
                      <a:pPr algn="ctr">
                        <a:spcAft>
                          <a:spcPts val="0"/>
                        </a:spcAft>
                      </a:pPr>
                      <a:endParaRPr lang="ja-JP" sz="2000" u="none" dirty="0">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alt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rPr>
                        <a:t>100</a:t>
                      </a:r>
                      <a:endParaRPr lang="ja-JP" sz="2000" u="none" dirty="0">
                        <a:solidFill>
                          <a:schemeClr val="tx1"/>
                        </a:solidFill>
                        <a:effectLst/>
                        <a:latin typeface="Times New Roman" panose="02020603050405020304" pitchFamily="18" charset="0"/>
                        <a:ea typeface="ＭＳ 明朝" panose="02020609040205080304" pitchFamily="17"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fontAlgn="ctr"/>
                      <a:endParaRPr kumimoji="1" lang="en-US" altLang="ja-JP" sz="1800" b="1" u="none" kern="1200" dirty="0">
                        <a:solidFill>
                          <a:schemeClr val="tx1"/>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50288370"/>
                  </a:ext>
                </a:extLst>
              </a:tr>
            </a:tbl>
          </a:graphicData>
        </a:graphic>
      </p:graphicFrame>
      <p:sp>
        <p:nvSpPr>
          <p:cNvPr id="5" name="TextBox 4">
            <a:extLst>
              <a:ext uri="{FF2B5EF4-FFF2-40B4-BE49-F238E27FC236}">
                <a16:creationId xmlns:a16="http://schemas.microsoft.com/office/drawing/2014/main" id="{879002B5-DE65-4395-B93A-97FC5EEBE85B}"/>
              </a:ext>
            </a:extLst>
          </p:cNvPr>
          <p:cNvSpPr txBox="1"/>
          <p:nvPr/>
        </p:nvSpPr>
        <p:spPr>
          <a:xfrm rot="18936634">
            <a:off x="7829197" y="3415148"/>
            <a:ext cx="3853427" cy="369332"/>
          </a:xfrm>
          <a:prstGeom prst="rect">
            <a:avLst/>
          </a:prstGeom>
          <a:noFill/>
        </p:spPr>
        <p:txBody>
          <a:bodyPr wrap="none" rtlCol="0">
            <a:spAutoFit/>
          </a:bodyPr>
          <a:lstStyle/>
          <a:p>
            <a:r>
              <a:rPr lang="en-US" dirty="0">
                <a:solidFill>
                  <a:srgbClr val="FF0000"/>
                </a:solidFill>
              </a:rPr>
              <a:t>Example, numbers for information only</a:t>
            </a:r>
          </a:p>
        </p:txBody>
      </p:sp>
    </p:spTree>
    <p:extLst>
      <p:ext uri="{BB962C8B-B14F-4D97-AF65-F5344CB8AC3E}">
        <p14:creationId xmlns:p14="http://schemas.microsoft.com/office/powerpoint/2010/main" val="11938186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F3DCE-4FFC-497B-85CC-34ABA4B56B5E}"/>
              </a:ext>
            </a:extLst>
          </p:cNvPr>
          <p:cNvSpPr>
            <a:spLocks noGrp="1"/>
          </p:cNvSpPr>
          <p:nvPr>
            <p:ph type="title"/>
          </p:nvPr>
        </p:nvSpPr>
        <p:spPr/>
        <p:txBody>
          <a:bodyPr/>
          <a:lstStyle/>
          <a:p>
            <a:r>
              <a:rPr lang="en-US" dirty="0"/>
              <a:t>Views on Inter-band and intra-band non-contiguous</a:t>
            </a:r>
          </a:p>
        </p:txBody>
      </p:sp>
      <p:sp>
        <p:nvSpPr>
          <p:cNvPr id="3" name="Content Placeholder 2">
            <a:extLst>
              <a:ext uri="{FF2B5EF4-FFF2-40B4-BE49-F238E27FC236}">
                <a16:creationId xmlns:a16="http://schemas.microsoft.com/office/drawing/2014/main" id="{D42F7883-0D33-44E8-9363-4A43063DCCF7}"/>
              </a:ext>
            </a:extLst>
          </p:cNvPr>
          <p:cNvSpPr>
            <a:spLocks noGrp="1"/>
          </p:cNvSpPr>
          <p:nvPr>
            <p:ph idx="1"/>
          </p:nvPr>
        </p:nvSpPr>
        <p:spPr/>
        <p:txBody>
          <a:bodyPr>
            <a:normAutofit lnSpcReduction="10000"/>
          </a:bodyPr>
          <a:lstStyle/>
          <a:p>
            <a:r>
              <a:rPr lang="en-US" dirty="0"/>
              <a:t>Inter-band CA: FFS to study if UE can support all BWs for indicated bands</a:t>
            </a:r>
          </a:p>
          <a:p>
            <a:pPr lvl="1"/>
            <a:r>
              <a:rPr lang="en-US" dirty="0"/>
              <a:t>BB processing capability may have limitations e.g. up to 160 MHz</a:t>
            </a:r>
          </a:p>
          <a:p>
            <a:pPr lvl="1"/>
            <a:r>
              <a:rPr lang="en-US" dirty="0"/>
              <a:t>UE could declare support for CA_n78-n79 if maximum aggregated BW is limited to 160 MHz</a:t>
            </a:r>
          </a:p>
          <a:p>
            <a:pPr lvl="2"/>
            <a:r>
              <a:rPr lang="en-US" dirty="0"/>
              <a:t>E.g. CA_n78(100)-n79(60) means total aggregated is 160 MHz and all BWs lower than 100 and 60 for bands 78 and 79 are supported.  </a:t>
            </a:r>
          </a:p>
          <a:p>
            <a:pPr lvl="1"/>
            <a:r>
              <a:rPr lang="en-US" dirty="0"/>
              <a:t>If all CH BW are mandated, then UE could not support this </a:t>
            </a:r>
            <a:r>
              <a:rPr lang="en-US" dirty="0" err="1"/>
              <a:t>interband</a:t>
            </a:r>
            <a:r>
              <a:rPr lang="en-US" dirty="0"/>
              <a:t> combination at all</a:t>
            </a:r>
          </a:p>
          <a:p>
            <a:r>
              <a:rPr lang="en-US" dirty="0"/>
              <a:t>Intra-band non-contiguous:</a:t>
            </a:r>
          </a:p>
          <a:p>
            <a:pPr lvl="1"/>
            <a:r>
              <a:rPr lang="en-US" dirty="0"/>
              <a:t>Will be handled similarly as inter-band from notation perspective</a:t>
            </a:r>
          </a:p>
          <a:p>
            <a:pPr lvl="1"/>
            <a:r>
              <a:rPr lang="en-US" dirty="0"/>
              <a:t>Maximum span of CCs will be defined as part of CA capability</a:t>
            </a:r>
          </a:p>
          <a:p>
            <a:endParaRPr lang="en-US" dirty="0"/>
          </a:p>
        </p:txBody>
      </p:sp>
    </p:spTree>
    <p:extLst>
      <p:ext uri="{BB962C8B-B14F-4D97-AF65-F5344CB8AC3E}">
        <p14:creationId xmlns:p14="http://schemas.microsoft.com/office/powerpoint/2010/main" val="29016392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TotalTime>
  <Words>926</Words>
  <Application>Microsoft Office PowerPoint</Application>
  <PresentationFormat>Widescreen</PresentationFormat>
  <Paragraphs>128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明朝</vt:lpstr>
      <vt:lpstr>Arial</vt:lpstr>
      <vt:lpstr>Calibri</vt:lpstr>
      <vt:lpstr>Calibri Light</vt:lpstr>
      <vt:lpstr>Times New Roman</vt:lpstr>
      <vt:lpstr>Office Theme</vt:lpstr>
      <vt:lpstr>WF on CA BW class</vt:lpstr>
      <vt:lpstr>Background</vt:lpstr>
      <vt:lpstr>Background</vt:lpstr>
      <vt:lpstr>Observations from discussions</vt:lpstr>
      <vt:lpstr>Observations on both methods</vt:lpstr>
      <vt:lpstr>Method different from LTE</vt:lpstr>
      <vt:lpstr>UE support of CA configurations</vt:lpstr>
      <vt:lpstr>Example intra-band contiguous</vt:lpstr>
      <vt:lpstr>Views on Inter-band and intra-band non-contiguous</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CA BW class</dc:title>
  <dc:creator>Qualcomm User</dc:creator>
  <cp:keywords>CTPClassification=CTP_NT</cp:keywords>
  <cp:lastModifiedBy>Qualcomm User</cp:lastModifiedBy>
  <cp:revision>37</cp:revision>
  <dcterms:created xsi:type="dcterms:W3CDTF">2018-01-24T17:48:28Z</dcterms:created>
  <dcterms:modified xsi:type="dcterms:W3CDTF">2018-01-26T22:40:55Z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58e31297-720f-402c-8f6e-db45a989aff3</vt:lpwstr>
  </property>
  <property fmtid="{D5CDD505-2E9C-101B-9397-08002B2CF9AE}" pid="3" name="CTP_TimeStamp">
    <vt:lpwstr>2018-01-26 21:58:59Z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