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3" r:id="rId4"/>
    <p:sldId id="270" r:id="rId5"/>
    <p:sldId id="271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74" autoAdjust="0"/>
    <p:restoredTop sz="94660"/>
  </p:normalViewPr>
  <p:slideViewPr>
    <p:cSldViewPr>
      <p:cViewPr varScale="1">
        <p:scale>
          <a:sx n="75" d="100"/>
          <a:sy n="75" d="100"/>
        </p:scale>
        <p:origin x="63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2018/1/27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</a:t>
            </a: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on NR intra-band contiguous </a:t>
            </a: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CA</a:t>
            </a:r>
            <a:b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r>
              <a:rPr lang="en-US" altLang="ja-JP" sz="40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n77, n78, n79 and n257</a:t>
            </a:r>
            <a:endParaRPr lang="ja-JP" altLang="en-US" sz="4000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2567608" y="3886200"/>
            <a:ext cx="7056784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</a:t>
            </a: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INC.</a:t>
            </a:r>
            <a:endParaRPr lang="ja-JP" altLang="en-US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407368" y="188914"/>
            <a:ext cx="118942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AH-1801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San Diego, USA, 22 – 26 January 2018</a:t>
            </a:r>
            <a:endParaRPr lang="ja-JP" altLang="en-US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1005644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R4-1801201</a:t>
            </a:r>
            <a:endParaRPr lang="ja-JP" altLang="en-US" sz="1800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740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448" y="1124745"/>
            <a:ext cx="11655200" cy="4608512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 latest NR WID lists below intra-band contiguous </a:t>
            </a:r>
            <a:r>
              <a:rPr lang="en-US" altLang="ja-JP" sz="2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NR CA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[1]</a:t>
            </a: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While </a:t>
            </a:r>
            <a:r>
              <a:rPr lang="en-US" altLang="ja-JP" sz="2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it was agreed to specify 8x100, 4x200 and 2x400 MHz for n257 in Rel-15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[2], other BW combinations are still FFS</a:t>
            </a:r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sv-SE" sz="3600" baseline="-25000" dirty="0"/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531810"/>
              </p:ext>
            </p:extLst>
          </p:nvPr>
        </p:nvGraphicFramePr>
        <p:xfrm>
          <a:off x="661920" y="2115697"/>
          <a:ext cx="10868160" cy="2626608"/>
        </p:xfrm>
        <a:graphic>
          <a:graphicData uri="http://schemas.openxmlformats.org/drawingml/2006/table">
            <a:tbl>
              <a:tblPr/>
              <a:tblGrid>
                <a:gridCol w="3595352">
                  <a:extLst>
                    <a:ext uri="{9D8B030D-6E8A-4147-A177-3AD203B41FA5}">
                      <a16:colId xmlns:a16="http://schemas.microsoft.com/office/drawing/2014/main" val="2617021039"/>
                    </a:ext>
                  </a:extLst>
                </a:gridCol>
                <a:gridCol w="3499034">
                  <a:extLst>
                    <a:ext uri="{9D8B030D-6E8A-4147-A177-3AD203B41FA5}">
                      <a16:colId xmlns:a16="http://schemas.microsoft.com/office/drawing/2014/main" val="1086138368"/>
                    </a:ext>
                  </a:extLst>
                </a:gridCol>
                <a:gridCol w="3773774">
                  <a:extLst>
                    <a:ext uri="{9D8B030D-6E8A-4147-A177-3AD203B41FA5}">
                      <a16:colId xmlns:a16="http://schemas.microsoft.com/office/drawing/2014/main" val="18976176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 u="non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Combination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contact name, company</a:t>
                      </a:r>
                      <a:endParaRPr lang="ja-JP" sz="18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other supporting companies (min. 3)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4014662"/>
                  </a:ext>
                </a:extLst>
              </a:tr>
              <a:tr h="38823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n77 contiguous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Naoto </a:t>
                      </a:r>
                      <a:r>
                        <a:rPr lang="en-US" sz="1800" u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Iizasa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NTT</a:t>
                      </a:r>
                      <a:r>
                        <a:rPr lang="ja-JP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　</a:t>
                      </a: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DOCOMO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Nokia, NEC, Fujitsu</a:t>
                      </a:r>
                      <a:endParaRPr lang="ja-JP" sz="18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9620328"/>
                  </a:ext>
                </a:extLst>
              </a:tr>
              <a:tr h="38823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n78 contiguous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Naoto </a:t>
                      </a:r>
                      <a:r>
                        <a:rPr lang="en-US" sz="1800" u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Iizasa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NTT</a:t>
                      </a:r>
                      <a:r>
                        <a:rPr lang="ja-JP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　</a:t>
                      </a: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DOCOMO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Nokia, NEC, Fujitsu, </a:t>
                      </a:r>
                      <a:r>
                        <a:rPr lang="it-IT" sz="1800" u="non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SK telecom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444498"/>
                  </a:ext>
                </a:extLst>
              </a:tr>
              <a:tr h="38823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n79 contiguous</a:t>
                      </a:r>
                      <a:endParaRPr lang="ja-JP" sz="18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Naoto </a:t>
                      </a:r>
                      <a:r>
                        <a:rPr lang="en-US" sz="1800" u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Iizasa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NTT</a:t>
                      </a:r>
                      <a:r>
                        <a:rPr lang="ja-JP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　</a:t>
                      </a: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DOCOMO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Nokia, NEC, Fujitsu</a:t>
                      </a:r>
                      <a:endParaRPr lang="ja-JP" sz="18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5782968"/>
                  </a:ext>
                </a:extLst>
              </a:tr>
              <a:tr h="38823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n257 Contiguous 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Ilwhan</a:t>
                      </a: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 Kim</a:t>
                      </a:r>
                      <a:b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KT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Samsung ,LG electronics, Intel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59403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587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</a:t>
            </a:r>
            <a:endParaRPr lang="sv-SE" sz="3600" baseline="-25000" dirty="0"/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160486"/>
              </p:ext>
            </p:extLst>
          </p:nvPr>
        </p:nvGraphicFramePr>
        <p:xfrm>
          <a:off x="1415480" y="1858133"/>
          <a:ext cx="3744417" cy="268033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1248139">
                  <a:extLst>
                    <a:ext uri="{9D8B030D-6E8A-4147-A177-3AD203B41FA5}">
                      <a16:colId xmlns:a16="http://schemas.microsoft.com/office/drawing/2014/main" val="2474147673"/>
                    </a:ext>
                  </a:extLst>
                </a:gridCol>
                <a:gridCol w="1248139">
                  <a:extLst>
                    <a:ext uri="{9D8B030D-6E8A-4147-A177-3AD203B41FA5}">
                      <a16:colId xmlns:a16="http://schemas.microsoft.com/office/drawing/2014/main" val="2185808893"/>
                    </a:ext>
                  </a:extLst>
                </a:gridCol>
                <a:gridCol w="1248139">
                  <a:extLst>
                    <a:ext uri="{9D8B030D-6E8A-4147-A177-3AD203B41FA5}">
                      <a16:colId xmlns:a16="http://schemas.microsoft.com/office/drawing/2014/main" val="3590564896"/>
                    </a:ext>
                  </a:extLst>
                </a:gridCol>
              </a:tblGrid>
              <a:tr h="3034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u="non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CC1</a:t>
                      </a:r>
                      <a:r>
                        <a:rPr lang="x-none" sz="1800" u="non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x-none" sz="1800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[MHz]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u="non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CC2</a:t>
                      </a:r>
                      <a:r>
                        <a:rPr lang="x-none" sz="1800" u="non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x-none" sz="1800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[MHz]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err="1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Agg</a:t>
                      </a: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. BW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307340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60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684228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80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4432838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2707773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u="non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x-none" sz="1800" u="non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5690552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u="none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u="none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6320618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2930268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80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650811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9805523"/>
                  </a:ext>
                </a:extLst>
              </a:tr>
            </a:tbl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767407" y="5017239"/>
            <a:ext cx="1065718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2400" b="1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FFS in the next meeting</a:t>
            </a: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ja-JP" sz="2000" b="1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BW combinations for more than </a:t>
            </a:r>
            <a:r>
              <a:rPr lang="en-US" altLang="ja-JP" sz="2000" b="1" dirty="0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2CC</a:t>
            </a:r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Whether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or not to follow the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concept of “Component carriers in order of increasing carrier frequency” in 36.101 for NR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specs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1069926" y="1268760"/>
            <a:ext cx="44355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altLang="ja-JP" sz="2400" b="1" dirty="0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Band n77, n78, n79</a:t>
            </a:r>
            <a:endParaRPr lang="en-US" altLang="ja-JP" sz="2400" b="1" dirty="0">
              <a:solidFill>
                <a:prstClr val="black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5829414"/>
              </p:ext>
            </p:extLst>
          </p:nvPr>
        </p:nvGraphicFramePr>
        <p:xfrm>
          <a:off x="6585570" y="1822486"/>
          <a:ext cx="3744417" cy="313372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1248139">
                  <a:extLst>
                    <a:ext uri="{9D8B030D-6E8A-4147-A177-3AD203B41FA5}">
                      <a16:colId xmlns:a16="http://schemas.microsoft.com/office/drawing/2014/main" val="2474147673"/>
                    </a:ext>
                  </a:extLst>
                </a:gridCol>
                <a:gridCol w="1248139">
                  <a:extLst>
                    <a:ext uri="{9D8B030D-6E8A-4147-A177-3AD203B41FA5}">
                      <a16:colId xmlns:a16="http://schemas.microsoft.com/office/drawing/2014/main" val="2185808893"/>
                    </a:ext>
                  </a:extLst>
                </a:gridCol>
                <a:gridCol w="1248139">
                  <a:extLst>
                    <a:ext uri="{9D8B030D-6E8A-4147-A177-3AD203B41FA5}">
                      <a16:colId xmlns:a16="http://schemas.microsoft.com/office/drawing/2014/main" val="831569759"/>
                    </a:ext>
                  </a:extLst>
                </a:gridCol>
              </a:tblGrid>
              <a:tr h="3034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u="non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CC1</a:t>
                      </a:r>
                      <a:r>
                        <a:rPr lang="x-none" sz="1800" u="non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x-none" sz="1800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[MHz]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u="non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CC2</a:t>
                      </a:r>
                      <a:r>
                        <a:rPr lang="x-none" sz="1800" u="non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x-none" sz="1800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[MHz]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err="1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Agg</a:t>
                      </a: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altLang="ja-JP" sz="2000" u="none" baseline="0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 BW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307340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u="none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20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2707773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u="none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20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5690552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u="none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2000" b="1" u="none" kern="12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6320618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u="none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20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2930268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u="none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20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300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650811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u="none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20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9805523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u="none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20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3774703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u="none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20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600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8082579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u="none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20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800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7547035"/>
                  </a:ext>
                </a:extLst>
              </a:tr>
            </a:tbl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6240016" y="1311151"/>
            <a:ext cx="44355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altLang="ja-JP" sz="2400" b="1" dirty="0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Band n257</a:t>
            </a:r>
            <a:endParaRPr lang="en-US" altLang="ja-JP" sz="2400" b="1" dirty="0">
              <a:solidFill>
                <a:prstClr val="black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9210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9512" y="1124745"/>
            <a:ext cx="10503072" cy="4608512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Baseline</a:t>
            </a:r>
          </a:p>
          <a:p>
            <a:pPr lvl="1"/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UE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RF requirements consisting of the same aggregated BW to be identical regardless of number of CCs</a:t>
            </a:r>
          </a:p>
          <a:p>
            <a:pPr lvl="2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Ex) SEM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of 8x100, 4x200 and 2x400 MHz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will be identical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27868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464" y="1124745"/>
            <a:ext cx="11367168" cy="4608512"/>
          </a:xfrm>
        </p:spPr>
        <p:txBody>
          <a:bodyPr>
            <a:noAutofit/>
          </a:bodyPr>
          <a:lstStyle/>
          <a:p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[1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]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RP-172834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Revised WID on New Radio Access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Technology, NTT DOCOMO, INC.</a:t>
            </a:r>
          </a:p>
          <a:p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[2]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R4-1800783, Discussion on CA configuration for intra-band NR CA in </a:t>
            </a:r>
            <a:r>
              <a:rPr lang="en-US" altLang="ja-JP" sz="1800" b="1" dirty="0" err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mmW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	NTT 	DOCOMO, INC.</a:t>
            </a:r>
          </a:p>
          <a:p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References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163190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65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1206</TotalTime>
  <Words>299</Words>
  <Application>Microsoft Office PowerPoint</Application>
  <PresentationFormat>ワイド画面</PresentationFormat>
  <Paragraphs>104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3" baseType="lpstr">
      <vt:lpstr>Meiryo UI</vt:lpstr>
      <vt:lpstr>ＭＳ Ｐゴシック</vt:lpstr>
      <vt:lpstr>ＭＳ 明朝</vt:lpstr>
      <vt:lpstr>SimSun</vt:lpstr>
      <vt:lpstr>Arial</vt:lpstr>
      <vt:lpstr>Calibri</vt:lpstr>
      <vt:lpstr>Times New Roman</vt:lpstr>
      <vt:lpstr>Office テーマ</vt:lpstr>
      <vt:lpstr>WF on NR intra-band contiguous CA for n77, n78, n79 and n257</vt:lpstr>
      <vt:lpstr>Background</vt:lpstr>
      <vt:lpstr>Way forward</vt:lpstr>
      <vt:lpstr>Way forward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MPR evaluation assumption</dc:title>
  <dc:creator>5839953</dc:creator>
  <cp:lastModifiedBy>docomo</cp:lastModifiedBy>
  <cp:revision>280</cp:revision>
  <dcterms:created xsi:type="dcterms:W3CDTF">2017-06-28T16:38:30Z</dcterms:created>
  <dcterms:modified xsi:type="dcterms:W3CDTF">2018-01-26T19:35:04Z</dcterms:modified>
</cp:coreProperties>
</file>