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11"/>
  </p:notesMasterIdLst>
  <p:sldIdLst>
    <p:sldId id="280" r:id="rId3"/>
    <p:sldId id="287" r:id="rId4"/>
    <p:sldId id="300" r:id="rId5"/>
    <p:sldId id="302" r:id="rId6"/>
    <p:sldId id="288" r:id="rId7"/>
    <p:sldId id="291" r:id="rId8"/>
    <p:sldId id="303" r:id="rId9"/>
    <p:sldId id="29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51" autoAdjust="0"/>
    <p:restoredTop sz="90158" autoAdjust="0"/>
  </p:normalViewPr>
  <p:slideViewPr>
    <p:cSldViewPr snapToGrid="0">
      <p:cViewPr>
        <p:scale>
          <a:sx n="100" d="100"/>
          <a:sy n="100" d="100"/>
        </p:scale>
        <p:origin x="-816" y="-5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2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3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4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5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098590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6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1587408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7</a:t>
            </a:fld>
            <a:endParaRPr lang="en-US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93369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517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1/27/2018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1/27/2018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</a:t>
            </a:r>
            <a:r>
              <a:rPr lang="de-DE" sz="4800" dirty="0" smtClean="0"/>
              <a:t>EIRP CDF for spherical coverage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Samsung</a:t>
            </a:r>
            <a:r>
              <a:rPr lang="en-US" sz="2800" dirty="0" smtClean="0"/>
              <a:t>, </a:t>
            </a:r>
            <a:r>
              <a:rPr lang="en-US" sz="2800" dirty="0" err="1" smtClean="0"/>
              <a:t>MediaTek</a:t>
            </a:r>
            <a:r>
              <a:rPr lang="en-US" sz="2800" dirty="0" smtClean="0"/>
              <a:t>,…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R4-1801199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53738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</a:t>
            </a:r>
            <a:r>
              <a:rPr lang="en-GB" b="1" dirty="0" smtClean="0"/>
              <a:t>AdHoc-1801</a:t>
            </a:r>
            <a:endParaRPr lang="en-GB" b="1" dirty="0"/>
          </a:p>
          <a:p>
            <a:r>
              <a:rPr lang="en-GB" b="1" dirty="0"/>
              <a:t>Reno, Nevada, USA, November 27 – December 1, 2017</a:t>
            </a:r>
          </a:p>
          <a:p>
            <a:r>
              <a:rPr lang="en-GB" b="1" dirty="0"/>
              <a:t>Agenda: </a:t>
            </a:r>
            <a:r>
              <a:rPr lang="en-GB" b="1" dirty="0" smtClean="0"/>
              <a:t>4.3.2.1.4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solidFill>
                  <a:prstClr val="black"/>
                </a:solidFill>
              </a:rPr>
              <a:t>Work </a:t>
            </a:r>
            <a:r>
              <a:rPr lang="en-US" altLang="ko-KR" dirty="0">
                <a:solidFill>
                  <a:prstClr val="black"/>
                </a:solidFill>
              </a:rPr>
              <a:t>plan for Spherical </a:t>
            </a:r>
            <a:r>
              <a:rPr lang="en-US" altLang="ko-KR" dirty="0">
                <a:solidFill>
                  <a:prstClr val="black"/>
                </a:solidFill>
              </a:rPr>
              <a:t>coverage has been agreed in RAN4 #</a:t>
            </a:r>
            <a:r>
              <a:rPr lang="en-US" altLang="ko-KR" dirty="0" smtClean="0">
                <a:solidFill>
                  <a:prstClr val="black"/>
                </a:solidFill>
              </a:rPr>
              <a:t>85 </a:t>
            </a:r>
            <a:r>
              <a:rPr lang="en-US" altLang="ko-KR" dirty="0" smtClean="0">
                <a:solidFill>
                  <a:prstClr val="black"/>
                </a:solidFill>
              </a:rPr>
              <a:t>[</a:t>
            </a:r>
            <a:r>
              <a:rPr lang="en-US" altLang="ko-KR" dirty="0" smtClean="0">
                <a:solidFill>
                  <a:prstClr val="black"/>
                </a:solidFill>
              </a:rPr>
              <a:t>1</a:t>
            </a:r>
            <a:r>
              <a:rPr lang="en-US" altLang="ko-KR" dirty="0" smtClean="0">
                <a:solidFill>
                  <a:prstClr val="black"/>
                </a:solidFill>
              </a:rPr>
              <a:t>]</a:t>
            </a:r>
            <a:endParaRPr lang="en-US" altLang="ko-KR" dirty="0" smtClean="0">
              <a:solidFill>
                <a:prstClr val="black"/>
              </a:solidFill>
            </a:endParaRPr>
          </a:p>
          <a:p>
            <a:pPr lvl="1"/>
            <a:endParaRPr lang="en-US" altLang="ko-KR" dirty="0" smtClean="0">
              <a:solidFill>
                <a:prstClr val="black"/>
              </a:solidFill>
            </a:endParaRPr>
          </a:p>
          <a:p>
            <a:pPr lvl="1"/>
            <a:r>
              <a:rPr lang="en-US" altLang="ko-KR" dirty="0" smtClean="0">
                <a:solidFill>
                  <a:prstClr val="black"/>
                </a:solidFill>
              </a:rPr>
              <a:t>RAN4 </a:t>
            </a:r>
            <a:r>
              <a:rPr lang="en-US" altLang="ko-KR" dirty="0">
                <a:solidFill>
                  <a:prstClr val="black"/>
                </a:solidFill>
              </a:rPr>
              <a:t>NR AH #4 (January ’18)</a:t>
            </a:r>
          </a:p>
          <a:p>
            <a:pPr lvl="2"/>
            <a:r>
              <a:rPr lang="en-US" altLang="ko-KR" dirty="0">
                <a:solidFill>
                  <a:prstClr val="black"/>
                </a:solidFill>
              </a:rPr>
              <a:t>Initial </a:t>
            </a:r>
            <a:r>
              <a:rPr lang="en-US" altLang="ko-KR" dirty="0"/>
              <a:t>discussion of simulation results (Both EIRP CDF and Network) based on the harmonized assumptions in this way forward.</a:t>
            </a:r>
          </a:p>
          <a:p>
            <a:pPr lvl="2"/>
            <a:r>
              <a:rPr lang="en-US" altLang="ko-KR" dirty="0"/>
              <a:t>Propose harmonized NW model assumptions and update based on preliminary analysis. </a:t>
            </a:r>
          </a:p>
          <a:p>
            <a:pPr lvl="1"/>
            <a:r>
              <a:rPr lang="en-US" altLang="ko-KR" dirty="0"/>
              <a:t>RAN4 #86 (February ’18)</a:t>
            </a:r>
          </a:p>
          <a:p>
            <a:pPr lvl="2"/>
            <a:r>
              <a:rPr lang="en-US" altLang="ko-KR" dirty="0"/>
              <a:t>Deadline to submit the EIRP CDF simulation results based on the harmonized assumptions. Target preliminary EIRP CDF spherical requirement, based on the simulation outcomes.  </a:t>
            </a:r>
          </a:p>
          <a:p>
            <a:pPr lvl="2"/>
            <a:r>
              <a:rPr lang="en-US" altLang="ko-KR" dirty="0"/>
              <a:t>Continue to improve the NW simulation accuracy reflecting initial EIRP CDF requirement (from AH #4)</a:t>
            </a:r>
          </a:p>
          <a:p>
            <a:pPr lvl="2"/>
            <a:r>
              <a:rPr lang="en-US" altLang="ko-KR" dirty="0"/>
              <a:t>Initial discussion of measurement results for prototype devices</a:t>
            </a:r>
          </a:p>
          <a:p>
            <a:pPr lvl="1"/>
            <a:r>
              <a:rPr lang="en-US" altLang="ko-KR" dirty="0"/>
              <a:t>RAN4 #86bis </a:t>
            </a:r>
            <a:r>
              <a:rPr lang="en-US" altLang="ko-KR" dirty="0">
                <a:solidFill>
                  <a:prstClr val="black"/>
                </a:solidFill>
              </a:rPr>
              <a:t>(April ’18)</a:t>
            </a:r>
          </a:p>
          <a:p>
            <a:pPr lvl="2"/>
            <a:r>
              <a:rPr lang="en-US" altLang="ko-KR" dirty="0">
                <a:solidFill>
                  <a:prstClr val="black"/>
                </a:solidFill>
              </a:rPr>
              <a:t>Continue to improve the NW simulation accuracy reflecting preliminary EIRP CDF requirement (#86)</a:t>
            </a:r>
          </a:p>
          <a:p>
            <a:pPr lvl="2"/>
            <a:r>
              <a:rPr lang="en-US" altLang="ko-KR" dirty="0">
                <a:solidFill>
                  <a:prstClr val="black"/>
                </a:solidFill>
              </a:rPr>
              <a:t>Continue to improve the prototype measurement effort and compare to preliminary EIRP CDF simulation</a:t>
            </a: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RAN4 #87 (May ’18)</a:t>
            </a:r>
          </a:p>
          <a:p>
            <a:pPr lvl="2"/>
            <a:r>
              <a:rPr lang="en-US" altLang="ko-KR" dirty="0"/>
              <a:t>Finalize the spherical coverage requirement for handheld UEs based on the contributions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1277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Background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32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Proposals for RAN4 AH-1801 (AI 4.3.2.1.3) were as follows, 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Inputs to RAN4 AH-1801</a:t>
            </a:r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583804"/>
              </p:ext>
            </p:extLst>
          </p:nvPr>
        </p:nvGraphicFramePr>
        <p:xfrm>
          <a:off x="838198" y="1913592"/>
          <a:ext cx="10515606" cy="3870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2027"/>
                <a:gridCol w="1285875"/>
                <a:gridCol w="819150"/>
                <a:gridCol w="1343025"/>
                <a:gridCol w="6105529"/>
              </a:tblGrid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b="1" dirty="0" err="1" smtClean="0">
                          <a:latin typeface="+mn-lt"/>
                        </a:rPr>
                        <a:t>Tdoc</a:t>
                      </a:r>
                      <a:r>
                        <a:rPr lang="en-US" altLang="ko-KR" sz="1400" b="1" dirty="0" smtClean="0">
                          <a:latin typeface="+mn-lt"/>
                        </a:rPr>
                        <a:t> #</a:t>
                      </a:r>
                    </a:p>
                    <a:p>
                      <a:pPr algn="ctr" latinLnBrk="0"/>
                      <a:r>
                        <a:rPr lang="en-US" altLang="ko-KR" sz="1400" b="1" dirty="0" smtClean="0">
                          <a:latin typeface="+mn-lt"/>
                        </a:rPr>
                        <a:t>[Ref]</a:t>
                      </a:r>
                      <a:endParaRPr lang="ko-KR" altLang="en-US" sz="1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b="1" dirty="0" smtClean="0">
                          <a:latin typeface="+mn-lt"/>
                        </a:rPr>
                        <a:t>Target</a:t>
                      </a:r>
                    </a:p>
                    <a:p>
                      <a:pPr algn="ctr" latinLnBrk="0"/>
                      <a:r>
                        <a:rPr lang="en-US" altLang="ko-KR" sz="1400" b="1" dirty="0" smtClean="0">
                          <a:latin typeface="+mn-lt"/>
                        </a:rPr>
                        <a:t>Assumptions</a:t>
                      </a:r>
                      <a:endParaRPr lang="ko-KR" altLang="en-US" sz="1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b="1" dirty="0" smtClean="0">
                          <a:latin typeface="+mn-lt"/>
                        </a:rPr>
                        <a:t>Display</a:t>
                      </a:r>
                      <a:endParaRPr lang="ko-KR" altLang="en-US" sz="1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b="1" dirty="0" smtClean="0">
                          <a:latin typeface="+mn-lt"/>
                        </a:rPr>
                        <a:t>Side Cover</a:t>
                      </a:r>
                      <a:r>
                        <a:rPr lang="en-US" altLang="ko-KR" sz="1400" b="1" baseline="0" dirty="0" smtClean="0">
                          <a:latin typeface="+mn-lt"/>
                        </a:rPr>
                        <a:t> </a:t>
                      </a:r>
                      <a:r>
                        <a:rPr lang="en-US" altLang="ko-KR" sz="1400" b="1" baseline="0" dirty="0" smtClean="0">
                          <a:latin typeface="+mn-lt"/>
                        </a:rPr>
                        <a:t>material</a:t>
                      </a:r>
                      <a:endParaRPr lang="ko-KR" altLang="en-US" sz="1400" b="1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b="1" dirty="0" smtClean="0">
                          <a:latin typeface="+mn-lt"/>
                        </a:rPr>
                        <a:t>Proposals</a:t>
                      </a:r>
                      <a:endParaRPr lang="ko-KR" altLang="en-US" sz="1400" b="1" dirty="0">
                        <a:latin typeface="+mn-lt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R4-1800037</a:t>
                      </a:r>
                    </a:p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[2]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3,</a:t>
                      </a:r>
                      <a:r>
                        <a:rPr lang="en-US" altLang="ko-KR" sz="1400" baseline="0" dirty="0" smtClean="0">
                          <a:latin typeface="+mn-lt"/>
                        </a:rPr>
                        <a:t> 4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Partial, Full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Metal, Plastic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indent="-108000" latinLnBrk="0">
                        <a:buFontTx/>
                        <a:buChar char="-"/>
                      </a:pPr>
                      <a:r>
                        <a:rPr lang="en-US" altLang="ko-KR" sz="1400" dirty="0" smtClean="0">
                          <a:latin typeface="+mn-lt"/>
                        </a:rPr>
                        <a:t>Important to understand the achievable performance based on real phone product condition</a:t>
                      </a:r>
                      <a:r>
                        <a:rPr lang="en-US" altLang="ko-KR" sz="1400" dirty="0" smtClean="0">
                          <a:latin typeface="+mn-lt"/>
                        </a:rPr>
                        <a:t>. All </a:t>
                      </a:r>
                      <a:r>
                        <a:rPr lang="en-US" altLang="ko-KR" sz="1400" dirty="0" smtClean="0">
                          <a:latin typeface="+mn-lt"/>
                        </a:rPr>
                        <a:t>screen display and metal bezel would be phone product selling points.</a:t>
                      </a:r>
                    </a:p>
                    <a:p>
                      <a:pPr marL="108000" indent="-108000" latinLnBrk="0">
                        <a:buFontTx/>
                        <a:buChar char="-"/>
                      </a:pPr>
                      <a:r>
                        <a:rPr lang="en-US" altLang="ko-KR" sz="1400" dirty="0" smtClean="0">
                          <a:latin typeface="+mn-lt"/>
                        </a:rPr>
                        <a:t>(-13.7dB from the peak </a:t>
                      </a:r>
                      <a:r>
                        <a:rPr lang="en-US" altLang="ko-KR" sz="1400" dirty="0" smtClean="0">
                          <a:latin typeface="+mn-lt"/>
                        </a:rPr>
                        <a:t>to </a:t>
                      </a:r>
                      <a:r>
                        <a:rPr lang="en-US" altLang="ko-KR" sz="1400" dirty="0" smtClean="0">
                          <a:latin typeface="+mn-lt"/>
                        </a:rPr>
                        <a:t>20</a:t>
                      </a:r>
                      <a:r>
                        <a:rPr lang="en-US" altLang="ko-KR" sz="1400" dirty="0" smtClean="0">
                          <a:latin typeface="+mn-lt"/>
                        </a:rPr>
                        <a:t>%-tile EIRP, based on all screen display</a:t>
                      </a:r>
                      <a:r>
                        <a:rPr lang="en-US" altLang="ko-KR" sz="1400" baseline="0" dirty="0" smtClean="0">
                          <a:latin typeface="+mn-lt"/>
                        </a:rPr>
                        <a:t> and metal bezel condition</a:t>
                      </a:r>
                      <a:r>
                        <a:rPr lang="en-US" altLang="ko-KR" sz="1400" dirty="0" smtClean="0">
                          <a:latin typeface="+mn-lt"/>
                        </a:rPr>
                        <a:t>)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R4-1800888</a:t>
                      </a:r>
                    </a:p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[3]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3, 4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Partial, Full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Plastic,</a:t>
                      </a:r>
                      <a:r>
                        <a:rPr lang="en-US" altLang="ko-KR" sz="1400" baseline="0" dirty="0" smtClean="0">
                          <a:latin typeface="+mn-lt"/>
                        </a:rPr>
                        <a:t> Metal  </a:t>
                      </a:r>
                      <a:br>
                        <a:rPr lang="en-US" altLang="ko-KR" sz="1400" baseline="0" dirty="0" smtClean="0">
                          <a:latin typeface="+mn-lt"/>
                        </a:rPr>
                      </a:br>
                      <a:r>
                        <a:rPr lang="en-US" altLang="ko-KR" sz="1400" baseline="0" dirty="0" smtClean="0">
                          <a:latin typeface="+mn-lt"/>
                        </a:rPr>
                        <a:t>(</a:t>
                      </a:r>
                      <a:r>
                        <a:rPr lang="en-GB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covering the antenna)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difference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between 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peak EIRP and the 20%-tile is in the order of 10dB.</a:t>
                      </a:r>
                    </a:p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Measurements on real prototypes is needed to verify the results.</a:t>
                      </a:r>
                      <a:endParaRPr lang="ko-KR" alt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R4-1800369</a:t>
                      </a:r>
                    </a:p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[4]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N/A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N/A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Plastic, Metal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Cover material and thickness have the most significant effect on radiated performance. </a:t>
                      </a:r>
                    </a:p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Need for UE packaging innovation to minimize packaging loss</a:t>
                      </a: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+mn-lt"/>
                        </a:rPr>
                        <a:t>R4-1800990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 smtClean="0">
                          <a:latin typeface="+mn-lt"/>
                        </a:rPr>
                        <a:t>[5]</a:t>
                      </a:r>
                      <a:endParaRPr lang="ko-KR" altLang="en-US" sz="140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1, 2, 3, </a:t>
                      </a:r>
                      <a:r>
                        <a:rPr lang="en-US" altLang="ko-KR" sz="1400" baseline="0" dirty="0" smtClean="0">
                          <a:latin typeface="+mn-lt"/>
                        </a:rPr>
                        <a:t>6, 7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Full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0"/>
                      <a:r>
                        <a:rPr lang="en-US" altLang="ko-KR" sz="1400" dirty="0" smtClean="0">
                          <a:latin typeface="+mn-lt"/>
                        </a:rPr>
                        <a:t>Plastic,</a:t>
                      </a:r>
                      <a:r>
                        <a:rPr lang="en-US" altLang="ko-KR" sz="1400" baseline="0" dirty="0" smtClean="0">
                          <a:latin typeface="+mn-lt"/>
                        </a:rPr>
                        <a:t> Metal</a:t>
                      </a:r>
                      <a:endParaRPr lang="ko-KR" altLang="en-US" sz="1400" dirty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Differences between metal and plastic frame make the EIRP at each point decrease by up to 4dB. </a:t>
                      </a:r>
                    </a:p>
                    <a:p>
                      <a:pPr marL="108000" indent="-108000" algn="l" defTabSz="914400" rtl="0" eaLnBrk="1" latinLnBrk="0" hangingPunct="1">
                        <a:buFontTx/>
                        <a:buChar char="-"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The gap is bigger with the lower CDF point.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5723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As summarized in page 3, all contributions are considering the real-product UE aspect especially on cover material on EIRP CDF discussion</a:t>
            </a:r>
          </a:p>
          <a:p>
            <a:r>
              <a:rPr lang="en-US" altLang="ko-KR" dirty="0" smtClean="0">
                <a:solidFill>
                  <a:srgbClr val="0000FF"/>
                </a:solidFill>
              </a:rPr>
              <a:t>Based on that, it should be </a:t>
            </a:r>
            <a:r>
              <a:rPr lang="en-US" altLang="ko-KR" dirty="0" smtClean="0">
                <a:solidFill>
                  <a:srgbClr val="0000FF"/>
                </a:solidFill>
              </a:rPr>
              <a:t>considered </a:t>
            </a:r>
            <a:r>
              <a:rPr lang="en-US" altLang="ko-KR" dirty="0" smtClean="0">
                <a:solidFill>
                  <a:srgbClr val="0000FF"/>
                </a:solidFill>
              </a:rPr>
              <a:t>that the restrictions of real product UE to decide the spherical coverage requirement</a:t>
            </a:r>
          </a:p>
          <a:p>
            <a:r>
              <a:rPr lang="en-US" altLang="ko-KR" dirty="0" smtClean="0"/>
              <a:t>In order to give a clear information to RAN4#86, companies </a:t>
            </a:r>
            <a:r>
              <a:rPr lang="en-US" altLang="ko-KR" dirty="0"/>
              <a:t>are encouraged to submit their contribution </a:t>
            </a:r>
            <a:r>
              <a:rPr lang="en-US" altLang="ko-KR" dirty="0" smtClean="0"/>
              <a:t>focusing on following results </a:t>
            </a:r>
            <a:r>
              <a:rPr lang="en-US" altLang="ko-KR" dirty="0"/>
              <a:t>to meet the </a:t>
            </a:r>
            <a:r>
              <a:rPr lang="en-US" altLang="ko-KR" dirty="0" err="1" smtClean="0"/>
              <a:t>workplan</a:t>
            </a:r>
            <a:r>
              <a:rPr lang="en-US" altLang="ko-KR" dirty="0" smtClean="0"/>
              <a:t> in page 2 </a:t>
            </a:r>
          </a:p>
          <a:p>
            <a:pPr lvl="1"/>
            <a:r>
              <a:rPr lang="en-US" altLang="ko-KR" dirty="0" smtClean="0"/>
              <a:t>Information of display and cover material near antennas should be included</a:t>
            </a:r>
          </a:p>
          <a:p>
            <a:pPr lvl="1"/>
            <a:r>
              <a:rPr lang="en-US" altLang="ko-KR" dirty="0" smtClean="0"/>
              <a:t>EIRP CDF Curve or EIRP </a:t>
            </a:r>
            <a:r>
              <a:rPr lang="en-US" altLang="ko-KR" dirty="0" smtClean="0"/>
              <a:t>loss </a:t>
            </a:r>
            <a:r>
              <a:rPr lang="en-US" altLang="ko-KR" dirty="0" smtClean="0"/>
              <a:t>at each %-tile </a:t>
            </a:r>
            <a:r>
              <a:rPr lang="en-US" altLang="ko-KR" dirty="0" smtClean="0"/>
              <a:t>point, [20-50%], </a:t>
            </a:r>
            <a:r>
              <a:rPr lang="en-US" altLang="ko-KR" dirty="0" smtClean="0"/>
              <a:t>from the peak in </a:t>
            </a:r>
            <a:r>
              <a:rPr lang="en-US" altLang="ko-KR" dirty="0" smtClean="0"/>
              <a:t>dB</a:t>
            </a:r>
            <a:endParaRPr lang="en-US" altLang="ko-KR" dirty="0" smtClean="0"/>
          </a:p>
          <a:p>
            <a:r>
              <a:rPr lang="en-US" altLang="ko-KR" dirty="0" smtClean="0"/>
              <a:t>Other appropriate information are not precluded, i.e., </a:t>
            </a:r>
            <a:r>
              <a:rPr lang="en-US" altLang="ko-KR" dirty="0"/>
              <a:t>measurement results for prototype devices</a:t>
            </a:r>
            <a:r>
              <a:rPr lang="en-US" altLang="ko-KR" dirty="0" smtClean="0"/>
              <a:t>. See the </a:t>
            </a:r>
            <a:r>
              <a:rPr lang="en-US" altLang="ko-KR" dirty="0" err="1" smtClean="0"/>
              <a:t>workplan</a:t>
            </a:r>
            <a:endParaRPr lang="en-US" altLang="ko-KR" dirty="0" smtClean="0"/>
          </a:p>
          <a:p>
            <a:pPr lvl="1"/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Way Forward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783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442"/>
            <a:ext cx="10515600" cy="746702"/>
          </a:xfrm>
        </p:spPr>
        <p:txBody>
          <a:bodyPr>
            <a:normAutofit/>
          </a:bodyPr>
          <a:lstStyle/>
          <a:p>
            <a:r>
              <a:rPr lang="en-US" dirty="0" smtClean="0"/>
              <a:t>Assumptions </a:t>
            </a:r>
            <a:r>
              <a:rPr lang="en-US" dirty="0"/>
              <a:t>for EIRP CDF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225" y="1342800"/>
            <a:ext cx="11247550" cy="54000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Updated assumptions </a:t>
            </a:r>
            <a:r>
              <a:rPr lang="en-US" altLang="ko-KR" sz="2400" dirty="0" smtClean="0"/>
              <a:t>has </a:t>
            </a:r>
            <a:r>
              <a:rPr lang="en-US" altLang="ko-KR" sz="2400" dirty="0"/>
              <a:t>been </a:t>
            </a:r>
            <a:r>
              <a:rPr lang="en-US" altLang="ko-KR" sz="2400" dirty="0" smtClean="0"/>
              <a:t>agreed in RAN4 AH-1801</a:t>
            </a:r>
            <a:endParaRPr lang="en-US" altLang="ko-KR" sz="2400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83343"/>
              </p:ext>
            </p:extLst>
          </p:nvPr>
        </p:nvGraphicFramePr>
        <p:xfrm>
          <a:off x="254003" y="1895473"/>
          <a:ext cx="11747501" cy="4572000"/>
        </p:xfrm>
        <a:graphic>
          <a:graphicData uri="http://schemas.openxmlformats.org/drawingml/2006/table">
            <a:tbl>
              <a:tblPr/>
              <a:tblGrid>
                <a:gridCol w="2550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875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225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64599"/>
                <a:gridCol w="964599"/>
                <a:gridCol w="96459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64599"/>
                <a:gridCol w="96459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64599">
                  <a:extLst>
                    <a:ext uri="{9D8B030D-6E8A-4147-A177-3AD203B41FA5}">
                      <a16:colId xmlns:a16="http://schemas.microsoft.com/office/drawing/2014/main" xmlns="" val="2194675228"/>
                    </a:ext>
                  </a:extLst>
                </a:gridCol>
                <a:gridCol w="17695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9248">
                <a:tc>
                  <a:txBody>
                    <a:bodyPr/>
                    <a:lstStyle/>
                    <a:p>
                      <a:pPr algn="l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Assumptions1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Assumptions2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Assumptions3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Assumptions4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Assumptions5</a:t>
                      </a:r>
                      <a:endParaRPr lang="en-US" sz="1200" b="1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Assumptions7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Notes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N257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antenna in an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module/set</a:t>
                      </a:r>
                      <a:b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(#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of patches, # of dipoles, etc.)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# of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</a:t>
                      </a:r>
                      <a:r>
                        <a:rPr lang="en-US" sz="12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module/set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 total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US" altLang="ko-KR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</a:t>
                      </a:r>
                      <a:r>
                        <a:rPr lang="en-US" altLang="zh-TW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UV</a:t>
                      </a:r>
                      <a:r>
                        <a:rPr lang="zh-TW" alt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test points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test point shall be the baseline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6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Beam phase shifter controller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degree</a:t>
                      </a:r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Finite beam shall be the baseline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type (patch, dipole, or both)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Depends on the</a:t>
                      </a:r>
                      <a:r>
                        <a:rPr lang="en-US" altLang="ko-KR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current implementation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984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Antenna module/set</a:t>
                      </a:r>
                      <a:r>
                        <a:rPr lang="zh-TW" alt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location </a:t>
                      </a: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(front, back, top-side, left-side, right-side, bottom-side)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</a:t>
                      </a:r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/ </a:t>
                      </a:r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</a:t>
                      </a:r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/ </a:t>
                      </a:r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Top &amp; Bottom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 &amp; </a:t>
                      </a:r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Right </a:t>
                      </a:r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Left &amp; Right &amp; Bottom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combination of the lists are not precluded.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Front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This information is meaningful only if it’s the same with the material which covers antennas. 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Back cover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Glass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3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 cover / Frame (Plastic, Glass, Ceramic, Metal)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　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Metal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Plastic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Device size </a:t>
                      </a:r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b="1" i="0" u="none" strike="noStrike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WxHxD</a:t>
                      </a:r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cm3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66.6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This is for information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492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Display </a:t>
                      </a:r>
                      <a:r>
                        <a:rPr lang="en-US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panel – Full (Y)</a:t>
                      </a:r>
                      <a:r>
                        <a:rPr lang="en-US" sz="12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or Partial (N)</a:t>
                      </a:r>
                      <a:endParaRPr lang="en-US" sz="1200" b="1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Y/N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4774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Bezel Margin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  <a:r>
                        <a:rPr lang="en-US" altLang="ko-KR" sz="12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odule can’t be placed outer edge of UE to secure mechanical reliability</a:t>
                      </a:r>
                      <a:endParaRPr lang="ko-KR" alt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952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311780"/>
              </p:ext>
            </p:extLst>
          </p:nvPr>
        </p:nvGraphicFramePr>
        <p:xfrm>
          <a:off x="876835" y="1507808"/>
          <a:ext cx="10438331" cy="257277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42959"/>
                <a:gridCol w="135996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074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279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17018">
                <a:tc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 err="1" smtClean="0">
                          <a:effectLst/>
                          <a:latin typeface="+mn-lt"/>
                        </a:rPr>
                        <a:t>Tdoc</a:t>
                      </a:r>
                      <a:r>
                        <a:rPr lang="en-US" sz="1600" b="1" u="none" strike="noStrike" dirty="0" smtClean="0">
                          <a:effectLst/>
                          <a:latin typeface="+mn-lt"/>
                        </a:rPr>
                        <a:t> #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  <a:latin typeface="+mn-lt"/>
                        </a:rPr>
                        <a:t>Title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  <a:latin typeface="+mn-lt"/>
                        </a:rPr>
                        <a:t>Source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effectLst/>
                          <a:latin typeface="+mn-lt"/>
                        </a:rPr>
                        <a:t>[1]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effectLst/>
                          <a:latin typeface="+mn-lt"/>
                        </a:rPr>
                        <a:t>R4-1714455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effectLst/>
                          <a:latin typeface="+mn-lt"/>
                        </a:rPr>
                        <a:t>WF on spherical coverage in FR2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Samsung, Apple, LGE, Intel, </a:t>
                      </a:r>
                      <a:r>
                        <a:rPr lang="en-GB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Oppo</a:t>
                      </a:r>
                      <a:r>
                        <a:rPr lang="en-GB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Xiaomi, Vivo, </a:t>
                      </a:r>
                      <a:r>
                        <a:rPr lang="en-GB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MediaTek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effectLst/>
                          <a:latin typeface="+mn-lt"/>
                        </a:rPr>
                        <a:t>[2]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dirty="0" smtClean="0">
                          <a:latin typeface="+mn-lt"/>
                        </a:rPr>
                        <a:t>R4-1800037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EIRP CDF Simulation Analysis for Spherical Coverage Topic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MediaTek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Inc.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effectLst/>
                          <a:latin typeface="+mn-lt"/>
                        </a:rPr>
                        <a:t>[3]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dirty="0" smtClean="0">
                          <a:latin typeface="+mn-lt"/>
                        </a:rPr>
                        <a:t>R4-1800888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Spherical coverage at </a:t>
                      </a:r>
                      <a:r>
                        <a:rPr lang="en-US" altLang="ko-KR" sz="16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mmWave</a:t>
                      </a:r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28GHz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Sony, Ericsson 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effectLst/>
                          <a:latin typeface="+mn-lt"/>
                        </a:rPr>
                        <a:t>[4]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dirty="0" smtClean="0">
                          <a:latin typeface="+mn-lt"/>
                        </a:rPr>
                        <a:t>R4-1800369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UE Packaging Loss, Simulation Results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Qualcomm Incorporated</a:t>
                      </a:r>
                      <a:endParaRPr lang="en-US" sz="1600" b="0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7018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i="0" u="none" strike="noStrike" dirty="0" smtClean="0">
                          <a:effectLst/>
                          <a:latin typeface="+mn-lt"/>
                        </a:rPr>
                        <a:t>[5]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600" b="0" dirty="0" smtClean="0">
                          <a:latin typeface="+mn-lt"/>
                        </a:rPr>
                        <a:t>R4-1800990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altLang="ko-KR" sz="16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Further efforts on EIRP CDF for spherical coverage</a:t>
                      </a:r>
                      <a:endParaRPr lang="en-US" sz="1600" b="0" i="0" u="none" strike="noStrike" dirty="0"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Samsung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185626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Companies are encouraged to submit their contribution in the following templates. </a:t>
            </a:r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12014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Appendix(1) - Template </a:t>
            </a:r>
            <a:r>
              <a:rPr lang="en-US" dirty="0" smtClean="0">
                <a:solidFill>
                  <a:prstClr val="black"/>
                </a:solidFill>
              </a:rPr>
              <a:t>for the result comparison</a:t>
            </a:r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547348"/>
              </p:ext>
            </p:extLst>
          </p:nvPr>
        </p:nvGraphicFramePr>
        <p:xfrm>
          <a:off x="838201" y="2501954"/>
          <a:ext cx="10515599" cy="2777094"/>
        </p:xfrm>
        <a:graphic>
          <a:graphicData uri="http://schemas.openxmlformats.org/drawingml/2006/table">
            <a:tbl>
              <a:tblPr/>
              <a:tblGrid>
                <a:gridCol w="2209799"/>
                <a:gridCol w="666750"/>
                <a:gridCol w="1273175"/>
                <a:gridCol w="1273175"/>
                <a:gridCol w="1273175"/>
                <a:gridCol w="1273175"/>
                <a:gridCol w="1273175"/>
                <a:gridCol w="1273175"/>
              </a:tblGrid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-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A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Company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Display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Partial / Full</a:t>
                      </a: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529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Side cover (cover material near antennas)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Metal</a:t>
                      </a:r>
                      <a:r>
                        <a:rPr lang="en-US" sz="1400" b="0" baseline="0" dirty="0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 / Plastic</a:t>
                      </a: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dirty="0" smtClean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22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EIRP</a:t>
                      </a:r>
                      <a:r>
                        <a:rPr lang="en-US" sz="1400" b="1" kern="1200" baseline="0" dirty="0" smtClean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@ 100%</a:t>
                      </a:r>
                      <a:r>
                        <a:rPr lang="en-US" sz="1400" b="1" kern="1200" dirty="0" smtClean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%-tile point</a:t>
                      </a:r>
                      <a:endParaRPr lang="en-US" sz="1400" b="1" dirty="0" smtClean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dirty="0" err="1" smtClean="0">
                          <a:effectLst/>
                          <a:latin typeface="+mn-lt"/>
                          <a:ea typeface="바탕" panose="02030600000101010101" pitchFamily="18" charset="-127"/>
                        </a:rPr>
                        <a:t>dBm</a:t>
                      </a: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EIRP @ </a:t>
                      </a:r>
                      <a:r>
                        <a:rPr lang="en-US" sz="1400" b="1" kern="1200" dirty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50%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200">
                          <a:effectLst/>
                          <a:latin typeface="+mn-lt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dB</a:t>
                      </a: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EIRP @ </a:t>
                      </a:r>
                      <a:r>
                        <a:rPr lang="en-US" sz="1400" b="1" kern="1200" dirty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40%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200">
                          <a:effectLst/>
                          <a:latin typeface="+mn-lt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dB</a:t>
                      </a: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EIRP @ </a:t>
                      </a:r>
                      <a:r>
                        <a:rPr lang="en-US" sz="1400" b="1" kern="1200" dirty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30%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200">
                          <a:effectLst/>
                          <a:latin typeface="+mn-lt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dB</a:t>
                      </a: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220"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EIRP @ </a:t>
                      </a:r>
                      <a:r>
                        <a:rPr lang="en-US" sz="1400" b="1" kern="1200" dirty="0">
                          <a:effectLst/>
                          <a:latin typeface="+mn-lt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20%</a:t>
                      </a:r>
                      <a:endParaRPr lang="en-US" sz="1400" b="1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kern="1200">
                          <a:effectLst/>
                          <a:latin typeface="+mn-lt"/>
                          <a:ea typeface="굴림" panose="020B0600000101010101" pitchFamily="50" charset="-127"/>
                          <a:cs typeface="Arial" panose="020B0604020202020204" pitchFamily="34" charset="0"/>
                        </a:rPr>
                        <a:t>dB</a:t>
                      </a: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400" b="0" dirty="0">
                        <a:effectLst/>
                        <a:latin typeface="+mn-lt"/>
                        <a:ea typeface="바탕" panose="02030600000101010101" pitchFamily="18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4698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77495" y="2055870"/>
            <a:ext cx="5109742" cy="2565083"/>
            <a:chOff x="3698978" y="1950720"/>
            <a:chExt cx="5109742" cy="2565083"/>
          </a:xfrm>
        </p:grpSpPr>
        <p:sp>
          <p:nvSpPr>
            <p:cNvPr id="7" name="Rectangle 6"/>
            <p:cNvSpPr/>
            <p:nvPr/>
          </p:nvSpPr>
          <p:spPr>
            <a:xfrm>
              <a:off x="3992880" y="1950720"/>
              <a:ext cx="4815840" cy="59436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992880" y="2545080"/>
              <a:ext cx="4815840" cy="49302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accent1">
                      <a:lumMod val="50000"/>
                    </a:schemeClr>
                  </a:solidFill>
                </a:ln>
                <a:noFill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00983" y="3050800"/>
              <a:ext cx="3956050" cy="50647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872457" y="3420110"/>
              <a:ext cx="457200" cy="137160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008120" y="3571500"/>
              <a:ext cx="4800600" cy="619500"/>
            </a:xfrm>
            <a:prstGeom prst="rect">
              <a:avLst/>
            </a:prstGeom>
            <a:noFill/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accent1">
                      <a:lumMod val="50000"/>
                    </a:schemeClr>
                  </a:solidFill>
                </a:ln>
                <a:noFill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712029" y="1980312"/>
              <a:ext cx="292608" cy="251548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008120" y="4206240"/>
              <a:ext cx="4800600" cy="289560"/>
            </a:xfrm>
            <a:prstGeom prst="rect">
              <a:avLst/>
            </a:prstGeom>
            <a:solidFill>
              <a:srgbClr val="FFF2CC"/>
            </a:solidFill>
            <a:ln>
              <a:solidFill>
                <a:srgbClr val="FFF2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5664937" y="3420110"/>
              <a:ext cx="457200" cy="137160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564097" y="3420110"/>
              <a:ext cx="457200" cy="137160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7371817" y="3420110"/>
              <a:ext cx="457200" cy="137160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099560" y="2562582"/>
              <a:ext cx="294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Gap 2, </a:t>
              </a:r>
              <a:r>
                <a:rPr lang="en-US" sz="1400" b="1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G</a:t>
              </a:r>
              <a:r>
                <a:rPr lang="en-US" sz="1400" b="1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2</a:t>
              </a:r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 mm</a:t>
              </a:r>
              <a:endParaRPr lang="en-US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417060" y="2990312"/>
              <a:ext cx="394632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Antenna substrate, </a:t>
              </a:r>
              <a:r>
                <a:rPr lang="en-US" sz="1400" b="1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H</a:t>
              </a:r>
              <a:r>
                <a:rPr lang="en-US" sz="1400" b="1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4</a:t>
              </a:r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 mm, including Ground Plane</a:t>
              </a:r>
              <a:endParaRPr lang="en-US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099560" y="3766066"/>
              <a:ext cx="294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Gap 4, </a:t>
              </a:r>
              <a:r>
                <a:rPr lang="en-US" sz="1400" b="1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G</a:t>
              </a:r>
              <a:r>
                <a:rPr lang="en-US" sz="1400" b="1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4</a:t>
              </a:r>
              <a:r>
                <a:rPr lang="en-US" sz="1400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 </a:t>
              </a:r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 mm</a:t>
              </a:r>
              <a:endParaRPr lang="en-US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 rot="16200000">
              <a:off x="2584671" y="3065027"/>
              <a:ext cx="2545082" cy="3164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Edge Material 1, </a:t>
              </a:r>
              <a:r>
                <a:rPr lang="en-US" sz="1400" b="1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W</a:t>
              </a:r>
              <a:r>
                <a:rPr lang="en-US" sz="1400" b="1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1</a:t>
              </a:r>
              <a:r>
                <a:rPr lang="en-US" sz="1400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  </a:t>
              </a:r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mm</a:t>
              </a:r>
              <a:endParaRPr lang="en-US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084320" y="2050435"/>
              <a:ext cx="294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Display, </a:t>
              </a:r>
              <a:r>
                <a:rPr lang="en-US" sz="1400" b="1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H</a:t>
              </a:r>
              <a:r>
                <a:rPr lang="en-US" sz="1400" b="1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1</a:t>
              </a:r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 mm</a:t>
              </a:r>
              <a:endParaRPr lang="en-US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099560" y="4208026"/>
              <a:ext cx="29413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Edge material 4, </a:t>
              </a:r>
              <a:r>
                <a:rPr lang="en-US" sz="1400" b="1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H</a:t>
              </a:r>
              <a:r>
                <a:rPr lang="en-US" sz="1400" b="1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7</a:t>
              </a:r>
              <a:r>
                <a:rPr lang="en-US" sz="1400" baseline="-250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  </a:t>
              </a:r>
              <a:r>
                <a:rPr lang="en-US" sz="1400" dirty="0" smtClean="0">
                  <a:ea typeface="Intel Clear" panose="020B0604020203020204" pitchFamily="34" charset="0"/>
                  <a:cs typeface="Intel Clear" panose="020B0604020203020204" pitchFamily="34" charset="0"/>
                </a:rPr>
                <a:t>mm</a:t>
              </a:r>
              <a:endParaRPr lang="en-US" sz="1400" dirty="0">
                <a:ea typeface="Intel Clear" panose="020B0604020203020204" pitchFamily="34" charset="0"/>
                <a:cs typeface="Intel Clear" panose="020B060402020302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415257" y="3270250"/>
              <a:ext cx="3948126" cy="45719"/>
            </a:xfrm>
            <a:prstGeom prst="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432799" y="4786131"/>
            <a:ext cx="52685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400" dirty="0" smtClean="0"/>
              <a:t>Distances from antennas to any material (d</a:t>
            </a:r>
            <a:r>
              <a:rPr lang="en-US" sz="1400" baseline="-25000" dirty="0" smtClean="0"/>
              <a:t>1</a:t>
            </a:r>
            <a:r>
              <a:rPr lang="en-US" sz="1400" dirty="0" smtClean="0"/>
              <a:t> and d</a:t>
            </a:r>
            <a:r>
              <a:rPr lang="en-US" sz="1400" baseline="-25000" dirty="0" smtClean="0"/>
              <a:t>2</a:t>
            </a:r>
            <a:r>
              <a:rPr lang="en-US" sz="1400" dirty="0" smtClean="0"/>
              <a:t>) must be carefully noted, specially those in the direction of radiation (H</a:t>
            </a:r>
            <a:r>
              <a:rPr lang="en-US" sz="1400" baseline="-25000" dirty="0" smtClean="0"/>
              <a:t>6</a:t>
            </a:r>
            <a:r>
              <a:rPr lang="en-US" sz="1400" dirty="0" smtClean="0"/>
              <a:t>)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en-US" sz="1400" dirty="0" smtClean="0"/>
              <a:t>Properties needed for simulation are: dielectric constant </a:t>
            </a:r>
            <a:r>
              <a:rPr lang="en-US" sz="1600" b="1" dirty="0" smtClean="0"/>
              <a:t>ɛ</a:t>
            </a:r>
            <a:r>
              <a:rPr lang="en-US" sz="1400" b="1" baseline="-25000" dirty="0" smtClean="0"/>
              <a:t>r</a:t>
            </a:r>
            <a:r>
              <a:rPr lang="en-US" sz="1400" dirty="0" smtClean="0"/>
              <a:t> and dielectric loss </a:t>
            </a:r>
            <a:r>
              <a:rPr lang="en-US" sz="1400" b="1" dirty="0" smtClean="0"/>
              <a:t>tan </a:t>
            </a:r>
            <a:r>
              <a:rPr lang="el-GR" sz="1400" b="1" dirty="0"/>
              <a:t>δ</a:t>
            </a:r>
            <a:r>
              <a:rPr lang="en-US" sz="1400" dirty="0" smtClean="0"/>
              <a:t> </a:t>
            </a:r>
          </a:p>
          <a:p>
            <a:pPr marL="742950" lvl="1" indent="-285750" algn="just">
              <a:buFont typeface="Wingdings" panose="05000000000000000000" pitchFamily="2" charset="2"/>
              <a:buChar char="§"/>
            </a:pPr>
            <a:r>
              <a:rPr lang="en-US" sz="1400" dirty="0" smtClean="0"/>
              <a:t>since both parameters are frequency dependent, companies should consider the frequency at which these are reported in spec sheet, or were characterized</a:t>
            </a:r>
            <a:endParaRPr lang="en-US" sz="1400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833319"/>
              </p:ext>
            </p:extLst>
          </p:nvPr>
        </p:nvGraphicFramePr>
        <p:xfrm>
          <a:off x="6212338" y="1242809"/>
          <a:ext cx="5730912" cy="5338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6624"/>
                <a:gridCol w="1216148"/>
                <a:gridCol w="1054972"/>
                <a:gridCol w="612129"/>
                <a:gridCol w="921039"/>
              </a:tblGrid>
              <a:tr h="374904">
                <a:tc gridSpan="5"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solidFill>
                            <a:schemeClr val="tx1"/>
                          </a:solidFill>
                        </a:rPr>
                        <a:t>Layer Properties</a:t>
                      </a:r>
                      <a:endParaRPr lang="en-US" sz="1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Name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Material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Thickness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tx1"/>
                          </a:solidFill>
                        </a:rPr>
                        <a:t>Ɛ</a:t>
                      </a:r>
                      <a:r>
                        <a:rPr lang="en-US" sz="1400" b="1" baseline="-25000" dirty="0" smtClean="0">
                          <a:solidFill>
                            <a:schemeClr val="tx1"/>
                          </a:solidFill>
                        </a:rPr>
                        <a:t>r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tan </a:t>
                      </a:r>
                      <a:r>
                        <a:rPr lang="el-GR" sz="1400" b="1" dirty="0" smtClean="0">
                          <a:solidFill>
                            <a:schemeClr val="tx1"/>
                          </a:solidFill>
                        </a:rPr>
                        <a:t>δ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Antenna substrate Dielectrics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TBD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H</a:t>
                      </a:r>
                      <a:r>
                        <a:rPr lang="en-US" sz="1400" baseline="-25000" dirty="0" smtClean="0"/>
                        <a:t>4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Antenna Substrate Metals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copper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conductivity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Gap 1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Air/Plastic/?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</a:t>
                      </a:r>
                      <a:r>
                        <a:rPr lang="en-US" sz="1400" baseline="-25000" dirty="0" smtClean="0"/>
                        <a:t>1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Gap 2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Air/Plastic/?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</a:t>
                      </a:r>
                      <a:r>
                        <a:rPr lang="en-US" sz="1400" baseline="-25000" dirty="0" smtClean="0"/>
                        <a:t>2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Gap 3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Air/Plastic/?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G</a:t>
                      </a:r>
                      <a:r>
                        <a:rPr lang="en-US" sz="1400" baseline="-25000" dirty="0" smtClean="0"/>
                        <a:t>3</a:t>
                      </a: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Gap 4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Air/Plastic/?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</a:t>
                      </a:r>
                      <a:r>
                        <a:rPr lang="en-US" sz="1400" baseline="-25000" dirty="0" smtClean="0"/>
                        <a:t>4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Edge material 1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Glass/Plastic/Metal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</a:t>
                      </a:r>
                      <a:r>
                        <a:rPr lang="en-US" sz="1400" baseline="-25000" dirty="0" smtClean="0"/>
                        <a:t>1</a:t>
                      </a: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Edge material 2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Glass/Plastic/Metal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</a:t>
                      </a:r>
                      <a:r>
                        <a:rPr lang="en-US" sz="1400" baseline="-25000" dirty="0" smtClean="0"/>
                        <a:t>2</a:t>
                      </a: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Edge material 3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Glass/Plastic/Metal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</a:t>
                      </a:r>
                      <a:r>
                        <a:rPr lang="en-US" sz="1400" baseline="-25000" dirty="0" smtClean="0"/>
                        <a:t>3</a:t>
                      </a: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Edge material 4</a:t>
                      </a:r>
                      <a:endParaRPr lang="en-US" sz="1400" dirty="0"/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Glass/Plastic/Metal</a:t>
                      </a:r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</a:t>
                      </a:r>
                      <a:r>
                        <a:rPr lang="en-US" sz="1400" baseline="-25000" dirty="0" smtClean="0"/>
                        <a:t>4</a:t>
                      </a:r>
                      <a:endParaRPr lang="en-US" sz="14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8" name="Content Placeholder 2"/>
          <p:cNvSpPr txBox="1">
            <a:spLocks/>
          </p:cNvSpPr>
          <p:nvPr/>
        </p:nvSpPr>
        <p:spPr>
          <a:xfrm>
            <a:off x="377495" y="1352600"/>
            <a:ext cx="5413453" cy="45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ko-KR" sz="2000" b="1" u="sng" dirty="0" smtClean="0"/>
              <a:t>Device Cross-Section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90546" y="1768996"/>
            <a:ext cx="5400402" cy="3120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473743" y="1764547"/>
            <a:ext cx="2545082" cy="316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Edge Material 2, </a:t>
            </a:r>
            <a:r>
              <a:rPr lang="en-US" sz="1400" b="1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W</a:t>
            </a:r>
            <a:r>
              <a:rPr lang="en-US" sz="1400" b="1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2</a:t>
            </a:r>
            <a:r>
              <a:rPr lang="en-US" sz="1400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  </a:t>
            </a:r>
            <a:r>
              <a:rPr lang="en-US" sz="14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mm</a:t>
            </a:r>
            <a:endParaRPr lang="en-US" sz="1400" dirty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498340" y="2076005"/>
            <a:ext cx="292608" cy="25249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 rot="5400000">
            <a:off x="4386482" y="3221848"/>
            <a:ext cx="25399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Edge Material 3, </a:t>
            </a:r>
            <a:r>
              <a:rPr lang="en-US" sz="1400" b="1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W</a:t>
            </a:r>
            <a:r>
              <a:rPr lang="en-US" sz="1400" b="1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3</a:t>
            </a:r>
            <a:r>
              <a:rPr lang="en-US" sz="1400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  </a:t>
            </a:r>
            <a:r>
              <a:rPr lang="en-US" sz="14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mm</a:t>
            </a:r>
            <a:endParaRPr lang="en-US" sz="1400" dirty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0387" y="3066399"/>
            <a:ext cx="474513" cy="71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Gap1</a:t>
            </a:r>
          </a:p>
          <a:p>
            <a:pPr algn="ctr"/>
            <a:r>
              <a:rPr lang="en-US" sz="11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G</a:t>
            </a:r>
            <a:r>
              <a:rPr lang="en-US" sz="1100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1 mm</a:t>
            </a:r>
            <a:endParaRPr lang="en-US" sz="1100" dirty="0" smtClean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660694" y="3549440"/>
            <a:ext cx="392622" cy="0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980137" y="3085449"/>
            <a:ext cx="474513" cy="713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Gap 3</a:t>
            </a:r>
          </a:p>
          <a:p>
            <a:pPr algn="ctr"/>
            <a:r>
              <a:rPr lang="en-US" sz="11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G</a:t>
            </a:r>
            <a:r>
              <a:rPr lang="en-US" sz="1100" baseline="-25000" dirty="0" smtClean="0">
                <a:ea typeface="Intel Clear" panose="020B0604020203020204" pitchFamily="34" charset="0"/>
                <a:cs typeface="Intel Clear" panose="020B0604020203020204" pitchFamily="34" charset="0"/>
              </a:rPr>
              <a:t>3 mm</a:t>
            </a:r>
            <a:endParaRPr lang="en-US" sz="1100" dirty="0">
              <a:ea typeface="Intel Clear" panose="020B0604020203020204" pitchFamily="34" charset="0"/>
              <a:cs typeface="Intel Clear" panose="020B0604020203020204" pitchFamily="34" charset="0"/>
            </a:endParaRPr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5036628" y="3557366"/>
            <a:ext cx="456122" cy="0"/>
          </a:xfrm>
          <a:prstGeom prst="straightConnector1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itle 1"/>
          <p:cNvSpPr txBox="1">
            <a:spLocks/>
          </p:cNvSpPr>
          <p:nvPr/>
        </p:nvSpPr>
        <p:spPr>
          <a:xfrm>
            <a:off x="838199" y="229442"/>
            <a:ext cx="11275423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Appendix(2) </a:t>
            </a:r>
            <a:r>
              <a:rPr lang="en-US" altLang="ko-KR" dirty="0"/>
              <a:t>– EIRP CDF simulation environment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3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23556</TotalTime>
  <Words>1188</Words>
  <Application>Microsoft Office PowerPoint</Application>
  <PresentationFormat>사용자 지정</PresentationFormat>
  <Paragraphs>310</Paragraphs>
  <Slides>8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8</vt:i4>
      </vt:variant>
    </vt:vector>
  </HeadingPairs>
  <TitlesOfParts>
    <vt:vector size="10" baseType="lpstr">
      <vt:lpstr>Office Theme</vt:lpstr>
      <vt:lpstr>1_Office Theme</vt:lpstr>
      <vt:lpstr>WF on EIRP CDF for spherical coverage</vt:lpstr>
      <vt:lpstr>PowerPoint 프레젠테이션</vt:lpstr>
      <vt:lpstr>PowerPoint 프레젠테이션</vt:lpstr>
      <vt:lpstr>PowerPoint 프레젠테이션</vt:lpstr>
      <vt:lpstr>Assumptions for EIRP CDF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EIRP CDF in FR2</dc:title>
  <dc:creator>Taekhoon KIM</dc:creator>
  <cp:lastModifiedBy>Taekhoon Kim</cp:lastModifiedBy>
  <cp:revision>406</cp:revision>
  <dcterms:created xsi:type="dcterms:W3CDTF">2017-05-16T04:27:47Z</dcterms:created>
  <dcterms:modified xsi:type="dcterms:W3CDTF">2018-01-26T20:10:19Z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</Properties>
</file>