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0"/>
  </p:notesMasterIdLst>
  <p:sldIdLst>
    <p:sldId id="280" r:id="rId3"/>
    <p:sldId id="310" r:id="rId4"/>
    <p:sldId id="304" r:id="rId5"/>
    <p:sldId id="306" r:id="rId6"/>
    <p:sldId id="308" r:id="rId7"/>
    <p:sldId id="307" r:id="rId8"/>
    <p:sldId id="31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51" autoAdjust="0"/>
    <p:restoredTop sz="90158" autoAdjust="0"/>
  </p:normalViewPr>
  <p:slideViewPr>
    <p:cSldViewPr snapToGrid="0">
      <p:cViewPr varScale="1">
        <p:scale>
          <a:sx n="85" d="100"/>
          <a:sy n="85" d="100"/>
        </p:scale>
        <p:origin x="5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427120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1/26/2018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</a:t>
            </a:r>
            <a:r>
              <a:rPr lang="en-US" sz="4800" dirty="0"/>
              <a:t>on network performance analysis for spherical coverage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R4-1801198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441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</a:t>
            </a:r>
            <a:r>
              <a:rPr lang="en-GB" b="1" dirty="0" smtClean="0"/>
              <a:t>AH Meeting</a:t>
            </a:r>
            <a:endParaRPr lang="en-GB" b="1" dirty="0"/>
          </a:p>
          <a:p>
            <a:r>
              <a:rPr lang="en-GB" b="1" dirty="0" smtClean="0"/>
              <a:t>San Diego, USA</a:t>
            </a:r>
            <a:r>
              <a:rPr lang="en-GB" b="1" dirty="0"/>
              <a:t>, </a:t>
            </a:r>
            <a:r>
              <a:rPr lang="en-GB" b="1" dirty="0" smtClean="0"/>
              <a:t>Jan 22 </a:t>
            </a:r>
            <a:r>
              <a:rPr lang="en-GB" b="1" dirty="0"/>
              <a:t>– </a:t>
            </a:r>
            <a:r>
              <a:rPr lang="en-GB" b="1" dirty="0" smtClean="0"/>
              <a:t> 26, 2018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4.3.2.1.5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scenarios </a:t>
            </a:r>
            <a:br>
              <a:rPr lang="en-US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 smtClean="0"/>
              <a:t>At </a:t>
            </a:r>
            <a:r>
              <a:rPr lang="en-GB" dirty="0"/>
              <a:t>least indoor hotspots scenario as described in TR 38.803 should be simulated.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dense urban scenario, </a:t>
            </a:r>
            <a:r>
              <a:rPr lang="en-GB" dirty="0"/>
              <a:t>u</a:t>
            </a:r>
            <a:r>
              <a:rPr lang="en-GB" dirty="0" smtClean="0"/>
              <a:t>se </a:t>
            </a:r>
            <a:r>
              <a:rPr lang="en-GB" dirty="0"/>
              <a:t>the scenario as described in TR </a:t>
            </a:r>
            <a:r>
              <a:rPr lang="en-GB" dirty="0" smtClean="0"/>
              <a:t>38.803.</a:t>
            </a:r>
            <a:endParaRPr lang="en-US" dirty="0"/>
          </a:p>
          <a:p>
            <a:pPr hangingPunct="0"/>
            <a:endParaRPr lang="en-GB" dirty="0" smtClean="0"/>
          </a:p>
          <a:p>
            <a:pPr hangingPunct="0"/>
            <a:r>
              <a:rPr lang="en-GB" dirty="0" smtClean="0"/>
              <a:t>For </a:t>
            </a:r>
            <a:r>
              <a:rPr lang="en-GB" dirty="0"/>
              <a:t>urban macro scenario, use the </a:t>
            </a:r>
            <a:r>
              <a:rPr lang="en-GB" dirty="0" smtClean="0"/>
              <a:t>scenario as </a:t>
            </a:r>
            <a:r>
              <a:rPr lang="en-GB" dirty="0"/>
              <a:t>described in TR </a:t>
            </a:r>
            <a:r>
              <a:rPr lang="en-GB" dirty="0" smtClean="0"/>
              <a:t>38.803 (ISD=200m, </a:t>
            </a:r>
            <a:r>
              <a:rPr lang="en-GB" dirty="0" smtClean="0">
                <a:solidFill>
                  <a:srgbClr val="FF0000"/>
                </a:solidFill>
              </a:rPr>
              <a:t>400m</a:t>
            </a:r>
            <a:r>
              <a:rPr lang="en-GB" dirty="0" smtClean="0"/>
              <a:t>) </a:t>
            </a:r>
            <a:r>
              <a:rPr lang="x-none" dirty="0" smtClean="0"/>
              <a:t>with </a:t>
            </a:r>
            <a:r>
              <a:rPr lang="x-none" dirty="0"/>
              <a:t>0% indoor as the baseline</a:t>
            </a:r>
            <a:r>
              <a:rPr lang="x-none" b="1" dirty="0"/>
              <a:t>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4247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NW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sz="2000" dirty="0" smtClean="0"/>
              <a:t>UE </a:t>
            </a:r>
            <a:r>
              <a:rPr lang="en-US" sz="2000" dirty="0"/>
              <a:t>elevation distribution is modified to be uniform from 0 to 180 degrees</a:t>
            </a:r>
            <a:r>
              <a:rPr lang="en-US" sz="2000" dirty="0" smtClean="0"/>
              <a:t>.</a:t>
            </a:r>
          </a:p>
          <a:p>
            <a:pPr hangingPunct="0"/>
            <a:endParaRPr lang="en-US" sz="2000" b="1" dirty="0"/>
          </a:p>
          <a:p>
            <a:pPr hangingPunct="0"/>
            <a:r>
              <a:rPr lang="en-US" sz="2000" dirty="0"/>
              <a:t>For UE resource allocation (UL), assume:</a:t>
            </a:r>
          </a:p>
          <a:p>
            <a:pPr lvl="1"/>
            <a:r>
              <a:rPr lang="x-none" sz="1800" dirty="0"/>
              <a:t>20MHz for outage evaluation</a:t>
            </a:r>
            <a:endParaRPr lang="en-US" sz="1800" dirty="0"/>
          </a:p>
          <a:p>
            <a:pPr lvl="2"/>
            <a:r>
              <a:rPr lang="en-US" sz="1600" dirty="0"/>
              <a:t>Option 1: It is assumed that all UEs in the network are allocated fully overlapping resources</a:t>
            </a:r>
          </a:p>
          <a:p>
            <a:pPr lvl="2"/>
            <a:r>
              <a:rPr lang="en-US" sz="1600" dirty="0"/>
              <a:t>Option 2: Random resource allocation</a:t>
            </a:r>
          </a:p>
          <a:p>
            <a:pPr lvl="1"/>
            <a:r>
              <a:rPr lang="x-none" sz="1800" dirty="0"/>
              <a:t>200MHz for mean throughput evaluation</a:t>
            </a:r>
            <a:endParaRPr lang="en-US" sz="2800" dirty="0"/>
          </a:p>
          <a:p>
            <a:pPr lvl="2"/>
            <a:r>
              <a:rPr lang="en-US" sz="1600" dirty="0"/>
              <a:t>Zero</a:t>
            </a:r>
            <a:r>
              <a:rPr lang="x-none" sz="1600" dirty="0"/>
              <a:t> throughput UEs are exclude</a:t>
            </a:r>
            <a:r>
              <a:rPr lang="en-US" sz="1600" dirty="0"/>
              <a:t>d from the mean throughput calculation</a:t>
            </a:r>
          </a:p>
          <a:p>
            <a:pPr hangingPunct="0"/>
            <a:endParaRPr lang="en-US" sz="2000" dirty="0" smtClean="0"/>
          </a:p>
          <a:p>
            <a:pPr hangingPunct="0"/>
            <a:r>
              <a:rPr lang="en-US" sz="2000" dirty="0" smtClean="0"/>
              <a:t>For </a:t>
            </a:r>
            <a:r>
              <a:rPr lang="en-US" sz="2000" dirty="0"/>
              <a:t>indoor/outdoor UE ratios, assume:</a:t>
            </a:r>
          </a:p>
          <a:p>
            <a:pPr lvl="1"/>
            <a:r>
              <a:rPr lang="x-none" sz="1600" dirty="0"/>
              <a:t>For urban macro: 0% is the baseline, 20%, 100% indoor</a:t>
            </a:r>
            <a:endParaRPr lang="en-US" dirty="0"/>
          </a:p>
          <a:p>
            <a:pPr lvl="1"/>
            <a:r>
              <a:rPr lang="x-none" sz="1600" dirty="0"/>
              <a:t>For dense urban: 0% is the baseline, 20%, 100% indoor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1</a:t>
            </a:r>
            <a:r>
              <a:rPr lang="x-none" sz="1600" dirty="0" smtClean="0"/>
              <a:t>: </a:t>
            </a:r>
            <a:r>
              <a:rPr lang="x-none" sz="1600" dirty="0"/>
              <a:t>this is only for initial simulation comparison and NOT for performance requirement conclusion. Further down selection on the ratio to be done for performance requirement conclusion </a:t>
            </a:r>
            <a:endParaRPr lang="en-US" dirty="0"/>
          </a:p>
          <a:p>
            <a:pPr lvl="1"/>
            <a:r>
              <a:rPr lang="x-none" sz="1600" dirty="0" smtClean="0"/>
              <a:t>Note</a:t>
            </a:r>
            <a:r>
              <a:rPr lang="en-US" sz="1600" dirty="0" smtClean="0"/>
              <a:t> 2</a:t>
            </a:r>
            <a:r>
              <a:rPr lang="x-none" sz="1600" dirty="0" smtClean="0"/>
              <a:t>: </a:t>
            </a:r>
            <a:r>
              <a:rPr lang="x-none" sz="1600" dirty="0"/>
              <a:t>Results for 20 and 100% are informative</a:t>
            </a:r>
            <a:r>
              <a:rPr lang="x-none" sz="1600" dirty="0" smtClean="0"/>
              <a:t>.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14752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greement on blockage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No body blockage and hand grip modelling as baseline.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Companies </a:t>
            </a:r>
            <a:r>
              <a:rPr lang="en-GB" dirty="0"/>
              <a:t>are encouraged to provide results with </a:t>
            </a:r>
            <a:r>
              <a:rPr lang="en-GB" dirty="0" smtClean="0"/>
              <a:t>blockage.</a:t>
            </a:r>
          </a:p>
          <a:p>
            <a:pPr lvl="1"/>
            <a:r>
              <a:rPr lang="en-GB" dirty="0" smtClean="0"/>
              <a:t>Study of blockage model is out of scope from the work plan. Companies can still bring results with any model of choice.</a:t>
            </a:r>
          </a:p>
        </p:txBody>
      </p:sp>
    </p:spTree>
    <p:extLst>
      <p:ext uri="{BB962C8B-B14F-4D97-AF65-F5344CB8AC3E}">
        <p14:creationId xmlns:p14="http://schemas.microsoft.com/office/powerpoint/2010/main" val="15068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greement on target UL SNR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Target UL SNR = 22dB.</a:t>
            </a:r>
          </a:p>
          <a:p>
            <a:endParaRPr lang="en-US" dirty="0" smtClean="0"/>
          </a:p>
          <a:p>
            <a:r>
              <a:rPr lang="en-US" dirty="0" smtClean="0"/>
              <a:t>Note </a:t>
            </a:r>
            <a:r>
              <a:rPr lang="en-US" dirty="0"/>
              <a:t>that the UL PC formula </a:t>
            </a:r>
            <a:r>
              <a:rPr lang="en-US" dirty="0" smtClean="0"/>
              <a:t>in TR38.803 should </a:t>
            </a:r>
            <a:r>
              <a:rPr lang="en-US" dirty="0"/>
              <a:t>be </a:t>
            </a:r>
            <a:r>
              <a:rPr lang="en-US" dirty="0" smtClean="0"/>
              <a:t>modified to adjust for the </a:t>
            </a:r>
            <a:r>
              <a:rPr lang="en-US" dirty="0"/>
              <a:t>conducted/TRP level </a:t>
            </a:r>
            <a:r>
              <a:rPr lang="en-US" dirty="0" smtClean="0"/>
              <a:t>assumed (see </a:t>
            </a:r>
            <a:r>
              <a:rPr lang="en-US" smtClean="0"/>
              <a:t>R4-167751).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220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UE antenna pattern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hangingPunct="0"/>
            <a:r>
              <a:rPr lang="en-US" dirty="0" smtClean="0"/>
              <a:t>For </a:t>
            </a:r>
            <a:r>
              <a:rPr lang="en-US" dirty="0"/>
              <a:t>UE antenna pattern modeling (</a:t>
            </a:r>
            <a:r>
              <a:rPr lang="en-GB" dirty="0"/>
              <a:t>that parameterizes (percentile, EIRP) the spherical coverage requirements</a:t>
            </a:r>
            <a:r>
              <a:rPr lang="en-US" dirty="0"/>
              <a:t>), consider the following options:</a:t>
            </a:r>
          </a:p>
          <a:p>
            <a:pPr lvl="1" hangingPunct="0"/>
            <a:r>
              <a:rPr lang="en-US" dirty="0"/>
              <a:t>Option 1: based on mathematical modelling. A detailed explanation of the model including each step in the simulation process </a:t>
            </a:r>
            <a:r>
              <a:rPr lang="en-US" dirty="0" smtClean="0"/>
              <a:t>and the corresponding simulated CDF should </a:t>
            </a:r>
            <a:r>
              <a:rPr lang="en-US" dirty="0"/>
              <a:t>be </a:t>
            </a:r>
            <a:r>
              <a:rPr lang="en-US" dirty="0" smtClean="0"/>
              <a:t>provided</a:t>
            </a:r>
          </a:p>
          <a:p>
            <a:pPr lvl="2" hangingPunct="0"/>
            <a:r>
              <a:rPr lang="en-US" dirty="0"/>
              <a:t>The </a:t>
            </a:r>
            <a:r>
              <a:rPr lang="en-US" dirty="0" smtClean="0"/>
              <a:t>proposed </a:t>
            </a:r>
            <a:r>
              <a:rPr lang="en-US" dirty="0"/>
              <a:t>mathematical model should be able to achieve large variety of the spherical coverage CDFs by parameterization</a:t>
            </a:r>
          </a:p>
          <a:p>
            <a:pPr lvl="1" hangingPunct="0"/>
            <a:r>
              <a:rPr lang="en-US" dirty="0"/>
              <a:t>Option 2: based on </a:t>
            </a:r>
            <a:r>
              <a:rPr lang="en-US" dirty="0" smtClean="0"/>
              <a:t>measured or simulated </a:t>
            </a:r>
            <a:r>
              <a:rPr lang="en-US" dirty="0"/>
              <a:t>pattern. </a:t>
            </a:r>
            <a:r>
              <a:rPr lang="en-US" dirty="0" smtClean="0"/>
              <a:t>The assumption(s) used from the next slide and the corresponding EIRP CDF should be provided</a:t>
            </a:r>
            <a:endParaRPr lang="en-US" dirty="0"/>
          </a:p>
          <a:p>
            <a:endParaRPr lang="en-US" dirty="0" smtClean="0"/>
          </a:p>
          <a:p>
            <a:pPr marL="914400" lvl="2" indent="0">
              <a:buNone/>
            </a:pPr>
            <a:endParaRPr lang="en-US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0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 smtClean="0"/>
              <a:t>Appendix: Assumptions </a:t>
            </a:r>
            <a:r>
              <a:rPr lang="en-US" dirty="0"/>
              <a:t>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Updated assumptions has been agreed in RAN4 AH-1801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254003" y="1895473"/>
          <a:ext cx="11747501" cy="4572000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</a:t>
                      </a:r>
                      <a:r>
                        <a:rPr lang="en-US" sz="1200" b="1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/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(</a:t>
                      </a:r>
                      <a:r>
                        <a:rPr lang="en-US" sz="1200" b="1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179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26806</TotalTime>
  <Words>683</Words>
  <Application>Microsoft Office PowerPoint</Application>
  <PresentationFormat>Widescreen</PresentationFormat>
  <Paragraphs>176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맑은 고딕</vt:lpstr>
      <vt:lpstr>新細明體</vt:lpstr>
      <vt:lpstr>Arial</vt:lpstr>
      <vt:lpstr>Calibri</vt:lpstr>
      <vt:lpstr>Calibri Light</vt:lpstr>
      <vt:lpstr>Office Theme</vt:lpstr>
      <vt:lpstr>1_Office Theme</vt:lpstr>
      <vt:lpstr>WF on network performance analysis for spherical coverage</vt:lpstr>
      <vt:lpstr>Agreements on NW simulation scenarios  </vt:lpstr>
      <vt:lpstr>Agreements on NW simulation assumptions</vt:lpstr>
      <vt:lpstr>Agreement on blockage modeling</vt:lpstr>
      <vt:lpstr>Agreement on target UL SNR</vt:lpstr>
      <vt:lpstr>WF on UE antenna pattern modeling</vt:lpstr>
      <vt:lpstr>Appendix: Assumptions for EIRP CDF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Boon Loong Ng</cp:lastModifiedBy>
  <cp:revision>549</cp:revision>
  <dcterms:created xsi:type="dcterms:W3CDTF">2017-05-16T04:27:47Z</dcterms:created>
  <dcterms:modified xsi:type="dcterms:W3CDTF">2018-01-26T20:43:46Z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