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1"/>
  </p:notesMasterIdLst>
  <p:sldIdLst>
    <p:sldId id="280" r:id="rId3"/>
    <p:sldId id="287" r:id="rId4"/>
    <p:sldId id="300" r:id="rId5"/>
    <p:sldId id="302" r:id="rId6"/>
    <p:sldId id="291" r:id="rId7"/>
    <p:sldId id="303" r:id="rId8"/>
    <p:sldId id="288" r:id="rId9"/>
    <p:sldId id="29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51" autoAdjust="0"/>
    <p:restoredTop sz="90158" autoAdjust="0"/>
  </p:normalViewPr>
  <p:slideViewPr>
    <p:cSldViewPr snapToGrid="0">
      <p:cViewPr>
        <p:scale>
          <a:sx n="100" d="100"/>
          <a:sy n="100" d="100"/>
        </p:scale>
        <p:origin x="-816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6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93369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9859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17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EIRP CDF for spherical coverage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r>
              <a:rPr lang="en-US" sz="2800" dirty="0" smtClean="0"/>
              <a:t>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,…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R4-1801194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</a:t>
            </a:r>
            <a:r>
              <a:rPr lang="en-GB" b="1" dirty="0" smtClean="0"/>
              <a:t>AdHoc-1801</a:t>
            </a:r>
            <a:endParaRPr lang="en-GB" b="1" dirty="0"/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4.3.2.1.4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prstClr val="black"/>
                </a:solidFill>
              </a:rPr>
              <a:t>Work </a:t>
            </a:r>
            <a:r>
              <a:rPr lang="en-US" altLang="ko-KR" dirty="0">
                <a:solidFill>
                  <a:prstClr val="black"/>
                </a:solidFill>
              </a:rPr>
              <a:t>plan for Spherical </a:t>
            </a:r>
            <a:r>
              <a:rPr lang="en-US" altLang="ko-KR" dirty="0">
                <a:solidFill>
                  <a:prstClr val="black"/>
                </a:solidFill>
              </a:rPr>
              <a:t>coverage has been agreed in RAN4 #</a:t>
            </a:r>
            <a:r>
              <a:rPr lang="en-US" altLang="ko-KR" dirty="0" smtClean="0">
                <a:solidFill>
                  <a:prstClr val="black"/>
                </a:solidFill>
              </a:rPr>
              <a:t>85 </a:t>
            </a:r>
            <a:r>
              <a:rPr lang="en-US" altLang="ko-KR" dirty="0" smtClean="0">
                <a:solidFill>
                  <a:prstClr val="black"/>
                </a:solidFill>
              </a:rPr>
              <a:t>[</a:t>
            </a:r>
            <a:r>
              <a:rPr lang="en-US" altLang="ko-KR" dirty="0" smtClean="0">
                <a:solidFill>
                  <a:prstClr val="black"/>
                </a:solidFill>
              </a:rPr>
              <a:t>1</a:t>
            </a:r>
            <a:r>
              <a:rPr lang="en-US" altLang="ko-KR" dirty="0" smtClean="0">
                <a:solidFill>
                  <a:prstClr val="black"/>
                </a:solidFill>
              </a:rPr>
              <a:t>]</a:t>
            </a:r>
            <a:endParaRPr lang="en-US" altLang="ko-KR" dirty="0" smtClean="0">
              <a:solidFill>
                <a:prstClr val="black"/>
              </a:solidFill>
            </a:endParaRPr>
          </a:p>
          <a:p>
            <a:pPr lvl="1"/>
            <a:endParaRPr lang="en-US" altLang="ko-KR" dirty="0" smtClean="0">
              <a:solidFill>
                <a:prstClr val="black"/>
              </a:solidFill>
            </a:endParaRP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RAN4 </a:t>
            </a:r>
            <a:r>
              <a:rPr lang="en-US" altLang="ko-KR" dirty="0">
                <a:solidFill>
                  <a:prstClr val="black"/>
                </a:solidFill>
              </a:rPr>
              <a:t>NR AH #4 (January ’18)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Initial </a:t>
            </a:r>
            <a:r>
              <a:rPr lang="en-US" altLang="ko-KR" dirty="0"/>
              <a:t>discussion of simulation results (Both EIRP CDF and Network) based on the harmonized assumptions in this way forward.</a:t>
            </a:r>
          </a:p>
          <a:p>
            <a:pPr lvl="2"/>
            <a:r>
              <a:rPr lang="en-US" altLang="ko-KR" dirty="0"/>
              <a:t>Propose harmonized NW model assumptions and update based on preliminary analysis. </a:t>
            </a:r>
          </a:p>
          <a:p>
            <a:pPr lvl="1"/>
            <a:r>
              <a:rPr lang="en-US" altLang="ko-KR" dirty="0"/>
              <a:t>RAN4 #86 (February ’18)</a:t>
            </a:r>
          </a:p>
          <a:p>
            <a:pPr lvl="2"/>
            <a:r>
              <a:rPr lang="en-US" altLang="ko-KR" dirty="0"/>
              <a:t>Deadline to submit the EIRP CDF simulation results based on the harmonized assumptions. Target preliminary EIRP CDF spherical requirement, based on the simulation outcomes.  </a:t>
            </a:r>
          </a:p>
          <a:p>
            <a:pPr lvl="2"/>
            <a:r>
              <a:rPr lang="en-US" altLang="ko-KR" dirty="0"/>
              <a:t>Continue to improve the NW simulation accuracy reflecting initial EIRP CDF requirement (from AH #4)</a:t>
            </a:r>
          </a:p>
          <a:p>
            <a:pPr lvl="2"/>
            <a:r>
              <a:rPr lang="en-US" altLang="ko-KR" dirty="0"/>
              <a:t>Initial discussion of measurement results for prototype devices</a:t>
            </a:r>
          </a:p>
          <a:p>
            <a:pPr lvl="1"/>
            <a:r>
              <a:rPr lang="en-US" altLang="ko-KR" dirty="0"/>
              <a:t>RAN4 #86bis </a:t>
            </a:r>
            <a:r>
              <a:rPr lang="en-US" altLang="ko-KR" dirty="0">
                <a:solidFill>
                  <a:prstClr val="black"/>
                </a:solidFill>
              </a:rPr>
              <a:t>(April ’18)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NW simulation accuracy reflecting preliminary EIRP CDF requirement (#86)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prototype measurement effort and compare to preliminary EIRP CDF simulation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#87 (May ’18)</a:t>
            </a:r>
          </a:p>
          <a:p>
            <a:pPr lvl="2"/>
            <a:r>
              <a:rPr lang="en-US" altLang="ko-KR" dirty="0"/>
              <a:t>Finalize the spherical coverage requirement for handheld UEs based on the contributions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Background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Proposals for RAN4 AH-1801 (AI 4.3.2.1.3) were as follows, 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Inputs to RAN4 AH-1801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076533"/>
              </p:ext>
            </p:extLst>
          </p:nvPr>
        </p:nvGraphicFramePr>
        <p:xfrm>
          <a:off x="838198" y="1913592"/>
          <a:ext cx="10515606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2027"/>
                <a:gridCol w="1285875"/>
                <a:gridCol w="819150"/>
                <a:gridCol w="1343025"/>
                <a:gridCol w="6105529"/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err="1" smtClean="0">
                          <a:latin typeface="+mn-lt"/>
                        </a:rPr>
                        <a:t>Tdoc</a:t>
                      </a:r>
                      <a:r>
                        <a:rPr lang="en-US" altLang="ko-KR" sz="1400" b="1" dirty="0" smtClean="0">
                          <a:latin typeface="+mn-lt"/>
                        </a:rPr>
                        <a:t> #</a:t>
                      </a:r>
                    </a:p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[Ref]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Target</a:t>
                      </a:r>
                    </a:p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Assumptions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Display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Side Cover</a:t>
                      </a:r>
                      <a:r>
                        <a:rPr lang="en-US" altLang="ko-KR" sz="1400" b="1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400" b="1" baseline="0" dirty="0" smtClean="0">
                          <a:latin typeface="+mn-lt"/>
                        </a:rPr>
                        <a:t>material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Proposals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R4-1800037</a:t>
                      </a:r>
                    </a:p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[2]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3,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4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Partial, 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Metal, Plastic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latinLnBrk="0">
                        <a:buFontTx/>
                        <a:buChar char="-"/>
                      </a:pPr>
                      <a:r>
                        <a:rPr lang="en-US" altLang="ko-KR" sz="1400" dirty="0" smtClean="0">
                          <a:latin typeface="+mn-lt"/>
                        </a:rPr>
                        <a:t>Important to understand the achievable performance based on real phone product condition</a:t>
                      </a:r>
                      <a:r>
                        <a:rPr lang="en-US" altLang="ko-KR" sz="1400" dirty="0" smtClean="0">
                          <a:latin typeface="+mn-lt"/>
                        </a:rPr>
                        <a:t>. All </a:t>
                      </a:r>
                      <a:r>
                        <a:rPr lang="en-US" altLang="ko-KR" sz="1400" dirty="0" smtClean="0">
                          <a:latin typeface="+mn-lt"/>
                        </a:rPr>
                        <a:t>screen display and metal bezel would be phone product selling points.</a:t>
                      </a:r>
                    </a:p>
                    <a:p>
                      <a:pPr marL="108000" indent="-108000" latinLnBrk="0">
                        <a:buFontTx/>
                        <a:buChar char="-"/>
                      </a:pPr>
                      <a:r>
                        <a:rPr lang="en-US" altLang="ko-KR" sz="1400" dirty="0" smtClean="0">
                          <a:latin typeface="+mn-lt"/>
                        </a:rPr>
                        <a:t>(-13.7dB from the peak </a:t>
                      </a:r>
                      <a:r>
                        <a:rPr lang="en-US" altLang="ko-KR" sz="1400" dirty="0" smtClean="0">
                          <a:latin typeface="+mn-lt"/>
                        </a:rPr>
                        <a:t>to </a:t>
                      </a:r>
                      <a:r>
                        <a:rPr lang="en-US" altLang="ko-KR" sz="1400" dirty="0" smtClean="0">
                          <a:latin typeface="+mn-lt"/>
                        </a:rPr>
                        <a:t>20</a:t>
                      </a:r>
                      <a:r>
                        <a:rPr lang="en-US" altLang="ko-KR" sz="1400" dirty="0" smtClean="0">
                          <a:latin typeface="+mn-lt"/>
                        </a:rPr>
                        <a:t>%-tile EIRP, based on all screen display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and metal bezel condition</a:t>
                      </a:r>
                      <a:r>
                        <a:rPr lang="en-US" altLang="ko-KR" sz="1400" dirty="0" smtClean="0">
                          <a:latin typeface="+mn-lt"/>
                        </a:rPr>
                        <a:t>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R4-1800888</a:t>
                      </a:r>
                    </a:p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[3]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3, 4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Partial, 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Plastic,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Metal  </a:t>
                      </a:r>
                      <a:br>
                        <a:rPr lang="en-US" altLang="ko-KR" sz="1400" baseline="0" dirty="0" smtClean="0">
                          <a:latin typeface="+mn-lt"/>
                        </a:rPr>
                      </a:br>
                      <a:r>
                        <a:rPr lang="en-US" altLang="ko-KR" sz="1400" baseline="0" dirty="0" smtClean="0">
                          <a:latin typeface="+mn-lt"/>
                        </a:rPr>
                        <a:t>(</a:t>
                      </a: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covering the antenna)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difference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between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peak EIRP and the 20%-tile is in the order of 10dB.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Measurements on real prototypes is needed to verify the results.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R4-1800369</a:t>
                      </a:r>
                    </a:p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[4]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N/A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N/A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Plastic, Metal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Cover material and thickness have the most significant effect on radiated performance. 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Need for UE packaging innovation to minimize packaging loss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n-lt"/>
                        </a:rPr>
                        <a:t>R4-1800990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n-lt"/>
                        </a:rPr>
                        <a:t>[5]</a:t>
                      </a:r>
                      <a:endParaRPr lang="ko-KR" altLang="en-US" sz="14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1, 2, 3, 5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, 6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Plastic,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Metal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Differences between metal and plastic frame make the EIRP at each point decrease by up to 4dB. 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gap is bigger with the lower CDF point.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72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As summarized in page 3, all contributions are considering the real-product UE aspect especially on cover material on EIRP CDF discussion</a:t>
            </a:r>
          </a:p>
          <a:p>
            <a:r>
              <a:rPr lang="en-US" altLang="ko-KR" dirty="0" smtClean="0"/>
              <a:t>Based on that, it should be the baseline to consider that the restrictions of real product UE to decide the spherical coverage requirement</a:t>
            </a:r>
          </a:p>
          <a:p>
            <a:r>
              <a:rPr lang="en-US" altLang="ko-KR" dirty="0" smtClean="0"/>
              <a:t>In order to give a clear information to RAN4#86, companies </a:t>
            </a:r>
            <a:r>
              <a:rPr lang="en-US" altLang="ko-KR" dirty="0"/>
              <a:t>are encouraged to submit their contribution </a:t>
            </a:r>
            <a:r>
              <a:rPr lang="en-US" altLang="ko-KR" dirty="0" smtClean="0"/>
              <a:t>focusing on following results </a:t>
            </a:r>
            <a:r>
              <a:rPr lang="en-US" altLang="ko-KR" dirty="0"/>
              <a:t>to meet the </a:t>
            </a:r>
            <a:r>
              <a:rPr lang="en-US" altLang="ko-KR" dirty="0" err="1" smtClean="0"/>
              <a:t>workplan</a:t>
            </a:r>
            <a:r>
              <a:rPr lang="en-US" altLang="ko-KR" dirty="0" smtClean="0"/>
              <a:t> in page 2 </a:t>
            </a:r>
          </a:p>
          <a:p>
            <a:pPr lvl="1"/>
            <a:r>
              <a:rPr lang="en-US" altLang="ko-KR" dirty="0" smtClean="0"/>
              <a:t>Information of display and cover material near antennas should be included</a:t>
            </a:r>
          </a:p>
          <a:p>
            <a:pPr lvl="1"/>
            <a:r>
              <a:rPr lang="en-US" altLang="ko-KR" dirty="0" smtClean="0"/>
              <a:t>EIRP CDF Curve or EIRP </a:t>
            </a:r>
            <a:r>
              <a:rPr lang="en-US" altLang="ko-KR" dirty="0" smtClean="0"/>
              <a:t>loss </a:t>
            </a:r>
            <a:r>
              <a:rPr lang="en-US" altLang="ko-KR" dirty="0" smtClean="0"/>
              <a:t>at each %-tile </a:t>
            </a:r>
            <a:r>
              <a:rPr lang="en-US" altLang="ko-KR" dirty="0" smtClean="0"/>
              <a:t>point, [20-50%], </a:t>
            </a:r>
            <a:r>
              <a:rPr lang="en-US" altLang="ko-KR" dirty="0" smtClean="0"/>
              <a:t>from the peak in </a:t>
            </a:r>
            <a:r>
              <a:rPr lang="en-US" altLang="ko-KR" dirty="0" smtClean="0"/>
              <a:t>dB</a:t>
            </a:r>
            <a:endParaRPr lang="en-US" altLang="ko-KR" dirty="0" smtClean="0"/>
          </a:p>
          <a:p>
            <a:r>
              <a:rPr lang="en-US" altLang="ko-KR" dirty="0" smtClean="0"/>
              <a:t>Other appropriate information are not precluded, i.e., </a:t>
            </a:r>
            <a:r>
              <a:rPr lang="en-US" altLang="ko-KR" dirty="0"/>
              <a:t>measurement results for prototype devices</a:t>
            </a:r>
            <a:r>
              <a:rPr lang="en-US" altLang="ko-KR" dirty="0" smtClean="0"/>
              <a:t>. See the </a:t>
            </a:r>
            <a:r>
              <a:rPr lang="en-US" altLang="ko-KR" dirty="0" err="1" smtClean="0"/>
              <a:t>workplan</a:t>
            </a:r>
            <a:endParaRPr lang="en-US" altLang="ko-KR" dirty="0" smtClean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Way Forward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311780"/>
              </p:ext>
            </p:extLst>
          </p:nvPr>
        </p:nvGraphicFramePr>
        <p:xfrm>
          <a:off x="876835" y="1507808"/>
          <a:ext cx="10438331" cy="25727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959"/>
                <a:gridCol w="1359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7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279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7018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 smtClean="0">
                          <a:effectLst/>
                          <a:latin typeface="+mn-lt"/>
                        </a:rPr>
                        <a:t>Tdoc</a:t>
                      </a:r>
                      <a:r>
                        <a:rPr lang="en-US" sz="1600" b="1" u="none" strike="noStrike" dirty="0" smtClean="0">
                          <a:effectLst/>
                          <a:latin typeface="+mn-lt"/>
                        </a:rPr>
                        <a:t> #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Source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+mn-lt"/>
                        </a:rPr>
                        <a:t>[1]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+mn-lt"/>
                        </a:rPr>
                        <a:t>R4-1714455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+mn-lt"/>
                        </a:rPr>
                        <a:t>WF on spherical coverage in FR2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Samsung, Apple, LGE, Intel, </a:t>
                      </a:r>
                      <a:r>
                        <a:rPr lang="en-GB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</a:t>
                      </a:r>
                      <a:r>
                        <a:rPr lang="en-GB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Xiaomi, Vivo, </a:t>
                      </a:r>
                      <a:r>
                        <a:rPr lang="en-GB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[2]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R4-1800037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EIRP CDF Simulation Analysis for Spherical Coverage Topic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[3]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R4-1800888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Spherical coverage at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mmWave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28GHz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Sony, Ericsson 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[4]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R4-1800369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UE Packaging Loss, Simulation Results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 Incorporated</a:t>
                      </a:r>
                      <a:endParaRPr 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[5]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R4-1800990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 efforts on EIRP CDF for spherical coverage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85626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Companies are encouraged to submit their contribution in the following templates. 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014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Appendix(1) - Template </a:t>
            </a:r>
            <a:r>
              <a:rPr lang="en-US" dirty="0" smtClean="0">
                <a:solidFill>
                  <a:prstClr val="black"/>
                </a:solidFill>
              </a:rPr>
              <a:t>for the result comparison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547348"/>
              </p:ext>
            </p:extLst>
          </p:nvPr>
        </p:nvGraphicFramePr>
        <p:xfrm>
          <a:off x="838201" y="2501954"/>
          <a:ext cx="10515599" cy="2777094"/>
        </p:xfrm>
        <a:graphic>
          <a:graphicData uri="http://schemas.openxmlformats.org/drawingml/2006/table">
            <a:tbl>
              <a:tblPr/>
              <a:tblGrid>
                <a:gridCol w="2209799"/>
                <a:gridCol w="666750"/>
                <a:gridCol w="1273175"/>
                <a:gridCol w="1273175"/>
                <a:gridCol w="1273175"/>
                <a:gridCol w="1273175"/>
                <a:gridCol w="1273175"/>
                <a:gridCol w="1273175"/>
              </a:tblGrid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-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A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Display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Partial / Full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529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Side cover (cover material near antennas)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Metal</a:t>
                      </a:r>
                      <a:r>
                        <a:rPr lang="en-US" sz="1400" b="0" baseline="0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 / Plastic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</a:t>
                      </a:r>
                      <a:r>
                        <a:rPr lang="en-US" sz="1400" b="1" kern="1200" baseline="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@ 100%</a:t>
                      </a: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%-tile point</a:t>
                      </a:r>
                      <a:endParaRPr lang="en-US" sz="1400" b="1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dBm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698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 smtClean="0"/>
              <a:t>Appendix(2) </a:t>
            </a:r>
            <a:r>
              <a:rPr lang="en-US" dirty="0"/>
              <a:t>– Assumptions 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Assumptions </a:t>
            </a:r>
            <a:r>
              <a:rPr lang="en-US" altLang="ko-KR" sz="2400" dirty="0" smtClean="0"/>
              <a:t>has </a:t>
            </a:r>
            <a:r>
              <a:rPr lang="en-US" altLang="ko-KR" sz="2400" dirty="0"/>
              <a:t>been agreed in </a:t>
            </a:r>
            <a:r>
              <a:rPr lang="en-US" altLang="ko-KR" sz="2400" dirty="0" smtClean="0"/>
              <a:t>RAN4#85</a:t>
            </a:r>
            <a:endParaRPr lang="en-US" altLang="ko-KR" sz="24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592896"/>
              </p:ext>
            </p:extLst>
          </p:nvPr>
        </p:nvGraphicFramePr>
        <p:xfrm>
          <a:off x="254003" y="2009773"/>
          <a:ext cx="11747498" cy="4389120"/>
        </p:xfrm>
        <a:graphic>
          <a:graphicData uri="http://schemas.openxmlformats.org/drawingml/2006/table">
            <a:tbl>
              <a:tblPr/>
              <a:tblGrid>
                <a:gridCol w="27787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63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888"/>
                <a:gridCol w="1050888"/>
                <a:gridCol w="10508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8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888">
                  <a:extLst>
                    <a:ext uri="{9D8B030D-6E8A-4147-A177-3AD203B41FA5}">
                      <a16:colId xmlns:a16="http://schemas.microsoft.com/office/drawing/2014/main" xmlns="" val="2194675228"/>
                    </a:ext>
                  </a:extLst>
                </a:gridCol>
                <a:gridCol w="19278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</a:t>
                      </a:r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</a:t>
                      </a:r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module/set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altLang="ko-KR" sz="12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module/set</a:t>
                      </a:r>
                      <a:r>
                        <a:rPr lang="zh-TW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Right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&amp; Bottom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</a:t>
                      </a:r>
                      <a:r>
                        <a:rPr lang="en-US" altLang="ko-KR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antenna performance degradation by mutual coupling w/ NR antenna or vice versa.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</a:t>
                      </a: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1" i="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</a:t>
                      </a: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panel – Full (Y)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952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77495" y="2055870"/>
            <a:ext cx="5109742" cy="2565083"/>
            <a:chOff x="3698978" y="1950720"/>
            <a:chExt cx="5109742" cy="2565083"/>
          </a:xfrm>
        </p:grpSpPr>
        <p:sp>
          <p:nvSpPr>
            <p:cNvPr id="7" name="Rectangle 6"/>
            <p:cNvSpPr/>
            <p:nvPr/>
          </p:nvSpPr>
          <p:spPr>
            <a:xfrm>
              <a:off x="3992880" y="1950720"/>
              <a:ext cx="4815840" cy="594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92880" y="2545080"/>
              <a:ext cx="4815840" cy="49302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50000"/>
                    </a:schemeClr>
                  </a:solidFill>
                </a:ln>
                <a:noFill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00983" y="3050800"/>
              <a:ext cx="3956050" cy="50647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87245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08120" y="3571500"/>
              <a:ext cx="4800600" cy="6195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50000"/>
                    </a:schemeClr>
                  </a:solidFill>
                </a:ln>
                <a:noFill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12029" y="1980312"/>
              <a:ext cx="292608" cy="251548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008120" y="4206240"/>
              <a:ext cx="4800600" cy="289560"/>
            </a:xfrm>
            <a:prstGeom prst="rect">
              <a:avLst/>
            </a:prstGeom>
            <a:solidFill>
              <a:srgbClr val="FFF2CC"/>
            </a:solidFill>
            <a:ln>
              <a:solidFill>
                <a:srgbClr val="FFF2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66493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6409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7181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99560" y="2562582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Gap 2,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2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17060" y="2990312"/>
              <a:ext cx="39463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Antenna substrate,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4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mm, including Ground Plane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99560" y="3766066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Gap 4,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4</a:t>
              </a:r>
              <a:r>
                <a:rPr lang="en-US" sz="1400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2584671" y="3065027"/>
              <a:ext cx="2545082" cy="316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Edge Material 1,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W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1</a:t>
              </a:r>
              <a:r>
                <a:rPr lang="en-US" sz="1400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 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84320" y="2050435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Display,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1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99560" y="4208026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Edge material 4,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7</a:t>
              </a:r>
              <a:r>
                <a:rPr lang="en-US" sz="1400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 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415257" y="3270250"/>
              <a:ext cx="3948126" cy="45719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32799" y="4786131"/>
            <a:ext cx="5268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Distances from antennas to any material (d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 and d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) must be carefully noted, specially those in the direction of radiation (H</a:t>
            </a:r>
            <a:r>
              <a:rPr lang="en-US" sz="1400" baseline="-25000" dirty="0" smtClean="0"/>
              <a:t>6</a:t>
            </a:r>
            <a:r>
              <a:rPr lang="en-US" sz="1400" dirty="0" smtClean="0"/>
              <a:t>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Properties needed for simulation are: dielectric constant </a:t>
            </a:r>
            <a:r>
              <a:rPr lang="en-US" sz="1600" b="1" dirty="0" smtClean="0"/>
              <a:t>ɛ</a:t>
            </a:r>
            <a:r>
              <a:rPr lang="en-US" sz="1400" b="1" baseline="-25000" dirty="0" smtClean="0"/>
              <a:t>r</a:t>
            </a:r>
            <a:r>
              <a:rPr lang="en-US" sz="1400" dirty="0" smtClean="0"/>
              <a:t> and dielectric loss </a:t>
            </a:r>
            <a:r>
              <a:rPr lang="en-US" sz="1400" b="1" dirty="0" smtClean="0"/>
              <a:t>tan </a:t>
            </a:r>
            <a:r>
              <a:rPr lang="el-GR" sz="1400" b="1" dirty="0"/>
              <a:t>δ</a:t>
            </a:r>
            <a:r>
              <a:rPr lang="en-US" sz="1400" dirty="0" smtClean="0"/>
              <a:t>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since both parameters are frequency dependent, companies should consider the frequency at which these are reported in spec sheet, or were characterized</a:t>
            </a:r>
            <a:endParaRPr lang="en-US" sz="1400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833319"/>
              </p:ext>
            </p:extLst>
          </p:nvPr>
        </p:nvGraphicFramePr>
        <p:xfrm>
          <a:off x="6212338" y="1242809"/>
          <a:ext cx="5730912" cy="533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624"/>
                <a:gridCol w="1216148"/>
                <a:gridCol w="1054972"/>
                <a:gridCol w="612129"/>
                <a:gridCol w="921039"/>
              </a:tblGrid>
              <a:tr h="374904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Layer Properties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Name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Material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Thickness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Ɛ</a:t>
                      </a:r>
                      <a:r>
                        <a:rPr lang="en-US" sz="1400" b="1" baseline="-250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tan </a:t>
                      </a:r>
                      <a:r>
                        <a:rPr lang="el-GR" sz="1400" b="1" dirty="0" smtClean="0">
                          <a:solidFill>
                            <a:schemeClr val="tx1"/>
                          </a:solidFill>
                        </a:rPr>
                        <a:t>δ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Antenna substrate Dielectrics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TBD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Antenna Substrate Metals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copper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conductivity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1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2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3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4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1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2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3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4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Content Placeholder 2"/>
          <p:cNvSpPr txBox="1">
            <a:spLocks/>
          </p:cNvSpPr>
          <p:nvPr/>
        </p:nvSpPr>
        <p:spPr>
          <a:xfrm>
            <a:off x="377495" y="1352600"/>
            <a:ext cx="5413453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sz="2000" b="1" u="sng" dirty="0" smtClean="0"/>
              <a:t>Device Cross-Section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0546" y="1768996"/>
            <a:ext cx="5400402" cy="3120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73743" y="1764547"/>
            <a:ext cx="2545082" cy="316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Edge Material 2, </a:t>
            </a:r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2</a:t>
            </a:r>
            <a:r>
              <a:rPr lang="en-US" sz="14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98340" y="2076005"/>
            <a:ext cx="292608" cy="2524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 rot="5400000">
            <a:off x="4386482" y="3221848"/>
            <a:ext cx="2539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Edge Material 3, </a:t>
            </a:r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3</a:t>
            </a:r>
            <a:r>
              <a:rPr lang="en-US" sz="14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0387" y="3066399"/>
            <a:ext cx="474513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Gap1</a:t>
            </a:r>
          </a:p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</a:t>
            </a:r>
            <a:r>
              <a:rPr lang="en-US" sz="11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1 mm</a:t>
            </a:r>
            <a:endParaRPr lang="en-US" sz="1100" dirty="0" smtClean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60694" y="3549440"/>
            <a:ext cx="3926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80137" y="3085449"/>
            <a:ext cx="474513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Gap 3</a:t>
            </a:r>
          </a:p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</a:t>
            </a:r>
            <a:r>
              <a:rPr lang="en-US" sz="11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3 mm</a:t>
            </a:r>
            <a:endParaRPr lang="en-US" sz="11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5036628" y="3557366"/>
            <a:ext cx="4561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838199" y="229442"/>
            <a:ext cx="11275423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Appendix(3) </a:t>
            </a:r>
            <a:r>
              <a:rPr lang="en-US" altLang="ko-KR" dirty="0"/>
              <a:t>– EIRP CDF simulation environment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23459</TotalTime>
  <Words>1168</Words>
  <Application>Microsoft Office PowerPoint</Application>
  <PresentationFormat>사용자 지정</PresentationFormat>
  <Paragraphs>289</Paragraphs>
  <Slides>8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WF on EIRP CDF for spherical coverage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Appendix(2) – Assumptions for EIRP CDF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EIRP CDF in FR2</dc:title>
  <dc:creator>Taekhoon KIM</dc:creator>
  <cp:lastModifiedBy>Taekhoon Kim</cp:lastModifiedBy>
  <cp:revision>399</cp:revision>
  <dcterms:created xsi:type="dcterms:W3CDTF">2017-05-16T04:27:47Z</dcterms:created>
  <dcterms:modified xsi:type="dcterms:W3CDTF">2018-01-26T18:33:16Z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