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2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22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9609E7-9B6E-414F-8467-C3B3AFEBC012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D62E13-D2F5-4804-9E05-E85CE0DF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6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D62E13-D2F5-4804-9E05-E85CE0DF3B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1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B93FC-ABA5-440E-B20C-98D5BBC1A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289B03-1514-4C44-90CA-3DE55B1F1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7E5F8-321A-4F5C-8A43-F5EE961D9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FDF3D-66BA-4450-8359-0ED6796EF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0D715-FD5E-4A4E-BA58-A937BD5B8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05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24D0E-A81D-4BFE-8653-7A0709348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AD9A1-79D8-40A8-AA6B-9ABBA3BD20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C0567A-BA95-4E52-9746-EFE6E1330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009A3-CD08-4C36-9B9A-EBE3026D4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8EAA1-F47A-4A91-832D-6643F0AED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55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9A35C7-8260-460B-A53B-FE141EC3D6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00948-CE9C-497F-AD13-F48F7CFD2E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9DB84-032A-4A09-ACA8-2B1B73E02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AA7C-ED92-4B11-B2E0-2FB2411E3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B0078-3DEC-4565-8099-B6C0E0A99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9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3B374-A40E-4364-9B01-9D0CEB02B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37164-304F-4734-B40F-BAA033CA63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83F54B-8CFB-4A63-932C-013D060DB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D1851-BDC5-4BA6-8EFC-1388F4CA9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BE1B9-AC5A-485D-919F-64AF958A4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77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3F57D-4F35-4DF3-9C8E-311CB1CA6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851FC-C961-4E5D-8164-FDDEF2D99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2B7AC-2341-4B44-B29D-609F9AAED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CFAE3-F5C7-4AE7-958F-5A415983F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93F6CB-2369-46AD-8F82-0C2334A46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45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88FF7-2728-4DD7-9334-186895101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A3FE4-9E9A-480F-B24E-07BFFC61FB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869D6-D7D0-44ED-884A-CCE0993EC0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70509-3B21-4472-BF73-AD7B54E1C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3719B-0376-4447-B213-CE1C61DF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715793-A8C9-4E61-9858-F1B0DDEB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5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046A-DC7C-46E3-8ABE-D0D460B05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8DF557-5DF9-4151-AC4B-E5C85C998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D22EA-69A2-481F-81BF-27643FA60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48DF3C-88D6-4DEF-8230-BD9FE0D9F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F56D1-873E-441C-98A6-DA3910A0B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8CE68E-67CB-42E9-B050-96E0904B0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B24D83-5939-4719-A505-FCF88DEE0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004EE2-D92F-4045-9AA9-8EB264AD6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90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4A55-FBB1-4695-9F85-6533FD560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C4B2C0-1D65-47D4-9699-689D37635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C69DC5-11D6-4791-9898-B12DC77D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E6997-CFDA-4013-90A9-21B304B7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335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EB363D-AA3E-4E01-A3B7-02B8A66D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9D075-618C-423E-8B2D-6AED512E7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A24C1-C8AE-46C7-9811-DFDEDBE9C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80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DBA72-A9DB-4231-BA1A-2F7D3D052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457568-E2CA-4EF6-84B4-B0789AB3D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AE0CC-9FED-4D16-96DF-4B7E72F9C5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073D50-00E3-4E06-8DAC-42B9D259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CB351-83CB-43AE-ACB8-5342A74FC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48E7A-AC42-4528-AAD2-5ADF11864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0406D-9088-471F-98AE-4AAEB654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28E384-D358-4E26-8073-2F66F325C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15D8A1-3BEF-47BF-BAD9-E0E4F9C7A5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D6265-84E8-42F1-A0A1-FBF86D07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9A9572-6545-45C8-B73B-EC54E6E80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09B8B-010C-46F8-914C-35E255236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98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685565-E666-4175-A638-FCD469995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B39AF-F57A-4A9F-8944-DB5888B26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5A11-DD4F-49AC-AF8E-21F521604D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C044-0306-4F77-89EA-244F719F31E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E401C5-FB92-4C69-8F94-9DE25D0C74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F5ABF-B94C-4D8A-80B9-E73F162D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85336-31AF-4537-8008-5B42159AA6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46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06797-B6DD-4EBE-A6B9-24C06F3D5C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79563"/>
            <a:ext cx="9144000" cy="2387600"/>
          </a:xfrm>
        </p:spPr>
        <p:txBody>
          <a:bodyPr>
            <a:normAutofit/>
          </a:bodyPr>
          <a:lstStyle/>
          <a:p>
            <a:r>
              <a:rPr lang="en-GB" dirty="0"/>
              <a:t>WF on </a:t>
            </a:r>
            <a:r>
              <a:rPr lang="en-US" dirty="0" err="1"/>
              <a:t>mmW</a:t>
            </a:r>
            <a:r>
              <a:rPr lang="en-US" dirty="0"/>
              <a:t> MPR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E41539-029A-4DB0-90A6-DD6287F16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33460"/>
            <a:ext cx="9144000" cy="924339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7D1507B-C7BA-45A0-BD80-6253394DBD76}"/>
              </a:ext>
            </a:extLst>
          </p:cNvPr>
          <p:cNvSpPr txBox="1"/>
          <p:nvPr/>
        </p:nvSpPr>
        <p:spPr>
          <a:xfrm>
            <a:off x="57031" y="49695"/>
            <a:ext cx="3846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/>
              <a:t>3GPP TSG-RAN WG4 AH1801 Meeting </a:t>
            </a:r>
          </a:p>
          <a:p>
            <a:r>
              <a:rPr lang="en-GB" b="1" dirty="0"/>
              <a:t>San Diego, CA, January 22 -26, 2018</a:t>
            </a:r>
          </a:p>
          <a:p>
            <a:r>
              <a:rPr lang="en-GB" b="1" dirty="0"/>
              <a:t>Agenda: 4.3.2.3.2</a:t>
            </a:r>
            <a:endParaRPr lang="en-US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A62D629F-AA26-4F87-8E72-48669CA88506}"/>
              </a:ext>
            </a:extLst>
          </p:cNvPr>
          <p:cNvSpPr txBox="1"/>
          <p:nvPr/>
        </p:nvSpPr>
        <p:spPr>
          <a:xfrm>
            <a:off x="10621618" y="59634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R4-1801192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53402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37E0C-0D97-4FAC-830E-986BDBD96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238A6-6358-4A0E-82C8-61593C0CE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78312" cy="4351338"/>
          </a:xfrm>
        </p:spPr>
        <p:txBody>
          <a:bodyPr>
            <a:normAutofit/>
          </a:bodyPr>
          <a:lstStyle/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Previously FR2 MPR was shown to be BW agnostic. </a:t>
            </a:r>
          </a:p>
          <a:p>
            <a:pPr marL="628650" lvl="1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Several companies have provided simulations [1] [2] [3]</a:t>
            </a:r>
          </a:p>
          <a:p>
            <a:pPr marL="628650" lvl="1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Previous simulations did not reflect the wide band nature of FR2 architecture.</a:t>
            </a:r>
          </a:p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For narrow BW CC, we show that MPR is also for the most part independent of RB allocation [1]</a:t>
            </a:r>
          </a:p>
          <a:p>
            <a:pPr marL="171450" lvl="0" indent="-171450" eaLnBrk="0" fontAlgn="base" hangingPunct="0">
              <a:spcBef>
                <a:spcPts val="750"/>
              </a:spcBef>
              <a:spcAft>
                <a:spcPct val="0"/>
              </a:spcAft>
            </a:pPr>
            <a:r>
              <a:rPr lang="fi-FI" altLang="en-US" dirty="0"/>
              <a:t>However, wide BW CC require more MPR for RB allocations that overlap the region towards edge of CC [4] based on actual measurement</a:t>
            </a:r>
          </a:p>
        </p:txBody>
      </p:sp>
    </p:spTree>
    <p:extLst>
      <p:ext uri="{BB962C8B-B14F-4D97-AF65-F5344CB8AC3E}">
        <p14:creationId xmlns:p14="http://schemas.microsoft.com/office/powerpoint/2010/main" val="390917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666"/>
            <a:ext cx="10197552" cy="819622"/>
          </a:xfrm>
        </p:spPr>
        <p:txBody>
          <a:bodyPr/>
          <a:lstStyle/>
          <a:p>
            <a:r>
              <a:rPr lang="en-US" dirty="0"/>
              <a:t>WF 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093" y="1105470"/>
            <a:ext cx="11049227" cy="5321456"/>
          </a:xfrm>
        </p:spPr>
        <p:txBody>
          <a:bodyPr>
            <a:normAutofit/>
          </a:bodyPr>
          <a:lstStyle/>
          <a:p>
            <a:r>
              <a:rPr lang="en-US" dirty="0"/>
              <a:t>Goal is to provide a simple method to account for MPR for wider BW’s.</a:t>
            </a:r>
          </a:p>
          <a:p>
            <a:r>
              <a:rPr lang="en-US" dirty="0"/>
              <a:t>A single MPR table is defined for all UEs whether they support the PA calibration gap or not; </a:t>
            </a:r>
          </a:p>
          <a:p>
            <a:pPr lvl="1"/>
            <a:r>
              <a:rPr lang="en-US" dirty="0"/>
              <a:t>NOTE: whether the PA calibration gap is introduced is addressed in a separate WF</a:t>
            </a:r>
            <a:endParaRPr lang="fi-FI" dirty="0"/>
          </a:p>
          <a:p>
            <a:r>
              <a:rPr lang="fi-FI" dirty="0"/>
              <a:t>MPR 0dB waveform is 100MHz/60K QPSK DFT-S-OFDM 128RB0 to allow IBE measurement; 132RB is full allocation) [1] [5]</a:t>
            </a:r>
          </a:p>
          <a:p>
            <a:r>
              <a:rPr lang="fi-FI" dirty="0"/>
              <a:t>Simulation Assumptions for EVM, SEM, ACLR are outlined in [6]</a:t>
            </a:r>
          </a:p>
          <a:p>
            <a:r>
              <a:rPr lang="en-US" dirty="0"/>
              <a:t>For 50M/100M/200M assign a single MPR value relative to MPR 0 for each waveform and modulation.</a:t>
            </a:r>
          </a:p>
          <a:p>
            <a:r>
              <a:rPr lang="en-US" dirty="0"/>
              <a:t>For 400M, add MPR offset based on practical implementation</a:t>
            </a:r>
          </a:p>
          <a:p>
            <a:pPr lvl="1"/>
            <a:r>
              <a:rPr lang="en-US" dirty="0"/>
              <a:t>Companies are encouraged to </a:t>
            </a:r>
            <a:r>
              <a:rPr lang="en-US" u="sng" dirty="0"/>
              <a:t>measure</a:t>
            </a:r>
            <a:r>
              <a:rPr lang="en-US" dirty="0"/>
              <a:t> the effect large BW on MPR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5731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609" y="0"/>
            <a:ext cx="10197552" cy="849526"/>
          </a:xfrm>
        </p:spPr>
        <p:txBody>
          <a:bodyPr/>
          <a:lstStyle/>
          <a:p>
            <a:r>
              <a:rPr lang="en-US" dirty="0"/>
              <a:t>WF Proposal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603" y="849525"/>
            <a:ext cx="11518710" cy="1487418"/>
          </a:xfrm>
        </p:spPr>
        <p:txBody>
          <a:bodyPr>
            <a:normAutofit/>
          </a:bodyPr>
          <a:lstStyle/>
          <a:p>
            <a:r>
              <a:rPr lang="fi-FI" dirty="0"/>
              <a:t>MPR, Xn, [n=1..8] values are relative to MPR 0dB.</a:t>
            </a:r>
          </a:p>
          <a:p>
            <a:r>
              <a:rPr lang="fi-FI" dirty="0"/>
              <a:t>Y dB, is the MPR delta due to excess BW.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5F511BE-9B0D-4B2B-ADEA-FC138F6FA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1837" y="233694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kumimoji="0" lang="en-GB" altLang="ko-K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0EBDB04-C407-434E-93E8-B447EAD6B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598198"/>
              </p:ext>
            </p:extLst>
          </p:nvPr>
        </p:nvGraphicFramePr>
        <p:xfrm>
          <a:off x="3476137" y="2565543"/>
          <a:ext cx="4711700" cy="1920240"/>
        </p:xfrm>
        <a:graphic>
          <a:graphicData uri="http://schemas.openxmlformats.org/drawingml/2006/table">
            <a:tbl>
              <a:tblPr/>
              <a:tblGrid>
                <a:gridCol w="954429">
                  <a:extLst>
                    <a:ext uri="{9D8B030D-6E8A-4147-A177-3AD203B41FA5}">
                      <a16:colId xmlns:a16="http://schemas.microsoft.com/office/drawing/2014/main" val="1744655335"/>
                    </a:ext>
                  </a:extLst>
                </a:gridCol>
                <a:gridCol w="1170767">
                  <a:extLst>
                    <a:ext uri="{9D8B030D-6E8A-4147-A177-3AD203B41FA5}">
                      <a16:colId xmlns:a16="http://schemas.microsoft.com/office/drawing/2014/main" val="2934804184"/>
                    </a:ext>
                  </a:extLst>
                </a:gridCol>
                <a:gridCol w="1240758">
                  <a:extLst>
                    <a:ext uri="{9D8B030D-6E8A-4147-A177-3AD203B41FA5}">
                      <a16:colId xmlns:a16="http://schemas.microsoft.com/office/drawing/2014/main" val="3409596916"/>
                    </a:ext>
                  </a:extLst>
                </a:gridCol>
                <a:gridCol w="1345746">
                  <a:extLst>
                    <a:ext uri="{9D8B030D-6E8A-4147-A177-3AD203B41FA5}">
                      <a16:colId xmlns:a16="http://schemas.microsoft.com/office/drawing/2014/main" val="131765932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3026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Waveform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Modulation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50M/100M/200M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276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shaped pi/2 BPSK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&lt;=X1+Y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8236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pi/2 BPSK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&lt;=X2+Y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430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&lt;=X3+Y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650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&lt;=X4+Y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251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QPSK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&lt;=X5+Y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510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&lt;=X6+Y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5278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DFT-s-OFMD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&lt;=X7+Y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0628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CP-OFDM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64QAM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&lt;=X8+Y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5834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868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FDF0A-8801-4DF1-BFAD-F4B130AA2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97552" cy="1325563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33D4D-4332-4432-B406-70090F42D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554479"/>
            <a:ext cx="10958885" cy="475078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[1] </a:t>
            </a:r>
            <a:r>
              <a:rPr lang="en-US" b="1" dirty="0"/>
              <a:t>R4-1711517</a:t>
            </a:r>
            <a:r>
              <a:rPr lang="en-US" dirty="0"/>
              <a:t> ‘</a:t>
            </a:r>
            <a:r>
              <a:rPr lang="en-US" dirty="0" err="1"/>
              <a:t>mmW</a:t>
            </a:r>
            <a:r>
              <a:rPr lang="en-US" dirty="0"/>
              <a:t> MPR’, Qualcomm, Incorporated, 3GPP TSG-RAN WG4 Meeting #84Bis, Dubrovnik, Croatia, 9-13 September 2017</a:t>
            </a:r>
          </a:p>
          <a:p>
            <a:pPr lvl="0"/>
            <a:r>
              <a:rPr lang="en-US" dirty="0"/>
              <a:t>[2] </a:t>
            </a:r>
            <a:r>
              <a:rPr lang="en-US" b="1" dirty="0"/>
              <a:t>R4-1712330</a:t>
            </a:r>
            <a:r>
              <a:rPr lang="en-US" dirty="0"/>
              <a:t>, ‘MPR Simulation Results for FR2’, Intel Corporation, 3GPP TSG-RAN WG4 Meeting #85, Reno, USA, 27 November - 1 December 2017</a:t>
            </a:r>
          </a:p>
          <a:p>
            <a:pPr lvl="0"/>
            <a:r>
              <a:rPr lang="en-US" dirty="0"/>
              <a:t>[3] </a:t>
            </a:r>
            <a:r>
              <a:rPr lang="en-US" b="1" dirty="0"/>
              <a:t>R4-1712265</a:t>
            </a:r>
            <a:r>
              <a:rPr lang="en-US" dirty="0"/>
              <a:t>, ‘Discussion on NR FR2 MPR’, Samsung, 3GPP TSG-RAN WG4 Meeting #85, Reno, USA, 27 November - 1 December 2017</a:t>
            </a:r>
          </a:p>
          <a:p>
            <a:r>
              <a:rPr lang="en-GB" dirty="0"/>
              <a:t>[4] </a:t>
            </a:r>
            <a:r>
              <a:rPr lang="en-GB" b="1" dirty="0"/>
              <a:t>R4-1801091</a:t>
            </a:r>
            <a:r>
              <a:rPr lang="en-GB" dirty="0"/>
              <a:t>, “</a:t>
            </a:r>
            <a:r>
              <a:rPr lang="en-GB" dirty="0" err="1"/>
              <a:t>mmW</a:t>
            </a:r>
            <a:r>
              <a:rPr lang="en-GB" dirty="0"/>
              <a:t> MPR”, Qualcomm, </a:t>
            </a:r>
            <a:r>
              <a:rPr lang="en-US" dirty="0"/>
              <a:t>3GPP TSG-RAN WG4 Meeting AH#1801, San Diego, CA, 22 – 26 January 2018</a:t>
            </a:r>
          </a:p>
          <a:p>
            <a:r>
              <a:rPr lang="en-GB" dirty="0"/>
              <a:t>[5] </a:t>
            </a:r>
            <a:r>
              <a:rPr lang="en-GB" b="1" dirty="0"/>
              <a:t>R4-1801107</a:t>
            </a:r>
            <a:r>
              <a:rPr lang="en-GB" dirty="0"/>
              <a:t>, “On IBE for FR2”, Intel, </a:t>
            </a:r>
            <a:r>
              <a:rPr lang="en-US" dirty="0"/>
              <a:t>3GPP TSG-RAN WG4 Meeting AH#1801, San Diego, CA, 22 – 26 January 2018</a:t>
            </a:r>
            <a:endParaRPr lang="en-GB" dirty="0"/>
          </a:p>
          <a:p>
            <a:r>
              <a:rPr lang="en-GB" dirty="0"/>
              <a:t>[6] </a:t>
            </a:r>
            <a:r>
              <a:rPr lang="en-GB" b="1" dirty="0"/>
              <a:t>R4-1800150</a:t>
            </a:r>
            <a:r>
              <a:rPr lang="en-GB" dirty="0"/>
              <a:t>, “MPR evaluation results for FR2”, Intel, </a:t>
            </a:r>
            <a:r>
              <a:rPr lang="en-US" dirty="0"/>
              <a:t>3GPP TSG-RAN WG4 Meeting AH#1801, San Diego, CA, 22 – 26 January 2018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132161E-4E9A-4CBD-8D7B-90E73FD0F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IBE for FR2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A68D0DC-CF90-4AF5-A220-4E512F084D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112" tIns="914112" rIns="914112" bIns="91411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IBE for FR2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73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3241</TotalTime>
  <Words>547</Words>
  <Application>Microsoft Office PowerPoint</Application>
  <PresentationFormat>Widescreen</PresentationFormat>
  <Paragraphs>73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Malgun Gothic</vt:lpstr>
      <vt:lpstr>Arial</vt:lpstr>
      <vt:lpstr>Calibri</vt:lpstr>
      <vt:lpstr>Calibri Light</vt:lpstr>
      <vt:lpstr>Times New Roman</vt:lpstr>
      <vt:lpstr>Office Theme</vt:lpstr>
      <vt:lpstr>WF on mmW MPR</vt:lpstr>
      <vt:lpstr>Background</vt:lpstr>
      <vt:lpstr>WF Proposal</vt:lpstr>
      <vt:lpstr>WF Proposal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IBE Spec in FR2</dc:title>
  <dc:creator>Sumant Iyer</dc:creator>
  <cp:lastModifiedBy>Pushp Trikha</cp:lastModifiedBy>
  <cp:revision>115</cp:revision>
  <dcterms:created xsi:type="dcterms:W3CDTF">2017-10-10T21:43:52Z</dcterms:created>
  <dcterms:modified xsi:type="dcterms:W3CDTF">2018-01-26T01:35:36Z</dcterms:modified>
</cp:coreProperties>
</file>