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9" r:id="rId3"/>
    <p:sldId id="265" r:id="rId4"/>
    <p:sldId id="270" r:id="rId5"/>
    <p:sldId id="271" r:id="rId6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574" autoAdjust="0"/>
    <p:restoredTop sz="94660"/>
  </p:normalViewPr>
  <p:slideViewPr>
    <p:cSldViewPr>
      <p:cViewPr varScale="1">
        <p:scale>
          <a:sx n="75" d="100"/>
          <a:sy n="75" d="100"/>
        </p:scale>
        <p:origin x="636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19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2018/1/26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2018/1/26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2018/1/26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2018/1/26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2018/1/26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2018/1/26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2018/1/26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2018/1/26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2018/1/26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2018/1/26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2018/1/26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2018/1/26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sz="40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WF </a:t>
            </a:r>
            <a:r>
              <a:rPr lang="en-US" altLang="ja-JP" sz="40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on NR intra-band contiguous CA</a:t>
            </a:r>
            <a:endParaRPr lang="ja-JP" altLang="en-US" sz="4000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</p:txBody>
      </p:sp>
      <p:sp>
        <p:nvSpPr>
          <p:cNvPr id="4099" name="サブタイトル 2"/>
          <p:cNvSpPr>
            <a:spLocks noGrp="1"/>
          </p:cNvSpPr>
          <p:nvPr>
            <p:ph type="subTitle" idx="1"/>
          </p:nvPr>
        </p:nvSpPr>
        <p:spPr>
          <a:xfrm>
            <a:off x="2567608" y="3886200"/>
            <a:ext cx="7056784" cy="1752600"/>
          </a:xfrm>
        </p:spPr>
        <p:txBody>
          <a:bodyPr rtlCol="0">
            <a:normAutofit/>
          </a:bodyPr>
          <a:lstStyle/>
          <a:p>
            <a:pPr>
              <a:spcBef>
                <a:spcPct val="0"/>
              </a:spcBef>
              <a:defRPr/>
            </a:pPr>
            <a:r>
              <a:rPr lang="en-US" altLang="ja-JP" b="1" dirty="0">
                <a:solidFill>
                  <a:schemeClr val="tx1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NTT DOCOMO, </a:t>
            </a:r>
            <a:r>
              <a:rPr lang="en-US" altLang="ja-JP" b="1" dirty="0" smtClean="0">
                <a:solidFill>
                  <a:schemeClr val="tx1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INC.</a:t>
            </a:r>
            <a:endParaRPr lang="ja-JP" altLang="en-US" b="1" dirty="0">
              <a:solidFill>
                <a:schemeClr val="tx1"/>
              </a:solidFill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</p:txBody>
      </p:sp>
      <p:sp>
        <p:nvSpPr>
          <p:cNvPr id="5124" name="テキスト ボックス 1"/>
          <p:cNvSpPr txBox="1">
            <a:spLocks noChangeArrowheads="1"/>
          </p:cNvSpPr>
          <p:nvPr/>
        </p:nvSpPr>
        <p:spPr bwMode="auto">
          <a:xfrm>
            <a:off x="407368" y="188914"/>
            <a:ext cx="1189427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3GPP TSG-RAN WG4 </a:t>
            </a:r>
            <a:r>
              <a:rPr lang="en-US" altLang="ja-JP" sz="18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Meeting </a:t>
            </a:r>
            <a:r>
              <a:rPr lang="en-US" altLang="ja-JP" sz="18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AH-1801				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San Diego, USA, 22 – 26 January 2018</a:t>
            </a:r>
            <a:endParaRPr lang="ja-JP" altLang="en-US" sz="1800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</p:txBody>
      </p:sp>
      <p:sp>
        <p:nvSpPr>
          <p:cNvPr id="5125" name="テキスト ボックス 4"/>
          <p:cNvSpPr txBox="1">
            <a:spLocks noChangeArrowheads="1"/>
          </p:cNvSpPr>
          <p:nvPr/>
        </p:nvSpPr>
        <p:spPr bwMode="auto">
          <a:xfrm>
            <a:off x="10056440" y="188913"/>
            <a:ext cx="180022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R4-1801183</a:t>
            </a:r>
            <a:endParaRPr lang="ja-JP" altLang="en-US" sz="1800" dirty="0">
              <a:solidFill>
                <a:srgbClr val="FF00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574035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3448" y="1124745"/>
            <a:ext cx="11655200" cy="4608512"/>
          </a:xfrm>
        </p:spPr>
        <p:txBody>
          <a:bodyPr>
            <a:noAutofit/>
          </a:bodyPr>
          <a:lstStyle/>
          <a:p>
            <a:r>
              <a:rPr lang="en-US" altLang="ja-JP" sz="24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The latest NR WID lists below intra-band contiguous </a:t>
            </a:r>
            <a:r>
              <a:rPr lang="en-US" altLang="ja-JP" sz="24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NR CA </a:t>
            </a:r>
            <a:r>
              <a:rPr lang="en-US" altLang="ja-JP" sz="24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[1]</a:t>
            </a:r>
          </a:p>
          <a:p>
            <a:endParaRPr lang="en-US" altLang="ja-JP" sz="2400" b="1" dirty="0" smtClean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endParaRPr lang="en-US" altLang="ja-JP" sz="2400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endParaRPr lang="en-US" altLang="ja-JP" sz="2400" b="1" dirty="0" smtClean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endParaRPr lang="en-US" altLang="ja-JP" sz="2400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endParaRPr lang="en-US" altLang="ja-JP" sz="2400" b="1" dirty="0" smtClean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endParaRPr lang="en-US" altLang="ja-JP" sz="2400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endParaRPr lang="en-US" altLang="ja-JP" sz="2400" b="1" dirty="0" smtClean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endParaRPr lang="en-US" altLang="ja-JP" sz="2400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r>
              <a:rPr lang="en-US" altLang="ja-JP" sz="24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While </a:t>
            </a:r>
            <a:r>
              <a:rPr lang="en-US" altLang="ja-JP" sz="24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it was agreed to specify 8x100, 4x200 and 2x400 MHz for n257 in Rel-15 </a:t>
            </a:r>
            <a:r>
              <a:rPr lang="en-US" altLang="ja-JP" sz="24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[2], other </a:t>
            </a:r>
            <a:r>
              <a:rPr lang="en-US" altLang="ja-JP" sz="24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BW combinations </a:t>
            </a:r>
            <a:r>
              <a:rPr lang="en-US" altLang="ja-JP" sz="24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are still FFS</a:t>
            </a:r>
            <a:endParaRPr lang="en-US" altLang="ja-JP" sz="2000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631504" y="404664"/>
            <a:ext cx="8928992" cy="504056"/>
          </a:xfrm>
        </p:spPr>
        <p:txBody>
          <a:bodyPr>
            <a:noAutofit/>
          </a:bodyPr>
          <a:lstStyle/>
          <a:p>
            <a:r>
              <a:rPr lang="en-US" altLang="ja-JP" sz="36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Background</a:t>
            </a:r>
            <a:endParaRPr lang="sv-SE" sz="3600" baseline="-25000" dirty="0"/>
          </a:p>
        </p:txBody>
      </p:sp>
      <p:graphicFrame>
        <p:nvGraphicFramePr>
          <p:cNvPr id="6" name="表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3531810"/>
              </p:ext>
            </p:extLst>
          </p:nvPr>
        </p:nvGraphicFramePr>
        <p:xfrm>
          <a:off x="661920" y="2115697"/>
          <a:ext cx="10868160" cy="2626608"/>
        </p:xfrm>
        <a:graphic>
          <a:graphicData uri="http://schemas.openxmlformats.org/drawingml/2006/table">
            <a:tbl>
              <a:tblPr/>
              <a:tblGrid>
                <a:gridCol w="3595352">
                  <a:extLst>
                    <a:ext uri="{9D8B030D-6E8A-4147-A177-3AD203B41FA5}">
                      <a16:colId xmlns:a16="http://schemas.microsoft.com/office/drawing/2014/main" val="2617021039"/>
                    </a:ext>
                  </a:extLst>
                </a:gridCol>
                <a:gridCol w="3499034">
                  <a:extLst>
                    <a:ext uri="{9D8B030D-6E8A-4147-A177-3AD203B41FA5}">
                      <a16:colId xmlns:a16="http://schemas.microsoft.com/office/drawing/2014/main" val="1086138368"/>
                    </a:ext>
                  </a:extLst>
                </a:gridCol>
                <a:gridCol w="3773774">
                  <a:extLst>
                    <a:ext uri="{9D8B030D-6E8A-4147-A177-3AD203B41FA5}">
                      <a16:colId xmlns:a16="http://schemas.microsoft.com/office/drawing/2014/main" val="1897617649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800" b="1" u="non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rPr>
                        <a:t>Combination</a:t>
                      </a:r>
                      <a:endParaRPr lang="ja-JP" sz="1800" u="none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0802" marR="5080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800" b="1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rPr>
                        <a:t>contact name, company</a:t>
                      </a:r>
                      <a:endParaRPr lang="ja-JP" sz="1800" u="none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0802" marR="5080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800" b="1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rPr>
                        <a:t>other supporting companies (min. 3)</a:t>
                      </a:r>
                      <a:endParaRPr lang="ja-JP" sz="1800" u="none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0802" marR="5080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14014662"/>
                  </a:ext>
                </a:extLst>
              </a:tr>
              <a:tr h="388237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800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rPr>
                        <a:t>n77 contiguous</a:t>
                      </a:r>
                      <a:endParaRPr lang="ja-JP" sz="1800" u="none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0802" marR="5080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800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rPr>
                        <a:t>Naoto </a:t>
                      </a:r>
                      <a:r>
                        <a:rPr lang="en-US" sz="1800" u="non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rPr>
                        <a:t>Iizasa</a:t>
                      </a:r>
                      <a:endParaRPr lang="ja-JP" sz="1800" u="none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800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rPr>
                        <a:t>NTT</a:t>
                      </a:r>
                      <a:r>
                        <a:rPr lang="ja-JP" sz="1800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rPr>
                        <a:t>　</a:t>
                      </a:r>
                      <a:r>
                        <a:rPr lang="en-US" sz="1800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rPr>
                        <a:t>DOCOMO</a:t>
                      </a:r>
                      <a:endParaRPr lang="ja-JP" sz="1800" u="none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0802" marR="5080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800" u="none"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rPr>
                        <a:t>Nokia, NEC, Fujitsu</a:t>
                      </a:r>
                      <a:endParaRPr lang="ja-JP" sz="1800" u="none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0802" marR="5080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49620328"/>
                  </a:ext>
                </a:extLst>
              </a:tr>
              <a:tr h="388237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800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rPr>
                        <a:t>n78 contiguous</a:t>
                      </a:r>
                      <a:endParaRPr lang="ja-JP" sz="1800" u="none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0802" marR="5080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800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rPr>
                        <a:t>Naoto </a:t>
                      </a:r>
                      <a:r>
                        <a:rPr lang="en-US" sz="1800" u="non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rPr>
                        <a:t>Iizasa</a:t>
                      </a:r>
                      <a:endParaRPr lang="ja-JP" sz="1800" u="none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800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rPr>
                        <a:t>NTT</a:t>
                      </a:r>
                      <a:r>
                        <a:rPr lang="ja-JP" sz="1800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rPr>
                        <a:t>　</a:t>
                      </a:r>
                      <a:r>
                        <a:rPr lang="en-US" sz="1800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rPr>
                        <a:t>DOCOMO</a:t>
                      </a:r>
                      <a:endParaRPr lang="ja-JP" sz="1800" u="none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0802" marR="5080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800" u="none" dirty="0"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rPr>
                        <a:t>Nokia, NEC, Fujitsu, </a:t>
                      </a:r>
                      <a:r>
                        <a:rPr lang="it-IT" sz="1800" u="none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SK telecom</a:t>
                      </a:r>
                      <a:endParaRPr lang="ja-JP" sz="1800" u="none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0802" marR="5080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3444498"/>
                  </a:ext>
                </a:extLst>
              </a:tr>
              <a:tr h="388237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800" u="non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rPr>
                        <a:t>n79 contiguous</a:t>
                      </a:r>
                      <a:endParaRPr lang="ja-JP" sz="1800" u="none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0802" marR="5080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800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rPr>
                        <a:t>Naoto </a:t>
                      </a:r>
                      <a:r>
                        <a:rPr lang="en-US" sz="1800" u="non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rPr>
                        <a:t>Iizasa</a:t>
                      </a:r>
                      <a:endParaRPr lang="ja-JP" sz="1800" u="none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800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rPr>
                        <a:t>NTT</a:t>
                      </a:r>
                      <a:r>
                        <a:rPr lang="ja-JP" sz="1800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rPr>
                        <a:t>　</a:t>
                      </a:r>
                      <a:r>
                        <a:rPr lang="en-US" sz="1800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rPr>
                        <a:t>DOCOMO</a:t>
                      </a:r>
                      <a:endParaRPr lang="ja-JP" sz="1800" u="none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0802" marR="5080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800" u="none"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rPr>
                        <a:t>Nokia, NEC, Fujitsu</a:t>
                      </a:r>
                      <a:endParaRPr lang="ja-JP" sz="1800" u="none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0802" marR="5080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65782968"/>
                  </a:ext>
                </a:extLst>
              </a:tr>
              <a:tr h="388237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800" u="non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rPr>
                        <a:t>n257 Contiguous </a:t>
                      </a:r>
                      <a:endParaRPr lang="ja-JP" sz="1800" u="none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0802" marR="5080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800" u="none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rPr>
                        <a:t>Ilwhan</a:t>
                      </a:r>
                      <a:r>
                        <a:rPr lang="en-US" sz="1800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rPr>
                        <a:t> Kim</a:t>
                      </a:r>
                      <a:br>
                        <a:rPr lang="en-US" sz="1800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rPr>
                      </a:br>
                      <a:r>
                        <a:rPr lang="en-US" sz="1800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rPr>
                        <a:t>KT</a:t>
                      </a:r>
                      <a:endParaRPr lang="ja-JP" sz="1800" u="none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0802" marR="5080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800" u="non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rPr>
                        <a:t>Samsung ,LG electronics, Intel</a:t>
                      </a:r>
                      <a:endParaRPr lang="ja-JP" sz="1800" u="none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50802" marR="5080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5594037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35873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49512" y="1124745"/>
            <a:ext cx="10503072" cy="4608512"/>
          </a:xfrm>
        </p:spPr>
        <p:txBody>
          <a:bodyPr>
            <a:noAutofit/>
          </a:bodyPr>
          <a:lstStyle/>
          <a:p>
            <a:r>
              <a:rPr lang="en-US" altLang="ja-JP" sz="24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The BW combinations below to be specified for “2CC” cases</a:t>
            </a:r>
          </a:p>
          <a:p>
            <a:pPr lvl="1"/>
            <a:r>
              <a:rPr lang="en-US" altLang="ja-JP" sz="20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In order to reduce number of BW combinations, each aggregated BW can only have one </a:t>
            </a:r>
            <a:r>
              <a:rPr lang="en-US" altLang="ja-JP" sz="20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BW combination </a:t>
            </a:r>
            <a:r>
              <a:rPr lang="en-US" altLang="ja-JP" sz="20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and with symmetric BW if possible</a:t>
            </a:r>
          </a:p>
          <a:p>
            <a:pPr lvl="2"/>
            <a:r>
              <a:rPr lang="en-US" altLang="ja-JP" sz="16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Ex1) For aggregated BW of 120 MHz, only 60+60 MHz is specified</a:t>
            </a:r>
          </a:p>
          <a:p>
            <a:pPr lvl="2"/>
            <a:r>
              <a:rPr lang="en-US" altLang="ja-JP" sz="16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Ex2) </a:t>
            </a:r>
            <a:r>
              <a:rPr lang="en-US" altLang="ja-JP" sz="16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For aggregated BW of </a:t>
            </a:r>
            <a:r>
              <a:rPr lang="en-US" altLang="ja-JP" sz="16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140 </a:t>
            </a:r>
            <a:r>
              <a:rPr lang="en-US" altLang="ja-JP" sz="16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MHz, </a:t>
            </a:r>
            <a:r>
              <a:rPr lang="en-US" altLang="ja-JP" sz="16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either 60+80 or 40+100 MHz </a:t>
            </a:r>
            <a:r>
              <a:rPr lang="en-US" altLang="ja-JP" sz="16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is </a:t>
            </a:r>
            <a:r>
              <a:rPr lang="en-US" altLang="ja-JP" sz="16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specified</a:t>
            </a:r>
          </a:p>
          <a:p>
            <a:pPr lvl="1"/>
            <a:r>
              <a:rPr lang="en-US" altLang="ja-JP" sz="20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“2CC” doesn’t necessarily mean CA bandwidth Class C</a:t>
            </a:r>
          </a:p>
          <a:p>
            <a:pPr lvl="1"/>
            <a:r>
              <a:rPr lang="en-US" altLang="ja-JP" sz="20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The notation is </a:t>
            </a:r>
            <a:r>
              <a:rPr lang="en-US" altLang="ja-JP" sz="20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FFS in other papers</a:t>
            </a:r>
            <a:endParaRPr lang="en-US" altLang="ja-JP" sz="2000" b="1" dirty="0" smtClean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endParaRPr lang="en-US" altLang="ja-JP" sz="2400" b="1" dirty="0" smtClean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endParaRPr lang="en-US" altLang="ja-JP" sz="2400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endParaRPr lang="en-US" altLang="ja-JP" sz="2400" b="1" dirty="0" smtClean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endParaRPr lang="en-US" altLang="ja-JP" sz="2400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endParaRPr lang="en-US" altLang="ja-JP" sz="2400" b="1" dirty="0" smtClean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endParaRPr lang="en-US" altLang="ja-JP" sz="2400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r>
              <a:rPr lang="en-US" altLang="ja-JP" sz="24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BW combinations &gt; 2CC to be discussed in the next meeting.</a:t>
            </a:r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631504" y="404664"/>
            <a:ext cx="8928992" cy="504056"/>
          </a:xfrm>
        </p:spPr>
        <p:txBody>
          <a:bodyPr>
            <a:noAutofit/>
          </a:bodyPr>
          <a:lstStyle/>
          <a:p>
            <a:r>
              <a:rPr lang="en-US" altLang="ja-JP" sz="36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Way forward</a:t>
            </a:r>
            <a:endParaRPr lang="sv-SE" sz="3600" baseline="-25000" dirty="0"/>
          </a:p>
        </p:txBody>
      </p:sp>
      <p:graphicFrame>
        <p:nvGraphicFramePr>
          <p:cNvPr id="2" name="表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4673138"/>
              </p:ext>
            </p:extLst>
          </p:nvPr>
        </p:nvGraphicFramePr>
        <p:xfrm>
          <a:off x="623392" y="3651157"/>
          <a:ext cx="10729192" cy="2482472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{5940675A-B579-460E-94D1-54222C63F5DA}</a:tableStyleId>
              </a:tblPr>
              <a:tblGrid>
                <a:gridCol w="2304256">
                  <a:extLst>
                    <a:ext uri="{9D8B030D-6E8A-4147-A177-3AD203B41FA5}">
                      <a16:colId xmlns:a16="http://schemas.microsoft.com/office/drawing/2014/main" val="2047730921"/>
                    </a:ext>
                  </a:extLst>
                </a:gridCol>
                <a:gridCol w="2736304">
                  <a:extLst>
                    <a:ext uri="{9D8B030D-6E8A-4147-A177-3AD203B41FA5}">
                      <a16:colId xmlns:a16="http://schemas.microsoft.com/office/drawing/2014/main" val="2474147673"/>
                    </a:ext>
                  </a:extLst>
                </a:gridCol>
                <a:gridCol w="2736304">
                  <a:extLst>
                    <a:ext uri="{9D8B030D-6E8A-4147-A177-3AD203B41FA5}">
                      <a16:colId xmlns:a16="http://schemas.microsoft.com/office/drawing/2014/main" val="2185808893"/>
                    </a:ext>
                  </a:extLst>
                </a:gridCol>
                <a:gridCol w="2952328">
                  <a:extLst>
                    <a:ext uri="{9D8B030D-6E8A-4147-A177-3AD203B41FA5}">
                      <a16:colId xmlns:a16="http://schemas.microsoft.com/office/drawing/2014/main" val="1649380763"/>
                    </a:ext>
                  </a:extLst>
                </a:gridCol>
              </a:tblGrid>
              <a:tr h="240728"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x-none" sz="1800" u="none" dirty="0">
                          <a:effectLst/>
                        </a:rPr>
                        <a:t>Component carriers in order of increasing carrier frequency</a:t>
                      </a:r>
                      <a:endParaRPr lang="ja-JP" sz="2000" u="none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09545094"/>
                  </a:ext>
                </a:extLst>
              </a:tr>
              <a:tr h="56223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x-none" sz="1800" u="none" dirty="0">
                          <a:effectLst/>
                        </a:rPr>
                        <a:t>NR </a:t>
                      </a:r>
                      <a:r>
                        <a:rPr lang="en-US" sz="1800" u="none" dirty="0" smtClean="0">
                          <a:effectLst/>
                        </a:rPr>
                        <a:t>band</a:t>
                      </a:r>
                      <a:endParaRPr lang="ja-JP" sz="2000" u="none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x-none" sz="1800" u="none">
                          <a:effectLst/>
                        </a:rPr>
                        <a:t>Channel bandwidths for carrier [MHz]</a:t>
                      </a:r>
                      <a:endParaRPr lang="ja-JP" sz="2000" u="none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x-none" sz="1800" u="none">
                          <a:effectLst/>
                        </a:rPr>
                        <a:t>Channel bandwidths for carrier [MHz]</a:t>
                      </a:r>
                      <a:endParaRPr lang="ja-JP" sz="2000" u="none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x-none" sz="1800" u="none" dirty="0">
                          <a:effectLst/>
                        </a:rPr>
                        <a:t>Maximum aggregated </a:t>
                      </a:r>
                      <a:r>
                        <a:rPr lang="x-none" sz="1800" u="none" dirty="0" smtClean="0">
                          <a:effectLst/>
                        </a:rPr>
                        <a:t>bandwidth</a:t>
                      </a:r>
                      <a:r>
                        <a:rPr lang="en-US" sz="1800" u="none" dirty="0" smtClean="0">
                          <a:effectLst/>
                        </a:rPr>
                        <a:t> </a:t>
                      </a:r>
                      <a:r>
                        <a:rPr lang="x-none" sz="1800" u="none" dirty="0" smtClean="0">
                          <a:effectLst/>
                        </a:rPr>
                        <a:t>[MHz</a:t>
                      </a:r>
                      <a:r>
                        <a:rPr lang="x-none" sz="1800" u="none" dirty="0">
                          <a:effectLst/>
                        </a:rPr>
                        <a:t>]</a:t>
                      </a:r>
                      <a:endParaRPr lang="ja-JP" sz="2000" u="none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591307340"/>
                  </a:ext>
                </a:extLst>
              </a:tr>
              <a:tr h="240728"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u="none" dirty="0" smtClean="0">
                          <a:effectLst/>
                        </a:rPr>
                        <a:t>Band</a:t>
                      </a:r>
                      <a:r>
                        <a:rPr lang="en-US" sz="1800" u="none" baseline="0" dirty="0" smtClean="0">
                          <a:effectLst/>
                        </a:rPr>
                        <a:t> </a:t>
                      </a:r>
                      <a:r>
                        <a:rPr lang="en-US" sz="1800" u="none" dirty="0" smtClean="0">
                          <a:effectLst/>
                        </a:rPr>
                        <a:t>n77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kumimoji="1" lang="en-US" altLang="ja-JP" sz="1800" u="non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Band n78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kumimoji="1" lang="en-US" altLang="ja-JP" sz="1800" u="non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Band n79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x-none" sz="1800" u="none" dirty="0">
                          <a:effectLst/>
                        </a:rPr>
                        <a:t>60</a:t>
                      </a:r>
                      <a:endParaRPr lang="ja-JP" sz="2000" u="none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x-none" sz="1800" u="none">
                          <a:effectLst/>
                        </a:rPr>
                        <a:t>60</a:t>
                      </a:r>
                      <a:endParaRPr lang="ja-JP" sz="2000" u="none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x-none" sz="1800" u="none" dirty="0">
                          <a:effectLst/>
                        </a:rPr>
                        <a:t>200</a:t>
                      </a:r>
                      <a:endParaRPr lang="ja-JP" sz="2000" u="none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222707773"/>
                  </a:ext>
                </a:extLst>
              </a:tr>
              <a:tr h="240728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x-none" sz="1800" u="none" dirty="0" smtClean="0">
                          <a:effectLst/>
                        </a:rPr>
                        <a:t>60, </a:t>
                      </a:r>
                      <a:r>
                        <a:rPr lang="x-none" sz="1800" u="none" dirty="0">
                          <a:effectLst/>
                        </a:rPr>
                        <a:t>80</a:t>
                      </a:r>
                      <a:endParaRPr lang="ja-JP" sz="2000" u="none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x-none" sz="1800" u="none" dirty="0">
                          <a:effectLst/>
                        </a:rPr>
                        <a:t>80</a:t>
                      </a:r>
                      <a:endParaRPr lang="ja-JP" sz="2000" u="none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55690552"/>
                  </a:ext>
                </a:extLst>
              </a:tr>
              <a:tr h="240728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x-none" sz="1800" u="none" dirty="0" smtClean="0">
                          <a:effectLst/>
                        </a:rPr>
                        <a:t>50</a:t>
                      </a:r>
                      <a:r>
                        <a:rPr lang="x-none" sz="1800" u="none" dirty="0">
                          <a:effectLst/>
                        </a:rPr>
                        <a:t>, </a:t>
                      </a:r>
                      <a:r>
                        <a:rPr lang="x-none" sz="1800" u="none" dirty="0" smtClean="0">
                          <a:effectLst/>
                        </a:rPr>
                        <a:t>80, </a:t>
                      </a:r>
                      <a:r>
                        <a:rPr lang="x-none" sz="1800" u="none" dirty="0">
                          <a:effectLst/>
                        </a:rPr>
                        <a:t>100</a:t>
                      </a:r>
                      <a:endParaRPr lang="ja-JP" sz="2000" u="none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x-none" sz="1800" u="none" dirty="0">
                          <a:effectLst/>
                        </a:rPr>
                        <a:t>100</a:t>
                      </a:r>
                      <a:endParaRPr lang="ja-JP" sz="2000" u="none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46320618"/>
                  </a:ext>
                </a:extLst>
              </a:tr>
              <a:tr h="240728"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kumimoji="1" lang="en-US" altLang="ja-JP" sz="1800" u="non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Band n257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kumimoji="1" lang="x-none" sz="1800" u="non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50, 100</a:t>
                      </a:r>
                      <a:endParaRPr kumimoji="1" lang="ja-JP" sz="1800" u="non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kumimoji="1" lang="x-none" sz="1800" u="non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100, 200, 400</a:t>
                      </a:r>
                      <a:endParaRPr kumimoji="1" lang="ja-JP" sz="1800" u="non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kumimoji="1" lang="en-US" altLang="ja-JP" sz="1800" u="non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800</a:t>
                      </a:r>
                      <a:endParaRPr kumimoji="1" lang="ja-JP" sz="1800" u="non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002052472"/>
                  </a:ext>
                </a:extLst>
              </a:tr>
              <a:tr h="240728"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kumimoji="1" lang="en-US" altLang="ja-JP" sz="1800" u="none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kumimoji="1" lang="x-none" sz="1800" u="non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200</a:t>
                      </a:r>
                      <a:endParaRPr kumimoji="1" lang="ja-JP" sz="1800" u="non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kumimoji="1" lang="x-none" sz="1800" u="non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200, 400</a:t>
                      </a:r>
                      <a:endParaRPr kumimoji="1" lang="ja-JP" sz="1800" u="non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ja-JP" sz="2000" u="none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64835566"/>
                  </a:ext>
                </a:extLst>
              </a:tr>
              <a:tr h="240728"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kumimoji="1" lang="en-US" altLang="ja-JP" sz="1800" u="none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kumimoji="1" lang="x-none" sz="1800" u="none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400</a:t>
                      </a:r>
                      <a:endParaRPr kumimoji="1" lang="ja-JP" sz="1800" u="none" kern="120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kumimoji="1" lang="x-none" sz="1800" u="non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400</a:t>
                      </a:r>
                      <a:endParaRPr kumimoji="1" lang="ja-JP" sz="1800" u="non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ja-JP" sz="2000" u="none" dirty="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61898244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09024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49512" y="1124745"/>
            <a:ext cx="10503072" cy="4608512"/>
          </a:xfrm>
        </p:spPr>
        <p:txBody>
          <a:bodyPr>
            <a:noAutofit/>
          </a:bodyPr>
          <a:lstStyle/>
          <a:p>
            <a:r>
              <a:rPr lang="en-US" altLang="ja-JP" sz="24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UE RF requirements consisting of the same aggregated BW to be identical regardless of number of CCs</a:t>
            </a:r>
          </a:p>
          <a:p>
            <a:pPr lvl="1"/>
            <a:r>
              <a:rPr lang="en-US" altLang="ja-JP" sz="20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Ex) SEM </a:t>
            </a:r>
            <a:r>
              <a:rPr lang="en-US" altLang="ja-JP" sz="20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of 8x100, 4x200 and 2x400 MHz </a:t>
            </a:r>
            <a:r>
              <a:rPr lang="en-US" altLang="ja-JP" sz="20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will be identical</a:t>
            </a:r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631504" y="404664"/>
            <a:ext cx="8928992" cy="504056"/>
          </a:xfrm>
        </p:spPr>
        <p:txBody>
          <a:bodyPr>
            <a:noAutofit/>
          </a:bodyPr>
          <a:lstStyle/>
          <a:p>
            <a:r>
              <a:rPr lang="en-US" altLang="ja-JP" sz="36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Way forward</a:t>
            </a:r>
            <a:endParaRPr lang="sv-SE" sz="3600" baseline="-25000" dirty="0"/>
          </a:p>
        </p:txBody>
      </p:sp>
    </p:spTree>
    <p:extLst>
      <p:ext uri="{BB962C8B-B14F-4D97-AF65-F5344CB8AC3E}">
        <p14:creationId xmlns:p14="http://schemas.microsoft.com/office/powerpoint/2010/main" val="278683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7464" y="1124745"/>
            <a:ext cx="11367168" cy="4608512"/>
          </a:xfrm>
        </p:spPr>
        <p:txBody>
          <a:bodyPr>
            <a:noAutofit/>
          </a:bodyPr>
          <a:lstStyle/>
          <a:p>
            <a:r>
              <a:rPr lang="en-US" altLang="ja-JP" sz="18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[1</a:t>
            </a:r>
            <a:r>
              <a:rPr lang="en-US" altLang="ja-JP" sz="18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] </a:t>
            </a:r>
            <a:r>
              <a:rPr lang="en-US" altLang="ja-JP" sz="18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RP-172834</a:t>
            </a:r>
            <a:r>
              <a:rPr lang="en-US" altLang="ja-JP" sz="18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, Revised WID on New Radio Access </a:t>
            </a:r>
            <a:r>
              <a:rPr lang="en-US" altLang="ja-JP" sz="18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Technology, NTT DOCOMO, INC.</a:t>
            </a:r>
          </a:p>
          <a:p>
            <a:r>
              <a:rPr lang="en-US" altLang="ja-JP" sz="18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[2] </a:t>
            </a:r>
            <a:r>
              <a:rPr lang="en-US" altLang="ja-JP" sz="18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R4-1800783, Discussion on CA configuration for intra-band NR CA in </a:t>
            </a:r>
            <a:r>
              <a:rPr lang="en-US" altLang="ja-JP" sz="1800" b="1" dirty="0" err="1">
                <a:latin typeface="Meiryo UI" pitchFamily="50" charset="-128"/>
                <a:ea typeface="Meiryo UI" pitchFamily="50" charset="-128"/>
                <a:cs typeface="Meiryo UI" pitchFamily="50" charset="-128"/>
              </a:rPr>
              <a:t>mmW</a:t>
            </a:r>
            <a:r>
              <a:rPr lang="en-US" altLang="ja-JP" sz="18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	NTT 	DOCOMO, INC.</a:t>
            </a:r>
          </a:p>
          <a:p>
            <a:endParaRPr lang="en-US" altLang="ja-JP" sz="1800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631504" y="404664"/>
            <a:ext cx="8928992" cy="504056"/>
          </a:xfrm>
        </p:spPr>
        <p:txBody>
          <a:bodyPr>
            <a:noAutofit/>
          </a:bodyPr>
          <a:lstStyle/>
          <a:p>
            <a:r>
              <a:rPr lang="en-US" altLang="ja-JP" sz="36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References</a:t>
            </a:r>
            <a:endParaRPr lang="sv-SE" sz="3600" baseline="-25000" dirty="0"/>
          </a:p>
        </p:txBody>
      </p:sp>
    </p:spTree>
    <p:extLst>
      <p:ext uri="{BB962C8B-B14F-4D97-AF65-F5344CB8AC3E}">
        <p14:creationId xmlns:p14="http://schemas.microsoft.com/office/powerpoint/2010/main" val="1631906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>
            <a:lumMod val="65000"/>
          </a:schemeClr>
        </a:solidFill>
        <a:ln>
          <a:noFill/>
        </a:ln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sp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668</TotalTime>
  <Words>341</Words>
  <Application>Microsoft Office PowerPoint</Application>
  <PresentationFormat>ワイド画面</PresentationFormat>
  <Paragraphs>77</Paragraphs>
  <Slides>5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7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5</vt:i4>
      </vt:variant>
    </vt:vector>
  </HeadingPairs>
  <TitlesOfParts>
    <vt:vector size="13" baseType="lpstr">
      <vt:lpstr>Meiryo UI</vt:lpstr>
      <vt:lpstr>ＭＳ Ｐゴシック</vt:lpstr>
      <vt:lpstr>ＭＳ 明朝</vt:lpstr>
      <vt:lpstr>SimSun</vt:lpstr>
      <vt:lpstr>Arial</vt:lpstr>
      <vt:lpstr>Calibri</vt:lpstr>
      <vt:lpstr>Times New Roman</vt:lpstr>
      <vt:lpstr>Office テーマ</vt:lpstr>
      <vt:lpstr>WF on NR intra-band contiguous CA</vt:lpstr>
      <vt:lpstr>Background</vt:lpstr>
      <vt:lpstr>Way forward</vt:lpstr>
      <vt:lpstr>Way forward</vt:lpstr>
      <vt:lpstr>References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MPR evaluation assumption</dc:title>
  <dc:creator>5839953</dc:creator>
  <cp:lastModifiedBy>docomo</cp:lastModifiedBy>
  <cp:revision>267</cp:revision>
  <dcterms:created xsi:type="dcterms:W3CDTF">2017-06-28T16:38:30Z</dcterms:created>
  <dcterms:modified xsi:type="dcterms:W3CDTF">2018-01-26T02:21:32Z</dcterms:modified>
</cp:coreProperties>
</file>