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5" r:id="rId3"/>
    <p:sldId id="280" r:id="rId4"/>
    <p:sldId id="284" r:id="rId5"/>
    <p:sldId id="283" r:id="rId6"/>
    <p:sldId id="285" r:id="rId7"/>
    <p:sldId id="286" r:id="rId8"/>
    <p:sldId id="287" r:id="rId9"/>
    <p:sldId id="282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451" autoAdjust="0"/>
    <p:restoredTop sz="94356" autoAdjust="0"/>
  </p:normalViewPr>
  <p:slideViewPr>
    <p:cSldViewPr>
      <p:cViewPr varScale="1">
        <p:scale>
          <a:sx n="70" d="100"/>
          <a:sy n="70" d="100"/>
        </p:scale>
        <p:origin x="-89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29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ja-JP" dirty="0" smtClean="0"/>
              <a:t>WF </a:t>
            </a:r>
            <a:r>
              <a:rPr lang="en-CA" altLang="ja-JP" dirty="0" smtClean="0"/>
              <a:t>on </a:t>
            </a:r>
            <a:r>
              <a:rPr lang="en-CA" altLang="ja-JP" dirty="0"/>
              <a:t>41A_n41A A-MPR </a:t>
            </a:r>
            <a:r>
              <a:rPr lang="en-CA" altLang="ja-JP" dirty="0" smtClean="0"/>
              <a:t>Evaluation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Skyworks, […..]</a:t>
            </a: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64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/>
              <a:t>3GPP TSG-RAN WG4 Meeting </a:t>
            </a:r>
            <a:r>
              <a:rPr lang="en-CA" b="1" dirty="0" smtClean="0"/>
              <a:t>AH-1801</a:t>
            </a:r>
          </a:p>
          <a:p>
            <a:r>
              <a:rPr lang="en-CA" b="1" dirty="0"/>
              <a:t>San Diego, US, 22 - 26 Jan, 2018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CA" altLang="ja-JP" dirty="0"/>
              <a:t>R4-1801124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600200"/>
            <a:ext cx="8424936" cy="4925144"/>
          </a:xfrm>
        </p:spPr>
        <p:txBody>
          <a:bodyPr>
            <a:normAutofit fontScale="77500" lnSpcReduction="20000"/>
          </a:bodyPr>
          <a:lstStyle/>
          <a:p>
            <a:r>
              <a:rPr lang="en-CA" dirty="0" smtClean="0"/>
              <a:t>In Reno meeting it was agreed that requirement will be developed for DC_41A_n41 for a number of cases:</a:t>
            </a:r>
          </a:p>
          <a:p>
            <a:pPr lvl="1"/>
            <a:r>
              <a:rPr lang="en-CA" dirty="0" smtClean="0"/>
              <a:t>PC2 and PC3 operation</a:t>
            </a:r>
          </a:p>
          <a:p>
            <a:pPr lvl="1"/>
            <a:r>
              <a:rPr lang="en-CA" dirty="0" smtClean="0"/>
              <a:t>1 transmit and two transmit path</a:t>
            </a:r>
          </a:p>
          <a:p>
            <a:r>
              <a:rPr lang="en-CA" dirty="0" smtClean="0"/>
              <a:t>It was also agreed that equal PSD is a realistic power sharing scenario for collocated LTE/NR BS</a:t>
            </a:r>
          </a:p>
          <a:p>
            <a:r>
              <a:rPr lang="en-CA" dirty="0" smtClean="0"/>
              <a:t>In this meeting a number of papers discussed the assumptions and conditions to be applied to derive NS04 A-MPR:</a:t>
            </a:r>
          </a:p>
          <a:p>
            <a:pPr lvl="1"/>
            <a:r>
              <a:rPr lang="en-CA" dirty="0" smtClean="0"/>
              <a:t>How to apply the 2 separate SEM masks?</a:t>
            </a:r>
          </a:p>
          <a:p>
            <a:pPr lvl="1"/>
            <a:r>
              <a:rPr lang="en-CA" dirty="0" smtClean="0"/>
              <a:t>How to model the two PA case, assumptions on antenna isolation?</a:t>
            </a:r>
          </a:p>
          <a:p>
            <a:pPr lvl="1"/>
            <a:r>
              <a:rPr lang="en-CA" dirty="0" smtClean="0"/>
              <a:t>What Power sharing should be assumed?</a:t>
            </a:r>
          </a:p>
          <a:p>
            <a:pPr lvl="1"/>
            <a:r>
              <a:rPr lang="en-CA" dirty="0" smtClean="0"/>
              <a:t>How is A-MPR applied?</a:t>
            </a:r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865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Complexity of evaluation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r>
              <a:rPr lang="en-CA" altLang="ja-JP" dirty="0" smtClean="0"/>
              <a:t>To derive A-MPR for NS04 the number of variables is large:</a:t>
            </a:r>
          </a:p>
          <a:p>
            <a:pPr lvl="1"/>
            <a:r>
              <a:rPr lang="en-CA" altLang="ja-JP" dirty="0" smtClean="0"/>
              <a:t>Need to be tested against two SEM masks and two emission levels</a:t>
            </a:r>
            <a:r>
              <a:rPr lang="en-CA" altLang="ja-JP" dirty="0" smtClean="0">
                <a:solidFill>
                  <a:srgbClr val="FF0000"/>
                </a:solidFill>
              </a:rPr>
              <a:t> </a:t>
            </a:r>
            <a:r>
              <a:rPr lang="en-CA" altLang="ja-JP" dirty="0" smtClean="0"/>
              <a:t>as well as the -30dBm emissions limit</a:t>
            </a:r>
          </a:p>
          <a:p>
            <a:pPr lvl="1"/>
            <a:r>
              <a:rPr lang="en-CA" altLang="ja-JP" dirty="0" smtClean="0"/>
              <a:t>A large number of NR channel bandwidths and SCS</a:t>
            </a:r>
          </a:p>
          <a:p>
            <a:pPr lvl="1"/>
            <a:r>
              <a:rPr lang="en-CA" altLang="ja-JP" dirty="0" smtClean="0"/>
              <a:t>A few LTE channel bandwidths</a:t>
            </a:r>
          </a:p>
          <a:p>
            <a:pPr lvl="1"/>
            <a:r>
              <a:rPr lang="en-CA" altLang="ja-JP" dirty="0" smtClean="0"/>
              <a:t>A number of LTE to NR channel gaps</a:t>
            </a:r>
          </a:p>
          <a:p>
            <a:pPr lvl="1"/>
            <a:r>
              <a:rPr lang="en-CA" altLang="ja-JP" dirty="0" smtClean="0"/>
              <a:t>For all possible RB allocations</a:t>
            </a:r>
          </a:p>
          <a:p>
            <a:pPr lvl="1"/>
            <a:r>
              <a:rPr lang="en-CA" altLang="ja-JP" dirty="0" smtClean="0"/>
              <a:t>The power needs to be swept</a:t>
            </a:r>
          </a:p>
          <a:p>
            <a:r>
              <a:rPr lang="en-CA" altLang="ja-JP" dirty="0" smtClean="0"/>
              <a:t>There is thus a need to reduce the cases at least for first alignments and understanding what are the critical cases. </a:t>
            </a:r>
          </a:p>
          <a:p>
            <a:endParaRPr lang="en-CA" altLang="ja-JP" dirty="0" smtClean="0"/>
          </a:p>
          <a:p>
            <a:pPr lvl="1"/>
            <a:endParaRPr lang="en-CA" altLang="ja-JP" dirty="0" smtClean="0"/>
          </a:p>
          <a:p>
            <a:pPr lvl="1"/>
            <a:endParaRPr lang="en-CA" altLang="ja-JP" dirty="0" smtClean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9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Reverse IMD aspect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/>
          </a:bodyPr>
          <a:lstStyle/>
          <a:p>
            <a:r>
              <a:rPr lang="en-CA" altLang="ja-JP" dirty="0" smtClean="0"/>
              <a:t>One aspect is that in the 2 PA case there is a reverse component from antenna coupling and a forward component from PCB leakage</a:t>
            </a:r>
          </a:p>
          <a:p>
            <a:r>
              <a:rPr lang="en-CA" altLang="ja-JP" dirty="0" smtClean="0"/>
              <a:t>It was shown by measurements that the IMD is dominated by the reverse component and thus the leakage path can be ignored.</a:t>
            </a:r>
          </a:p>
          <a:p>
            <a:r>
              <a:rPr lang="en-CA" altLang="ja-JP" dirty="0" smtClean="0"/>
              <a:t>Modeling of reverse IMD only in PA should be </a:t>
            </a:r>
            <a:r>
              <a:rPr lang="en-CA" altLang="ja-JP" dirty="0" smtClean="0"/>
              <a:t>tried</a:t>
            </a:r>
            <a:r>
              <a:rPr lang="en-CA" altLang="ja-JP" dirty="0" smtClean="0">
                <a:solidFill>
                  <a:srgbClr val="FF0000"/>
                </a:solidFill>
              </a:rPr>
              <a:t> </a:t>
            </a:r>
            <a:r>
              <a:rPr lang="en-CA" altLang="ja-JP" dirty="0" smtClean="0"/>
              <a:t>by deriving an equivalent input interference level in a forward IMD PA model including the model verification </a:t>
            </a:r>
            <a:r>
              <a:rPr lang="en-CA" altLang="ja-JP" dirty="0" smtClean="0"/>
              <a:t>against measurements</a:t>
            </a:r>
            <a:endParaRPr lang="en-CA" altLang="ja-JP" dirty="0" smtClean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25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Power sharing, allocation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r>
              <a:rPr lang="en-CA" altLang="ja-JP" dirty="0" smtClean="0"/>
              <a:t>Most </a:t>
            </a:r>
            <a:r>
              <a:rPr lang="en-CA" altLang="ja-JP" dirty="0" smtClean="0"/>
              <a:t>likely power sharing will not always</a:t>
            </a:r>
            <a:r>
              <a:rPr lang="en-CA" altLang="ja-JP" dirty="0" smtClean="0">
                <a:solidFill>
                  <a:srgbClr val="FF0000"/>
                </a:solidFill>
              </a:rPr>
              <a:t> </a:t>
            </a:r>
            <a:r>
              <a:rPr lang="en-CA" altLang="ja-JP" dirty="0" smtClean="0"/>
              <a:t>result in an equal PSD </a:t>
            </a:r>
            <a:r>
              <a:rPr lang="en-CA" altLang="ja-JP" dirty="0" smtClean="0"/>
              <a:t>situation equal </a:t>
            </a:r>
            <a:r>
              <a:rPr lang="en-CA" altLang="ja-JP" dirty="0" smtClean="0"/>
              <a:t>power is expected to </a:t>
            </a:r>
            <a:r>
              <a:rPr lang="en-CA" altLang="ja-JP" dirty="0" smtClean="0"/>
              <a:t>be </a:t>
            </a:r>
            <a:r>
              <a:rPr lang="en-CA" altLang="ja-JP" dirty="0" smtClean="0"/>
              <a:t>the </a:t>
            </a:r>
            <a:r>
              <a:rPr lang="en-CA" altLang="ja-JP" dirty="0" smtClean="0"/>
              <a:t>worst</a:t>
            </a:r>
          </a:p>
          <a:p>
            <a:r>
              <a:rPr lang="en-CA" altLang="ja-JP" dirty="0" smtClean="0"/>
              <a:t>For </a:t>
            </a:r>
            <a:r>
              <a:rPr lang="en-CA" altLang="ja-JP" dirty="0" smtClean="0"/>
              <a:t>first simulations the amount of cases to be evaluated needs to be limited using e.g. only smallest (1RB), largest and a medium allocation and their permutations should be </a:t>
            </a:r>
            <a:endParaRPr lang="en-CA" altLang="ja-JP" dirty="0" smtClean="0"/>
          </a:p>
          <a:p>
            <a:r>
              <a:rPr lang="en-CA" altLang="ja-JP" dirty="0" smtClean="0"/>
              <a:t>Also </a:t>
            </a:r>
            <a:r>
              <a:rPr lang="en-CA" altLang="ja-JP" dirty="0" smtClean="0"/>
              <a:t>the lowest SCS case is the worst case (higher PSD, more allocations, higher SU) and could be used</a:t>
            </a:r>
          </a:p>
          <a:p>
            <a:pPr marL="0" indent="0">
              <a:buNone/>
            </a:pPr>
            <a:endParaRPr lang="en-CA" altLang="ja-JP" dirty="0" smtClean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16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SEM mask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en-CA" altLang="ja-JP" dirty="0" smtClean="0"/>
              <a:t>During the meeting it was the common understanding that when the LTE and NR SEM masks overlap the most relaxed limit is used</a:t>
            </a:r>
          </a:p>
          <a:p>
            <a:r>
              <a:rPr lang="en-CA" altLang="ja-JP" dirty="0" smtClean="0"/>
              <a:t>The -30dBm/MHz general emission limit should also be verified</a:t>
            </a:r>
          </a:p>
          <a:p>
            <a:pPr marL="0" indent="0">
              <a:buNone/>
            </a:pPr>
            <a:endParaRPr lang="en-CA" altLang="ja-JP" dirty="0" smtClean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62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WF 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CA" altLang="ja-JP" dirty="0" smtClean="0"/>
              <a:t>For first step A-MPR evaluation the following simplifications are agreed to identify critical IMD cases:</a:t>
            </a:r>
          </a:p>
          <a:p>
            <a:pPr lvl="1"/>
            <a:r>
              <a:rPr lang="en-CA" altLang="ja-JP" dirty="0" smtClean="0"/>
              <a:t>To reveal critical IMD cases equal power is used</a:t>
            </a:r>
          </a:p>
          <a:p>
            <a:pPr lvl="1"/>
            <a:r>
              <a:rPr lang="en-CA" altLang="ja-JP" dirty="0"/>
              <a:t>Only one CC LTE </a:t>
            </a:r>
            <a:r>
              <a:rPr lang="en-CA" altLang="ja-JP" dirty="0" smtClean="0"/>
              <a:t>and NR to start with permutation of CCs </a:t>
            </a:r>
            <a:endParaRPr lang="en-CA" altLang="ja-JP" dirty="0"/>
          </a:p>
          <a:p>
            <a:pPr lvl="1"/>
            <a:r>
              <a:rPr lang="en-CA" altLang="ja-JP" dirty="0" smtClean="0"/>
              <a:t>LTE and NR RB allocation split proportional to respective channel bandwidths and 1RB LTE and 1RB NR should be included, at least smallest, a medium and the largest allocations and their permutations should </a:t>
            </a:r>
            <a:r>
              <a:rPr lang="en-CA" altLang="ja-JP" smtClean="0"/>
              <a:t>be </a:t>
            </a:r>
            <a:r>
              <a:rPr lang="en-CA" altLang="ja-JP" smtClean="0"/>
              <a:t>evaluated</a:t>
            </a:r>
            <a:endParaRPr lang="en-CA" altLang="ja-JP" dirty="0" smtClean="0"/>
          </a:p>
          <a:p>
            <a:pPr lvl="1"/>
            <a:r>
              <a:rPr lang="en-CA" altLang="ja-JP" dirty="0" smtClean="0"/>
              <a:t>Only lowest SCS is used for NR</a:t>
            </a:r>
          </a:p>
          <a:p>
            <a:pPr lvl="1"/>
            <a:r>
              <a:rPr lang="en-CA" altLang="ja-JP" dirty="0" smtClean="0"/>
              <a:t>Start with 1PA PC3 case to identify critical cases that can then be used for the other cases (2PA and PC2)</a:t>
            </a:r>
          </a:p>
          <a:p>
            <a:pPr lvl="1"/>
            <a:r>
              <a:rPr lang="en-CA" altLang="ja-JP" dirty="0" smtClean="0"/>
              <a:t>Only </a:t>
            </a:r>
            <a:r>
              <a:rPr lang="en-CA" altLang="ja-JP" dirty="0"/>
              <a:t>reverse path is evaluated for the 2 PA </a:t>
            </a:r>
            <a:r>
              <a:rPr lang="en-CA" altLang="ja-JP" dirty="0" smtClean="0"/>
              <a:t>case</a:t>
            </a:r>
          </a:p>
          <a:p>
            <a:pPr lvl="1"/>
            <a:r>
              <a:rPr lang="en-CA" altLang="ja-JP" dirty="0" smtClean="0"/>
              <a:t>Respective LTE and NR TRX impairments are used</a:t>
            </a:r>
          </a:p>
          <a:p>
            <a:r>
              <a:rPr lang="en-CA" altLang="ja-JP" dirty="0" smtClean="0"/>
              <a:t>This first pass will allow to identify problematic cases for refined evaluation</a:t>
            </a:r>
          </a:p>
          <a:p>
            <a:endParaRPr lang="en-CA" altLang="ja-JP" dirty="0" smtClean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17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WF: Open points for A-MPR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CA" altLang="ja-JP" dirty="0" smtClean="0"/>
              <a:t>Use of equal power or equal PSD power sharing as worst case for emissions needs to be understood</a:t>
            </a:r>
          </a:p>
          <a:p>
            <a:r>
              <a:rPr lang="en-CA" altLang="ja-JP" dirty="0" smtClean="0"/>
              <a:t>How each RAT MPR/A-MPR should be applied first to each carrier needs to be considered</a:t>
            </a:r>
          </a:p>
          <a:p>
            <a:r>
              <a:rPr lang="en-CA" altLang="ja-JP" dirty="0" smtClean="0"/>
              <a:t>A-MPR could be applied by reducing both carriers equally or NR side only</a:t>
            </a:r>
          </a:p>
          <a:p>
            <a:r>
              <a:rPr lang="en-CA" altLang="ja-JP" dirty="0"/>
              <a:t>S</a:t>
            </a:r>
            <a:r>
              <a:rPr lang="en-CA" altLang="ja-JP" dirty="0" smtClean="0"/>
              <a:t>ingle switched UL may be used alternatively if significant A-MPR is found</a:t>
            </a:r>
          </a:p>
          <a:p>
            <a:r>
              <a:rPr lang="en-CA" altLang="ja-JP" dirty="0" smtClean="0"/>
              <a:t>Validity of reverse IMD modeling should be verified by measurements</a:t>
            </a:r>
          </a:p>
          <a:p>
            <a:r>
              <a:rPr lang="en-CA" altLang="ja-JP" dirty="0" smtClean="0"/>
              <a:t>Critical cases need to be verified by measurements given the large bandwidth involved for the single PA scenario</a:t>
            </a:r>
          </a:p>
          <a:p>
            <a:r>
              <a:rPr lang="en-CA" altLang="ja-JP" dirty="0" smtClean="0"/>
              <a:t>Companies are encouraged to provide input on the open points above</a:t>
            </a:r>
          </a:p>
          <a:p>
            <a:endParaRPr lang="en-CA" altLang="ja-JP" dirty="0" smtClean="0"/>
          </a:p>
          <a:p>
            <a:pPr marL="0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15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GB" sz="2400" dirty="0" smtClean="0"/>
              <a:t>[1] </a:t>
            </a:r>
            <a:r>
              <a:rPr lang="en-GB" sz="2400" dirty="0"/>
              <a:t>R4-1712448, Band n41 A-MPR, Nokia, Nokia Shanghai Bell, Skyworks Solutions, Inc., </a:t>
            </a:r>
            <a:r>
              <a:rPr lang="en-GB" sz="2400" dirty="0" smtClean="0"/>
              <a:t>RAN4#85</a:t>
            </a:r>
          </a:p>
          <a:p>
            <a:pPr marL="0" indent="0" hangingPunct="0">
              <a:buNone/>
            </a:pPr>
            <a:r>
              <a:rPr lang="en-GB" sz="2400" dirty="0" smtClean="0"/>
              <a:t>[2] </a:t>
            </a:r>
            <a:r>
              <a:rPr lang="en-US" sz="2400" dirty="0" smtClean="0"/>
              <a:t>R4-1800984, Simulating </a:t>
            </a:r>
            <a:r>
              <a:rPr lang="en-US" sz="2400" dirty="0"/>
              <a:t>single PA and dual PA architectures for </a:t>
            </a:r>
            <a:r>
              <a:rPr lang="en-US" sz="2400" dirty="0" smtClean="0"/>
              <a:t>DC_41A-n41A, Qualcomm Incorporated</a:t>
            </a:r>
            <a:r>
              <a:rPr lang="en-US" sz="2400" dirty="0"/>
              <a:t>, </a:t>
            </a:r>
            <a:r>
              <a:rPr lang="en-US" sz="2400" dirty="0" smtClean="0"/>
              <a:t>RAN4#AH-1801</a:t>
            </a:r>
          </a:p>
          <a:p>
            <a:pPr marL="0" indent="0" hangingPunct="0">
              <a:buNone/>
            </a:pPr>
            <a:r>
              <a:rPr lang="en-CA" sz="2400" dirty="0" smtClean="0"/>
              <a:t>[3] R4-1800983, Discussion </a:t>
            </a:r>
            <a:r>
              <a:rPr lang="en-CA" sz="2400" dirty="0"/>
              <a:t>on SEM requirements for </a:t>
            </a:r>
            <a:r>
              <a:rPr lang="en-CA" sz="2400" dirty="0" smtClean="0"/>
              <a:t>DC_41A-n41A</a:t>
            </a:r>
            <a:r>
              <a:rPr lang="en-US" sz="2400" dirty="0"/>
              <a:t>, Qualcomm Incorporated, </a:t>
            </a:r>
            <a:r>
              <a:rPr lang="en-US" sz="2400" dirty="0" smtClean="0"/>
              <a:t>RAN4#AH-1801</a:t>
            </a:r>
          </a:p>
          <a:p>
            <a:pPr marL="0" indent="0" hangingPunct="0">
              <a:buNone/>
            </a:pPr>
            <a:r>
              <a:rPr lang="en-GB" sz="2400" dirty="0" smtClean="0"/>
              <a:t>[4] </a:t>
            </a:r>
            <a:r>
              <a:rPr lang="en-US" sz="2400" dirty="0" smtClean="0"/>
              <a:t>R4-1800553, DC_41A_n41A </a:t>
            </a:r>
            <a:r>
              <a:rPr lang="en-US" sz="2400" dirty="0"/>
              <a:t>A-MPR </a:t>
            </a:r>
            <a:r>
              <a:rPr lang="en-US" sz="2400" dirty="0" smtClean="0"/>
              <a:t>measurements</a:t>
            </a:r>
            <a:r>
              <a:rPr lang="en-GB" sz="2400" dirty="0" smtClean="0"/>
              <a:t>, </a:t>
            </a:r>
            <a:r>
              <a:rPr lang="en-GB" sz="2400" dirty="0"/>
              <a:t>Skyworks Solutions Inc</a:t>
            </a:r>
            <a:r>
              <a:rPr lang="en-GB" sz="2400" dirty="0" smtClean="0"/>
              <a:t>., </a:t>
            </a:r>
            <a:r>
              <a:rPr lang="en-US" sz="2400" dirty="0" smtClean="0"/>
              <a:t>RAN4#AH-1801</a:t>
            </a:r>
            <a:endParaRPr lang="en-US" sz="2400" dirty="0"/>
          </a:p>
          <a:p>
            <a:pPr marL="0" indent="0" hangingPunct="0">
              <a:buNone/>
            </a:pPr>
            <a:endParaRPr lang="en-US" sz="2400" dirty="0"/>
          </a:p>
          <a:p>
            <a:pPr marL="0" indent="0" hangingPunc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/>
          </a:p>
          <a:p>
            <a:endParaRPr lang="en-US" altLang="ja-JP" sz="2400" dirty="0"/>
          </a:p>
          <a:p>
            <a:pPr lvl="1"/>
            <a:endParaRPr lang="en-US" altLang="ja-JP" sz="2000" dirty="0"/>
          </a:p>
          <a:p>
            <a:endParaRPr lang="en-US" altLang="ja-JP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6959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5383</TotalTime>
  <Words>720</Words>
  <Application>Microsoft Office PowerPoint</Application>
  <PresentationFormat>On-screen Show (4:3)</PresentationFormat>
  <Paragraphs>83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テーマ</vt:lpstr>
      <vt:lpstr>WF on 41A_n41A A-MPR Evaluation</vt:lpstr>
      <vt:lpstr>Background</vt:lpstr>
      <vt:lpstr>Complexity of evaluation</vt:lpstr>
      <vt:lpstr>Reverse IMD aspect</vt:lpstr>
      <vt:lpstr>Power sharing, allocation</vt:lpstr>
      <vt:lpstr>SEM mask</vt:lpstr>
      <vt:lpstr>WF proposal</vt:lpstr>
      <vt:lpstr>WF: Open points for A-MPR 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Dominique Brunel</cp:lastModifiedBy>
  <cp:revision>232</cp:revision>
  <dcterms:created xsi:type="dcterms:W3CDTF">2017-01-18T16:32:26Z</dcterms:created>
  <dcterms:modified xsi:type="dcterms:W3CDTF">2018-01-26T16:21:44Z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