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8" r:id="rId4"/>
    <p:sldId id="26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>
      <p:cViewPr varScale="1">
        <p:scale>
          <a:sx n="75" d="100"/>
          <a:sy n="75" d="100"/>
        </p:scale>
        <p:origin x="63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sz="40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</a:t>
            </a:r>
            <a:r>
              <a:rPr lang="en-US" altLang="ja-JP" sz="4000" b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DC_42A_n79A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AH-1801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San Diego, USA, 22 – 26 January 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R4-1801120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512" y="1124745"/>
            <a:ext cx="10503072" cy="4608512"/>
          </a:xfrm>
        </p:spPr>
        <p:txBody>
          <a:bodyPr>
            <a:noAutofit/>
          </a:bodyPr>
          <a:lstStyle/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RAN4#85 in Reno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It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was approved that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“</a:t>
            </a:r>
            <a:r>
              <a:rPr lang="en-US" altLang="ja-JP" sz="1800" b="1" dirty="0" smtClean="0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</a:t>
            </a:r>
            <a:r>
              <a:rPr lang="en-US" altLang="ja-JP" sz="1800" b="1" baseline="-25000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IB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and </a:t>
            </a:r>
            <a:r>
              <a:rPr lang="en-US" altLang="ja-JP" sz="1800" b="1" dirty="0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</a:t>
            </a:r>
            <a:r>
              <a:rPr lang="en-US" altLang="ja-JP" sz="1800" b="1" baseline="-25000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IB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should be zero for DC_42A_n79A assuming separate antenna architecture and no MSD should be specified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” in Reno [1]. </a:t>
            </a:r>
          </a:p>
          <a:p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RAN4 AH-1801 in San Diego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There were comments that most UEs supporting both B42 and n77 have a filter covering 3.3-4.2 GHz only.</a:t>
            </a:r>
          </a:p>
          <a:p>
            <a:pPr lvl="1"/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Then, assuming </a:t>
            </a:r>
            <a:r>
              <a:rPr lang="en-US" altLang="ja-JP" sz="18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async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DC_42_n79 for the UE, it is expected that sufficient isolation between B42 and n79 cannot be achieved in spite of 800 MHz gap. Also, if there is a blocker in the middle of B42 and n79,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ensitivity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degradation so called half duplex interference may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happen.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  <p:sp>
        <p:nvSpPr>
          <p:cNvPr id="8" name="正方形/長方形 7"/>
          <p:cNvSpPr/>
          <p:nvPr/>
        </p:nvSpPr>
        <p:spPr bwMode="auto">
          <a:xfrm>
            <a:off x="3098637" y="4976211"/>
            <a:ext cx="3240000" cy="50405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76176" rIns="91440" bIns="1142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n77</a:t>
            </a:r>
            <a:endParaRPr kumimoji="0" lang="ja-JP" alt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1" name="正方形/長方形 10"/>
          <p:cNvSpPr/>
          <p:nvPr/>
        </p:nvSpPr>
        <p:spPr bwMode="auto">
          <a:xfrm>
            <a:off x="7065388" y="4976211"/>
            <a:ext cx="2160000" cy="504056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vert="horz" wrap="square" lIns="91440" tIns="76176" rIns="91440" bIns="1142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n79</a:t>
            </a:r>
            <a:endParaRPr kumimoji="0" lang="ja-JP" alt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3" name="正方形/長方形 12"/>
          <p:cNvSpPr/>
          <p:nvPr/>
        </p:nvSpPr>
        <p:spPr bwMode="auto">
          <a:xfrm>
            <a:off x="3386669" y="4976211"/>
            <a:ext cx="720000" cy="504056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/>
        </p:spPr>
        <p:txBody>
          <a:bodyPr vert="horz" wrap="square" lIns="91440" tIns="76176" rIns="91440" bIns="1142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B42</a:t>
            </a:r>
            <a:endParaRPr kumimoji="0" lang="ja-JP" alt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860431" y="5449157"/>
            <a:ext cx="471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3.3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204837" y="5449157"/>
            <a:ext cx="471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3.4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880911" y="5449157"/>
            <a:ext cx="471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3.6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095118" y="5449157"/>
            <a:ext cx="471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4.2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821710" y="5449157"/>
            <a:ext cx="471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4.4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9008772" y="5449157"/>
            <a:ext cx="471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5.0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円弧 22"/>
          <p:cNvSpPr/>
          <p:nvPr/>
        </p:nvSpPr>
        <p:spPr>
          <a:xfrm rot="10800000">
            <a:off x="3740587" y="5339003"/>
            <a:ext cx="1010675" cy="714575"/>
          </a:xfrm>
          <a:prstGeom prst="arc">
            <a:avLst>
              <a:gd name="adj1" fmla="val 10383882"/>
              <a:gd name="adj2" fmla="val 452446"/>
            </a:avLst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582680" y="6108262"/>
            <a:ext cx="3326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Synchronization assumed</a:t>
            </a:r>
            <a:endParaRPr kumimoji="1" lang="ja-JP" altLang="en-US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フリーフォーム 26"/>
          <p:cNvSpPr/>
          <p:nvPr/>
        </p:nvSpPr>
        <p:spPr bwMode="auto">
          <a:xfrm>
            <a:off x="1474898" y="4725144"/>
            <a:ext cx="6552728" cy="1430868"/>
          </a:xfrm>
          <a:custGeom>
            <a:avLst/>
            <a:gdLst>
              <a:gd name="connsiteX0" fmla="*/ 0 w 6487886"/>
              <a:gd name="connsiteY0" fmla="*/ 1388561 h 1403075"/>
              <a:gd name="connsiteX1" fmla="*/ 1364343 w 6487886"/>
              <a:gd name="connsiteY1" fmla="*/ 212904 h 1403075"/>
              <a:gd name="connsiteX2" fmla="*/ 4847771 w 6487886"/>
              <a:gd name="connsiteY2" fmla="*/ 111304 h 1403075"/>
              <a:gd name="connsiteX3" fmla="*/ 6487886 w 6487886"/>
              <a:gd name="connsiteY3" fmla="*/ 1403075 h 140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7886" h="1403075">
                <a:moveTo>
                  <a:pt x="0" y="1388561"/>
                </a:moveTo>
                <a:cubicBezTo>
                  <a:pt x="278190" y="907170"/>
                  <a:pt x="556381" y="425780"/>
                  <a:pt x="1364343" y="212904"/>
                </a:cubicBezTo>
                <a:cubicBezTo>
                  <a:pt x="2172305" y="28"/>
                  <a:pt x="3993847" y="-87058"/>
                  <a:pt x="4847771" y="111304"/>
                </a:cubicBezTo>
                <a:cubicBezTo>
                  <a:pt x="5701695" y="309666"/>
                  <a:pt x="6094790" y="856370"/>
                  <a:pt x="6487886" y="1403075"/>
                </a:cubicBezTo>
              </a:path>
            </a:pathLst>
          </a:custGeom>
          <a:noFill/>
          <a:ln w="12700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231904" y="6501243"/>
            <a:ext cx="69353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</a:t>
            </a:r>
            <a:r>
              <a:rPr lang="en-US" altLang="ja-JP" sz="12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] R4-1712818, “TP for TR 37.863-01-01 DC including LTE Band 42” by </a:t>
            </a:r>
            <a:r>
              <a:rPr lang="en-US" altLang="ja-JP" sz="12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Docomo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512" y="1124745"/>
            <a:ext cx="10503072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this case, there are several options below for DC_42_n79</a:t>
            </a: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563958"/>
              </p:ext>
            </p:extLst>
          </p:nvPr>
        </p:nvGraphicFramePr>
        <p:xfrm>
          <a:off x="695400" y="1844824"/>
          <a:ext cx="10945216" cy="468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>
                  <a:extLst>
                    <a:ext uri="{9D8B030D-6E8A-4147-A177-3AD203B41FA5}">
                      <a16:colId xmlns:a16="http://schemas.microsoft.com/office/drawing/2014/main" val="3453977115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17594977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3779924405"/>
                    </a:ext>
                  </a:extLst>
                </a:gridCol>
              </a:tblGrid>
              <a:tr h="43028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Option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Pros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Cons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31751"/>
                  </a:ext>
                </a:extLst>
              </a:tr>
              <a:tr h="139843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1) Synchronization (both</a:t>
                      </a:r>
                      <a:r>
                        <a:rPr kumimoji="1" lang="en-US" altLang="ja-JP" baseline="0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baseline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SF boundary and </a:t>
                      </a:r>
                      <a:r>
                        <a:rPr kumimoji="1" lang="en-US" altLang="ja-JP" baseline="0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TX/RX timing) </a:t>
                      </a:r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between B42 and n79 i.e. No simultaneous TX/RX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 interference </a:t>
                      </a:r>
                      <a:r>
                        <a:rPr kumimoji="1" lang="en-US" altLang="ja-JP" baseline="0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b/w B42 and n79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Same</a:t>
                      </a:r>
                      <a:r>
                        <a:rPr kumimoji="1" lang="en-US" altLang="ja-JP" baseline="0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TDD configuration is forced in B42 and n79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2344506"/>
                  </a:ext>
                </a:extLst>
              </a:tr>
              <a:tr h="9704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2) Dedicated RF paths for B42 and</a:t>
                      </a:r>
                      <a:r>
                        <a:rPr kumimoji="1" lang="en-US" altLang="ja-JP" baseline="0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n77 (how to indicate in the spec?)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Inter</a:t>
                      </a:r>
                      <a:r>
                        <a:rPr kumimoji="1" lang="en-US" altLang="ja-JP" baseline="0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ference b/w B42 and n79 mitigated even without synchronization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HW complexity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9220523"/>
                  </a:ext>
                </a:extLst>
              </a:tr>
              <a:tr h="9704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3) Specify MSD in B42 and</a:t>
                      </a:r>
                      <a:r>
                        <a:rPr kumimoji="1" lang="en-US" altLang="ja-JP" baseline="0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n79 due to frequency proximity (1UL)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 synchronization between B42</a:t>
                      </a:r>
                      <a:r>
                        <a:rPr kumimoji="1" lang="en-US" altLang="ja-JP" baseline="0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and n79 </a:t>
                      </a:r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needed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DL</a:t>
                      </a:r>
                      <a:r>
                        <a:rPr kumimoji="1" lang="en-US" altLang="ja-JP" baseline="0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performance degraded in both bands</a:t>
                      </a:r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817130"/>
                  </a:ext>
                </a:extLst>
              </a:tr>
              <a:tr h="766906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4)</a:t>
                      </a:r>
                      <a:r>
                        <a:rPr kumimoji="1" lang="en-US" altLang="ja-JP" baseline="0" dirty="0" smtClean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Other approach </a:t>
                      </a:r>
                      <a:r>
                        <a:rPr kumimoji="1" lang="en-US" altLang="ja-JP" baseline="0" dirty="0" smtClean="0">
                          <a:solidFill>
                            <a:srgbClr val="0000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(interference mitigation without synchronization is appreciated)</a:t>
                      </a:r>
                      <a:endParaRPr kumimoji="1" lang="ja-JP" altLang="en-US" dirty="0">
                        <a:solidFill>
                          <a:srgbClr val="0000FF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5223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129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448" y="1124745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Companies are encouraged to provide expected MSD caused by frequency proximity (1UL) for DC_42_n79 in the next meeting.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Which option is taken will be decided based on the outcome in RAN4#86</a:t>
            </a:r>
          </a:p>
          <a:p>
            <a:endParaRPr lang="en-US" altLang="ja-JP" sz="12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Note that below MSD by IMD in LTE band x for 3DL/2UL DC_x-42_n79 is separate discussion from the above. (any option doesn’t exclude the 2UL) </a:t>
            </a: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Therefore, it is also requested to provide MSD caused by IMD (2UL) of B42+n79 based on [2] in the next meeting.</a:t>
            </a:r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  <p:cxnSp>
        <p:nvCxnSpPr>
          <p:cNvPr id="5" name="直線コネクタ 4"/>
          <p:cNvCxnSpPr/>
          <p:nvPr/>
        </p:nvCxnSpPr>
        <p:spPr>
          <a:xfrm>
            <a:off x="1487488" y="4941315"/>
            <a:ext cx="9073008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グループ化 18"/>
          <p:cNvGrpSpPr/>
          <p:nvPr/>
        </p:nvGrpSpPr>
        <p:grpSpPr>
          <a:xfrm>
            <a:off x="5375920" y="4437259"/>
            <a:ext cx="4756575" cy="504056"/>
            <a:chOff x="5735960" y="4293096"/>
            <a:chExt cx="3892479" cy="504056"/>
          </a:xfrm>
        </p:grpSpPr>
        <p:sp>
          <p:nvSpPr>
            <p:cNvPr id="10" name="正方形/長方形 9"/>
            <p:cNvSpPr/>
            <p:nvPr/>
          </p:nvSpPr>
          <p:spPr bwMode="auto">
            <a:xfrm>
              <a:off x="8188439" y="4293096"/>
              <a:ext cx="1440000" cy="50405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extLst/>
          </p:spPr>
          <p:txBody>
            <a:bodyPr vert="horz" wrap="square" lIns="91440" tIns="76176" rIns="91440" bIns="114264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n79</a:t>
              </a:r>
              <a:endParaRPr kumimoji="0" lang="ja-JP" alt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  <p:sp>
          <p:nvSpPr>
            <p:cNvPr id="11" name="正方形/長方形 10"/>
            <p:cNvSpPr/>
            <p:nvPr/>
          </p:nvSpPr>
          <p:spPr bwMode="auto">
            <a:xfrm>
              <a:off x="5735960" y="4293096"/>
              <a:ext cx="480000" cy="504056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ffectLst/>
            <a:extLst/>
          </p:spPr>
          <p:txBody>
            <a:bodyPr vert="horz" wrap="square" lIns="91440" tIns="76176" rIns="91440" bIns="114264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Meiryo UI" panose="020B0604030504040204" pitchFamily="50" charset="-128"/>
                  <a:ea typeface="Meiryo UI" panose="020B0604030504040204" pitchFamily="50" charset="-128"/>
                  <a:cs typeface="Times New Roman" panose="02020603050405020304" pitchFamily="18" charset="0"/>
                </a:rPr>
                <a:t>B42</a:t>
              </a:r>
              <a:endParaRPr kumimoji="0" lang="ja-JP" alt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正方形/長方形 22"/>
          <p:cNvSpPr/>
          <p:nvPr/>
        </p:nvSpPr>
        <p:spPr bwMode="auto">
          <a:xfrm>
            <a:off x="2135560" y="4437259"/>
            <a:ext cx="360040" cy="50405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76176" rIns="91440" bIns="1142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x</a:t>
            </a:r>
            <a:endParaRPr kumimoji="0" lang="ja-JP" alt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24" name="正方形/長方形 23"/>
          <p:cNvSpPr/>
          <p:nvPr/>
        </p:nvSpPr>
        <p:spPr bwMode="auto">
          <a:xfrm>
            <a:off x="2629315" y="4437259"/>
            <a:ext cx="360040" cy="50405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76176" rIns="91440" bIns="1142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Times New Roman" panose="02020603050405020304" pitchFamily="18" charset="0"/>
              </a:rPr>
              <a:t>x</a:t>
            </a:r>
            <a:endParaRPr kumimoji="0" lang="ja-JP" alt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28" name="下矢印 27"/>
          <p:cNvSpPr/>
          <p:nvPr/>
        </p:nvSpPr>
        <p:spPr bwMode="auto">
          <a:xfrm>
            <a:off x="2629315" y="4024695"/>
            <a:ext cx="360040" cy="28803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vert="horz" wrap="square" lIns="91440" tIns="76176" rIns="91440" bIns="114264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下矢印 28"/>
          <p:cNvSpPr/>
          <p:nvPr/>
        </p:nvSpPr>
        <p:spPr bwMode="auto">
          <a:xfrm>
            <a:off x="5640536" y="4024695"/>
            <a:ext cx="360040" cy="28803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vert="horz" wrap="square" lIns="91440" tIns="76176" rIns="91440" bIns="114264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下矢印 29"/>
          <p:cNvSpPr/>
          <p:nvPr/>
        </p:nvSpPr>
        <p:spPr bwMode="auto">
          <a:xfrm>
            <a:off x="9223999" y="4024695"/>
            <a:ext cx="360040" cy="28803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vert="horz" wrap="square" lIns="91440" tIns="76176" rIns="91440" bIns="114264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下矢印 30"/>
          <p:cNvSpPr/>
          <p:nvPr/>
        </p:nvSpPr>
        <p:spPr bwMode="auto">
          <a:xfrm rot="10800000">
            <a:off x="5313751" y="4024695"/>
            <a:ext cx="360040" cy="28803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vert="horz" wrap="square" lIns="91440" tIns="76176" rIns="91440" bIns="114264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下矢印 31"/>
          <p:cNvSpPr/>
          <p:nvPr/>
        </p:nvSpPr>
        <p:spPr bwMode="auto">
          <a:xfrm rot="10800000">
            <a:off x="8897214" y="4024695"/>
            <a:ext cx="360040" cy="288032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vert="horz" wrap="square" lIns="91440" tIns="76176" rIns="91440" bIns="114264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円弧 32"/>
          <p:cNvSpPr/>
          <p:nvPr/>
        </p:nvSpPr>
        <p:spPr>
          <a:xfrm>
            <a:off x="2176347" y="4653430"/>
            <a:ext cx="1329598" cy="575770"/>
          </a:xfrm>
          <a:prstGeom prst="arc">
            <a:avLst>
              <a:gd name="adj1" fmla="val 10772358"/>
              <a:gd name="adj2" fmla="val 0"/>
            </a:avLst>
          </a:prstGeom>
          <a:solidFill>
            <a:srgbClr val="FFFF00">
              <a:alpha val="89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057449" y="4571983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IMD</a:t>
            </a:r>
            <a:endParaRPr kumimoji="1" lang="ja-JP" altLang="en-US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746757" y="6413253"/>
            <a:ext cx="82882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[2] R4-1800262 “</a:t>
            </a:r>
            <a:r>
              <a:rPr lang="pt-BR" altLang="ja-JP" sz="12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MSD for 3DL/2UL DC_1A-42A_n79A, 3A-42A_n79A and 19A-42A_n79A</a:t>
            </a:r>
            <a:r>
              <a:rPr lang="en-US" altLang="ja-JP" sz="1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” </a:t>
            </a:r>
            <a:r>
              <a:rPr lang="en-US" altLang="ja-JP" sz="12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Docomo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358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383</Words>
  <Application>Microsoft Office PowerPoint</Application>
  <PresentationFormat>ワイド画面</PresentationFormat>
  <Paragraphs>53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1" baseType="lpstr">
      <vt:lpstr>Meiryo UI</vt:lpstr>
      <vt:lpstr>ＭＳ Ｐゴシック</vt:lpstr>
      <vt:lpstr>Arial</vt:lpstr>
      <vt:lpstr>Calibri</vt:lpstr>
      <vt:lpstr>Symbol</vt:lpstr>
      <vt:lpstr>Times New Roman</vt:lpstr>
      <vt:lpstr>Office テーマ</vt:lpstr>
      <vt:lpstr>WF on DC_42A_n79A</vt:lpstr>
      <vt:lpstr>Background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5123491</cp:lastModifiedBy>
  <cp:revision>246</cp:revision>
  <dcterms:created xsi:type="dcterms:W3CDTF">2017-06-28T16:38:30Z</dcterms:created>
  <dcterms:modified xsi:type="dcterms:W3CDTF">2018-01-25T19:46:15Z</dcterms:modified>
</cp:coreProperties>
</file>