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10"/>
  </p:notesMasterIdLst>
  <p:sldIdLst>
    <p:sldId id="280" r:id="rId3"/>
    <p:sldId id="303" r:id="rId4"/>
    <p:sldId id="304" r:id="rId5"/>
    <p:sldId id="305" r:id="rId6"/>
    <p:sldId id="306" r:id="rId7"/>
    <p:sldId id="307" r:id="rId8"/>
    <p:sldId id="30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51" autoAdjust="0"/>
    <p:restoredTop sz="90158" autoAdjust="0"/>
  </p:normalViewPr>
  <p:slideViewPr>
    <p:cSldViewPr snapToGrid="0">
      <p:cViewPr varScale="1">
        <p:scale>
          <a:sx n="85" d="100"/>
          <a:sy n="85" d="100"/>
        </p:scale>
        <p:origin x="52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WF </a:t>
            </a:r>
            <a:r>
              <a:rPr lang="en-US" sz="4800" dirty="0"/>
              <a:t>on network performance analysis for spherical coverage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smtClean="0"/>
              <a:t>Samsung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R4-1801118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441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</a:t>
            </a:r>
            <a:r>
              <a:rPr lang="en-GB" b="1" dirty="0" smtClean="0"/>
              <a:t>AH Meeting</a:t>
            </a:r>
            <a:endParaRPr lang="en-GB" b="1" dirty="0"/>
          </a:p>
          <a:p>
            <a:r>
              <a:rPr lang="en-GB" b="1" dirty="0" smtClean="0"/>
              <a:t>San Diego, USA</a:t>
            </a:r>
            <a:r>
              <a:rPr lang="en-GB" b="1" dirty="0"/>
              <a:t>, </a:t>
            </a:r>
            <a:r>
              <a:rPr lang="en-GB" b="1" dirty="0" smtClean="0"/>
              <a:t>Jan 22 </a:t>
            </a:r>
            <a:r>
              <a:rPr lang="en-GB" b="1" dirty="0"/>
              <a:t>– </a:t>
            </a:r>
            <a:r>
              <a:rPr lang="en-GB" b="1" dirty="0" smtClean="0"/>
              <a:t> 26, 2018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GB" b="1" dirty="0" smtClean="0"/>
              <a:t>4.3.2.1.5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on NW simulation scenarios </a:t>
            </a:r>
            <a:br>
              <a:rPr lang="en-US" dirty="0" smtClean="0"/>
            </a:br>
            <a:r>
              <a:rPr lang="en-US" sz="3200" dirty="0" smtClean="0"/>
              <a:t>(with typo correction in the chairman’s notes, in </a:t>
            </a:r>
            <a:r>
              <a:rPr lang="en-US" sz="3200" dirty="0" smtClean="0">
                <a:solidFill>
                  <a:srgbClr val="FF0000"/>
                </a:solidFill>
              </a:rPr>
              <a:t>red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 smtClean="0"/>
              <a:t>At </a:t>
            </a:r>
            <a:r>
              <a:rPr lang="en-GB" dirty="0"/>
              <a:t>least indoor hotspots scenario as described in TR 38.803 should be simulated.</a:t>
            </a:r>
            <a:endParaRPr lang="en-US" dirty="0"/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/>
              <a:t>For dense urban scenario, </a:t>
            </a:r>
            <a:r>
              <a:rPr lang="en-GB" dirty="0"/>
              <a:t>u</a:t>
            </a:r>
            <a:r>
              <a:rPr lang="en-GB" dirty="0" smtClean="0"/>
              <a:t>se </a:t>
            </a:r>
            <a:r>
              <a:rPr lang="en-GB" dirty="0"/>
              <a:t>the scenario as described in TR 38.803</a:t>
            </a:r>
            <a:endParaRPr lang="en-US" dirty="0"/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/>
              <a:t>For </a:t>
            </a:r>
            <a:r>
              <a:rPr lang="en-GB" dirty="0"/>
              <a:t>urban macro scenario, use the </a:t>
            </a:r>
            <a:r>
              <a:rPr lang="en-GB" dirty="0" smtClean="0"/>
              <a:t>scenario as </a:t>
            </a:r>
            <a:r>
              <a:rPr lang="en-GB" dirty="0"/>
              <a:t>described in TR </a:t>
            </a:r>
            <a:r>
              <a:rPr lang="en-GB" dirty="0" smtClean="0"/>
              <a:t>38.803 (ISD=200m) </a:t>
            </a:r>
            <a:r>
              <a:rPr lang="x-none" dirty="0" smtClean="0"/>
              <a:t>with </a:t>
            </a:r>
            <a:r>
              <a:rPr lang="x-none" dirty="0"/>
              <a:t>0% indoor as the baseline</a:t>
            </a:r>
            <a:r>
              <a:rPr lang="x-none" b="1" dirty="0"/>
              <a:t>. </a:t>
            </a:r>
            <a:endParaRPr lang="en-US" sz="4000" dirty="0"/>
          </a:p>
          <a:p>
            <a:pPr lvl="1"/>
            <a:r>
              <a:rPr lang="x-none" dirty="0"/>
              <a:t>Companies are encouraged to provide simulation results for ISD </a:t>
            </a:r>
            <a:r>
              <a:rPr lang="en-US" dirty="0" smtClean="0"/>
              <a:t>o</a:t>
            </a:r>
            <a:r>
              <a:rPr lang="x-none" dirty="0" smtClean="0"/>
              <a:t>f </a:t>
            </a:r>
            <a:r>
              <a:rPr lang="x-none" dirty="0"/>
              <a:t>500m for informative purpose</a:t>
            </a:r>
            <a:r>
              <a:rPr lang="x-none" dirty="0" smtClean="0"/>
              <a:t>. </a:t>
            </a:r>
            <a:r>
              <a:rPr lang="x-none" dirty="0"/>
              <a:t>This does not mean the result of ISD of 500m is </a:t>
            </a:r>
            <a:r>
              <a:rPr lang="x-none" strike="sngStrike" dirty="0" smtClean="0">
                <a:solidFill>
                  <a:srgbClr val="FF0000"/>
                </a:solidFill>
              </a:rPr>
              <a:t>not</a:t>
            </a:r>
            <a:r>
              <a:rPr lang="en-US" strike="sngStrike" dirty="0">
                <a:solidFill>
                  <a:srgbClr val="FF0000"/>
                </a:solidFill>
              </a:rPr>
              <a:t> </a:t>
            </a:r>
            <a:r>
              <a:rPr lang="x-none" dirty="0" smtClean="0"/>
              <a:t>used </a:t>
            </a:r>
            <a:r>
              <a:rPr lang="x-none" dirty="0"/>
              <a:t>for the final requirement for spherical coverage.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531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on NW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US" sz="2000" dirty="0" smtClean="0"/>
              <a:t>UE </a:t>
            </a:r>
            <a:r>
              <a:rPr lang="en-US" sz="2000" dirty="0"/>
              <a:t>elevation distribution is modified to be uniform from 0 to 180 degrees</a:t>
            </a:r>
            <a:r>
              <a:rPr lang="en-US" sz="2000" dirty="0" smtClean="0"/>
              <a:t>.</a:t>
            </a:r>
          </a:p>
          <a:p>
            <a:pPr hangingPunct="0"/>
            <a:endParaRPr lang="en-US" sz="2000" b="1" dirty="0"/>
          </a:p>
          <a:p>
            <a:pPr hangingPunct="0"/>
            <a:r>
              <a:rPr lang="en-US" sz="2000" dirty="0" smtClean="0"/>
              <a:t>For </a:t>
            </a:r>
            <a:r>
              <a:rPr lang="en-US" sz="2000" dirty="0"/>
              <a:t>UE resource allocation (UL), assume:</a:t>
            </a:r>
          </a:p>
          <a:p>
            <a:pPr lvl="1"/>
            <a:r>
              <a:rPr lang="x-none" sz="1600" dirty="0"/>
              <a:t>20MHz for outage evaluation</a:t>
            </a:r>
            <a:endParaRPr lang="en-US" dirty="0"/>
          </a:p>
          <a:p>
            <a:pPr lvl="1"/>
            <a:r>
              <a:rPr lang="x-none" sz="1600" dirty="0"/>
              <a:t>200MHz for mean throughput evaluation</a:t>
            </a:r>
            <a:endParaRPr lang="en-US" dirty="0"/>
          </a:p>
          <a:p>
            <a:pPr lvl="2"/>
            <a:r>
              <a:rPr lang="x-none" sz="1400" dirty="0"/>
              <a:t>FFS how to exclude cell edge UEs in outage, e.g. 0 throughput UEs are excluded from mean throughput calculation)</a:t>
            </a:r>
            <a:endParaRPr lang="en-US" dirty="0"/>
          </a:p>
          <a:p>
            <a:pPr lvl="1"/>
            <a:r>
              <a:rPr lang="x-none" sz="1600" dirty="0"/>
              <a:t>Other details </a:t>
            </a:r>
            <a:r>
              <a:rPr lang="x-none" sz="1600" dirty="0" smtClean="0"/>
              <a:t>FFS</a:t>
            </a:r>
            <a:endParaRPr lang="en-US" dirty="0"/>
          </a:p>
          <a:p>
            <a:pPr hangingPunct="0"/>
            <a:endParaRPr lang="en-US" sz="2000" dirty="0" smtClean="0"/>
          </a:p>
          <a:p>
            <a:pPr hangingPunct="0"/>
            <a:r>
              <a:rPr lang="en-US" sz="2000" dirty="0" smtClean="0"/>
              <a:t>For </a:t>
            </a:r>
            <a:r>
              <a:rPr lang="en-US" sz="2000" dirty="0"/>
              <a:t>indoor/outdoor UE ratios, assume:</a:t>
            </a:r>
          </a:p>
          <a:p>
            <a:pPr lvl="1"/>
            <a:r>
              <a:rPr lang="x-none" sz="1600" dirty="0"/>
              <a:t>For urban macro: 0% is the baseline, 20%, 100% indoor</a:t>
            </a:r>
            <a:endParaRPr lang="en-US" dirty="0"/>
          </a:p>
          <a:p>
            <a:pPr lvl="1"/>
            <a:r>
              <a:rPr lang="x-none" sz="1600" dirty="0"/>
              <a:t>For dense urban: 0% is the baseline, 20%, 100% indoor</a:t>
            </a:r>
            <a:endParaRPr lang="en-US" dirty="0"/>
          </a:p>
          <a:p>
            <a:pPr lvl="1"/>
            <a:r>
              <a:rPr lang="x-none" sz="1600" dirty="0" smtClean="0"/>
              <a:t>Note</a:t>
            </a:r>
            <a:r>
              <a:rPr lang="en-US" sz="1600" dirty="0" smtClean="0"/>
              <a:t> 1</a:t>
            </a:r>
            <a:r>
              <a:rPr lang="x-none" sz="1600" dirty="0" smtClean="0"/>
              <a:t>: </a:t>
            </a:r>
            <a:r>
              <a:rPr lang="x-none" sz="1600" dirty="0"/>
              <a:t>this is only for initial simulation comparison and NOT for performance requirement conclusion. Further down selection on the ratio to be done for performance requirement conclusion </a:t>
            </a:r>
            <a:endParaRPr lang="en-US" dirty="0"/>
          </a:p>
          <a:p>
            <a:pPr lvl="1"/>
            <a:r>
              <a:rPr lang="x-none" sz="1600" dirty="0" smtClean="0"/>
              <a:t>Note</a:t>
            </a:r>
            <a:r>
              <a:rPr lang="en-US" sz="1600" dirty="0" smtClean="0"/>
              <a:t> 2</a:t>
            </a:r>
            <a:r>
              <a:rPr lang="x-none" sz="1600" dirty="0" smtClean="0"/>
              <a:t>: </a:t>
            </a:r>
            <a:r>
              <a:rPr lang="x-none" sz="1600" dirty="0"/>
              <a:t>Results for 20 and 100% are informative</a:t>
            </a:r>
            <a:r>
              <a:rPr lang="x-none" sz="1600" dirty="0" smtClean="0"/>
              <a:t>.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147529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Offline agreement on UE UL resource allocation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3200" dirty="0"/>
              <a:t>For UE resource allocation (UL), assume:</a:t>
            </a:r>
          </a:p>
          <a:p>
            <a:pPr lvl="1"/>
            <a:r>
              <a:rPr lang="x-none" sz="2800" dirty="0"/>
              <a:t>20MHz for outage </a:t>
            </a:r>
            <a:r>
              <a:rPr lang="x-none" sz="2800" dirty="0" smtClean="0"/>
              <a:t>evaluation</a:t>
            </a:r>
            <a:endParaRPr lang="en-US" sz="2800" dirty="0" smtClean="0"/>
          </a:p>
          <a:p>
            <a:pPr lvl="2"/>
            <a:r>
              <a:rPr lang="en-US" sz="2400" dirty="0" smtClean="0"/>
              <a:t>Option 1: It </a:t>
            </a:r>
            <a:r>
              <a:rPr lang="en-US" sz="2400" dirty="0"/>
              <a:t>is assumed that all UEs in the network are allocated fully overlapping </a:t>
            </a:r>
            <a:r>
              <a:rPr lang="en-US" sz="2400" dirty="0" smtClean="0"/>
              <a:t>resources</a:t>
            </a:r>
          </a:p>
          <a:p>
            <a:pPr lvl="2"/>
            <a:r>
              <a:rPr lang="en-US" sz="2400" dirty="0" smtClean="0"/>
              <a:t>Option 2: Random resource allocation</a:t>
            </a:r>
            <a:endParaRPr lang="en-US" sz="2400" dirty="0"/>
          </a:p>
          <a:p>
            <a:pPr lvl="1"/>
            <a:r>
              <a:rPr lang="x-none" sz="2800" dirty="0"/>
              <a:t>200MHz for mean throughput evaluation</a:t>
            </a:r>
            <a:endParaRPr lang="en-US" sz="4000" dirty="0"/>
          </a:p>
          <a:p>
            <a:pPr lvl="2"/>
            <a:r>
              <a:rPr lang="en-US" sz="2400" dirty="0" smtClean="0"/>
              <a:t>Zero</a:t>
            </a:r>
            <a:r>
              <a:rPr lang="x-none" sz="2400" dirty="0" smtClean="0"/>
              <a:t> </a:t>
            </a:r>
            <a:r>
              <a:rPr lang="x-none" sz="2400" dirty="0"/>
              <a:t>throughput UEs are exclude</a:t>
            </a:r>
            <a:r>
              <a:rPr lang="en-US" sz="2400" dirty="0"/>
              <a:t>d from the mean throughput </a:t>
            </a:r>
            <a:r>
              <a:rPr lang="en-US" sz="2400" dirty="0" smtClean="0"/>
              <a:t>calculation</a:t>
            </a:r>
          </a:p>
        </p:txBody>
      </p:sp>
    </p:spTree>
    <p:extLst>
      <p:ext uri="{BB962C8B-B14F-4D97-AF65-F5344CB8AC3E}">
        <p14:creationId xmlns:p14="http://schemas.microsoft.com/office/powerpoint/2010/main" val="159683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agreement on blockage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No body blockage and hand grip modelling as baseline.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Companies </a:t>
            </a:r>
            <a:r>
              <a:rPr lang="en-GB" dirty="0"/>
              <a:t>are encouraged to provide results with </a:t>
            </a:r>
            <a:r>
              <a:rPr lang="en-GB" dirty="0" smtClean="0"/>
              <a:t>blockage</a:t>
            </a:r>
          </a:p>
          <a:p>
            <a:pPr lvl="1"/>
            <a:r>
              <a:rPr lang="en-GB" dirty="0" smtClean="0"/>
              <a:t>Study of blockage model is out of scope from the work plan. Companies can still bring results with any model of choice</a:t>
            </a:r>
          </a:p>
          <a:p>
            <a:pPr marL="0" indent="0">
              <a:buNone/>
            </a:pPr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smtClean="0"/>
              <a:t>For information only:</a:t>
            </a:r>
          </a:p>
          <a:p>
            <a:pPr lvl="1"/>
            <a:r>
              <a:rPr lang="en-US" dirty="0" smtClean="0"/>
              <a:t>Why blockage modeling is needed: </a:t>
            </a:r>
          </a:p>
          <a:p>
            <a:pPr lvl="2"/>
            <a:r>
              <a:rPr lang="en-US" dirty="0" smtClean="0"/>
              <a:t>Spherical coverage analysis needs account </a:t>
            </a:r>
            <a:r>
              <a:rPr lang="en-US" dirty="0"/>
              <a:t>for realistic blockage due to hand and/or body </a:t>
            </a:r>
            <a:r>
              <a:rPr lang="en-US" dirty="0" smtClean="0"/>
              <a:t>obstructions</a:t>
            </a:r>
          </a:p>
          <a:p>
            <a:pPr lvl="1"/>
            <a:r>
              <a:rPr lang="en-US" dirty="0" smtClean="0"/>
              <a:t>Why blockage modeling is not needed: </a:t>
            </a:r>
          </a:p>
          <a:p>
            <a:pPr lvl="2"/>
            <a:r>
              <a:rPr lang="en-US" dirty="0" smtClean="0"/>
              <a:t>It should be left to UE designer to mitigate the effect of blockage e.g. with multi-panel diversity, such that there is at least one panel that is not blocked. Hence, from RAN4 requirement point of view, the assumption of no blockage is sufficient</a:t>
            </a:r>
          </a:p>
          <a:p>
            <a:pPr lvl="1"/>
            <a:r>
              <a:rPr lang="en-US" dirty="0" smtClean="0"/>
              <a:t>Remaining time in WI may not allow sufficient time to arrive at an agreeable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873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agreement on UE antenna pattern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US" sz="2000" dirty="0"/>
              <a:t>For UE antenna pattern modeling (</a:t>
            </a:r>
            <a:r>
              <a:rPr lang="en-GB" sz="2000" dirty="0"/>
              <a:t>that parameterizes (percentile, EIRP) the spherical coverage requirements</a:t>
            </a:r>
            <a:r>
              <a:rPr lang="en-US" sz="2000" dirty="0"/>
              <a:t>), consider the following options:</a:t>
            </a:r>
          </a:p>
          <a:p>
            <a:pPr lvl="1"/>
            <a:r>
              <a:rPr lang="en-US" sz="1600" dirty="0"/>
              <a:t>Option 1: Use 38.803 UE 2x2 antenna configuration with implementation </a:t>
            </a:r>
            <a:r>
              <a:rPr lang="en-US" sz="1600" dirty="0" smtClean="0"/>
              <a:t>loss</a:t>
            </a:r>
          </a:p>
          <a:p>
            <a:pPr lvl="2"/>
            <a:r>
              <a:rPr lang="en-US" sz="1600" dirty="0" smtClean="0"/>
              <a:t>To simulate implementation loss, apply a </a:t>
            </a:r>
            <a:r>
              <a:rPr lang="en-US" sz="1600" dirty="0"/>
              <a:t>spatial weighting function (in azimuth and </a:t>
            </a:r>
            <a:r>
              <a:rPr lang="en-US" sz="1600" dirty="0" smtClean="0"/>
              <a:t>elevation) such that the resulting EIRP CDF closely approximates the proposed EIRP CDF (see </a:t>
            </a:r>
            <a:r>
              <a:rPr lang="en-US" sz="1600" dirty="0"/>
              <a:t>R4-1800285</a:t>
            </a:r>
            <a:r>
              <a:rPr lang="en-US" sz="1600" dirty="0" smtClean="0"/>
              <a:t>) </a:t>
            </a:r>
          </a:p>
          <a:p>
            <a:pPr lvl="3"/>
            <a:r>
              <a:rPr lang="en-US" sz="1400" dirty="0" smtClean="0"/>
              <a:t>The spatial weighting function can be provided to facilitate comparison of different EIRP CDF proposals</a:t>
            </a:r>
          </a:p>
          <a:p>
            <a:pPr lvl="1"/>
            <a:r>
              <a:rPr lang="en-US" sz="1600" dirty="0" smtClean="0"/>
              <a:t>Option </a:t>
            </a:r>
            <a:r>
              <a:rPr lang="en-US" sz="1600" dirty="0"/>
              <a:t>2: Up to each company. Companies do not need to disclose the UE antenna pattern assumed in simulation but need to provide the resulting EIRP </a:t>
            </a:r>
            <a:r>
              <a:rPr lang="en-US" sz="1600" dirty="0" smtClean="0"/>
              <a:t>CDF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For information only</a:t>
            </a:r>
            <a:endParaRPr lang="en-US" sz="2000" dirty="0"/>
          </a:p>
          <a:p>
            <a:pPr lvl="1"/>
            <a:r>
              <a:rPr lang="en-GB" sz="1600" dirty="0" smtClean="0"/>
              <a:t>Back-to-back panels as defined in TR38.803 is assumed in simulation regardless of the underlying number of panels corresponding to the proposed EIRP CDF</a:t>
            </a:r>
          </a:p>
          <a:p>
            <a:pPr lvl="1"/>
            <a:r>
              <a:rPr lang="en-US" sz="1600" dirty="0"/>
              <a:t>The mask M(</a:t>
            </a:r>
            <a:r>
              <a:rPr lang="en-GB" sz="1600" dirty="0"/>
              <a:t>𝜑, 𝜃</a:t>
            </a:r>
            <a:r>
              <a:rPr lang="en-US" sz="1600" dirty="0"/>
              <a:t>) is applied </a:t>
            </a:r>
            <a:r>
              <a:rPr lang="en-US" sz="1600" dirty="0" smtClean="0"/>
              <a:t>to the back-to-back panels such </a:t>
            </a:r>
            <a:r>
              <a:rPr lang="en-US" sz="1600" dirty="0"/>
              <a:t>that </a:t>
            </a:r>
            <a:r>
              <a:rPr lang="en-GB" sz="1600" dirty="0"/>
              <a:t>B(𝜑, 𝜃).M(𝜑, 𝜃).A(𝜑, 𝜃) approximates the proposed EIRP </a:t>
            </a:r>
            <a:r>
              <a:rPr lang="en-GB" sz="1600" dirty="0" smtClean="0"/>
              <a:t>CDF, where </a:t>
            </a:r>
            <a:r>
              <a:rPr lang="en-GB" sz="1600" dirty="0"/>
              <a:t>B(𝜑, 𝜃) is the beamforming gain and A(𝜑, 𝜃)</a:t>
            </a:r>
            <a:r>
              <a:rPr lang="en-US" sz="1600" dirty="0"/>
              <a:t> </a:t>
            </a:r>
            <a:r>
              <a:rPr lang="en-US" sz="1600" dirty="0" err="1"/>
              <a:t>i</a:t>
            </a:r>
            <a:r>
              <a:rPr lang="en-GB" sz="1600" dirty="0"/>
              <a:t>s the antenna element </a:t>
            </a:r>
            <a:r>
              <a:rPr lang="en-GB" sz="1600" dirty="0" smtClean="0"/>
              <a:t>gain</a:t>
            </a:r>
          </a:p>
          <a:p>
            <a:pPr lvl="1"/>
            <a:r>
              <a:rPr lang="en-GB" sz="1600" dirty="0" smtClean="0"/>
              <a:t>The gain in the semi-sphere opposite to the boresight direction is modelled by the mask </a:t>
            </a:r>
            <a:r>
              <a:rPr lang="en-US" sz="1600" dirty="0"/>
              <a:t>M(</a:t>
            </a:r>
            <a:r>
              <a:rPr lang="en-GB" sz="1600" dirty="0"/>
              <a:t>𝜑, 𝜃</a:t>
            </a:r>
            <a:r>
              <a:rPr lang="en-US" sz="1600" dirty="0" smtClean="0"/>
              <a:t>), hence the flat -20dB gain as </a:t>
            </a:r>
            <a:r>
              <a:rPr lang="en-US" sz="1600" dirty="0"/>
              <a:t>proposed </a:t>
            </a:r>
            <a:r>
              <a:rPr lang="en-US" sz="1600" dirty="0" smtClean="0"/>
              <a:t>in R4-1800861 is not necessary (flat gain is just a special case for a particular mask)</a:t>
            </a:r>
          </a:p>
          <a:p>
            <a:pPr lvl="1"/>
            <a:r>
              <a:rPr lang="en-US" sz="1600" dirty="0" smtClean="0"/>
              <a:t>Further study seems still needed to assess Option 1</a:t>
            </a:r>
          </a:p>
          <a:p>
            <a:pPr marL="914400" lvl="2" indent="0">
              <a:buNone/>
            </a:pPr>
            <a:endParaRPr lang="en-US" sz="1600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00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agreement on target UL SNR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Target UL SNR = 22dB</a:t>
            </a:r>
          </a:p>
          <a:p>
            <a:endParaRPr lang="en-US" dirty="0" smtClean="0"/>
          </a:p>
          <a:p>
            <a:r>
              <a:rPr lang="en-US" dirty="0" smtClean="0"/>
              <a:t>Note </a:t>
            </a:r>
            <a:r>
              <a:rPr lang="en-US" dirty="0"/>
              <a:t>that the UL PC formula </a:t>
            </a:r>
            <a:r>
              <a:rPr lang="en-US" dirty="0" smtClean="0"/>
              <a:t>in TR38.803 should </a:t>
            </a:r>
            <a:r>
              <a:rPr lang="en-US" dirty="0"/>
              <a:t>be </a:t>
            </a:r>
            <a:r>
              <a:rPr lang="en-US" dirty="0" smtClean="0"/>
              <a:t>modified to adjust for the </a:t>
            </a:r>
            <a:r>
              <a:rPr lang="en-US" dirty="0"/>
              <a:t>conducted/TRP level </a:t>
            </a:r>
            <a:r>
              <a:rPr lang="en-US" dirty="0" smtClean="0"/>
              <a:t>assumed (see R4-167751)</a:t>
            </a:r>
          </a:p>
        </p:txBody>
      </p:sp>
    </p:spTree>
    <p:extLst>
      <p:ext uri="{BB962C8B-B14F-4D97-AF65-F5344CB8AC3E}">
        <p14:creationId xmlns:p14="http://schemas.microsoft.com/office/powerpoint/2010/main" val="4022030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26013</TotalTime>
  <Words>759</Words>
  <Application>Microsoft Office PowerPoint</Application>
  <PresentationFormat>Widescreen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1_Office Theme</vt:lpstr>
      <vt:lpstr>WF on network performance analysis for spherical coverage</vt:lpstr>
      <vt:lpstr>Agreements on NW simulation scenarios  (with typo correction in the chairman’s notes, in red)</vt:lpstr>
      <vt:lpstr>Agreements on NW simulation assumptions</vt:lpstr>
      <vt:lpstr>Offline agreement on UE UL resource allocation</vt:lpstr>
      <vt:lpstr>Offline agreement on blockage modeling</vt:lpstr>
      <vt:lpstr>Offline agreement on UE antenna pattern modeling</vt:lpstr>
      <vt:lpstr>Offline agreement on target UL SNR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Boon Loong Ng</cp:lastModifiedBy>
  <cp:revision>488</cp:revision>
  <dcterms:created xsi:type="dcterms:W3CDTF">2017-05-16T04:27:47Z</dcterms:created>
  <dcterms:modified xsi:type="dcterms:W3CDTF">2018-01-25T20:18:02Z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