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4" r:id="rId4"/>
    <p:sldId id="269" r:id="rId5"/>
    <p:sldId id="270" r:id="rId6"/>
    <p:sldId id="277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C59A3-3ECF-463A-BD29-0253B6E80F1B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D2877-DD8A-42BE-BBA2-B69EA4C151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AE6EE-71A0-469C-8E4B-AEBAEFA8CCA6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E378C-8B50-4B48-82C5-041ADB01FA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AA2FD-4E5C-4E33-996C-C329883212CA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A0EE2-2571-4D6B-91D6-CC21996C41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B7489-4904-4280-A004-279A6B4B8FAC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C1017-0921-4F0C-B1A2-0B01105FC5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9B3FA-11DF-42D3-8123-2791C08B49CF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A1870-FF00-440B-BDDA-D79AFF66AE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A178B-1AA2-437C-9CA2-4D65A3DFECD3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85B4E-D855-4FBD-ADF6-DD99B39F4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A8DDA-D9B4-47E1-92FB-411358DC46D3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309CF-517B-4CA9-930D-6F55AAD646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FB4A-8E45-4485-A1E7-66E39A98B903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90FC9-D43D-4C5E-9218-5418B9094D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62889-4754-47BA-808D-CB70C83B6B10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243DC-1171-45BA-8605-80DB6AA1AC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7E282-ED87-4BE9-8718-A2F40DE68289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FF771-E147-4FA4-9D58-467EE0EAE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FE840-C1A8-4162-9D42-AB80E05D5C78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C36CE-11FE-4DA2-BAE3-12D4351973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50A7327-40E1-4798-8255-5CF59AE5800A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3D9392B-131A-414B-80E1-15B29C27A4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/>
            <a: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3GPP TSG-RAN WG4 Meeting NR#3 </a:t>
            </a:r>
            <a:b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GB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Nagoya, Japan, 18 – 21 Sep, 2017</a:t>
            </a:r>
            <a:endParaRPr lang="zh-CN" altLang="en-US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r>
              <a:rPr lang="en-US" altLang="zh-CN" smtClean="0">
                <a:solidFill>
                  <a:schemeClr val="tx1"/>
                </a:solidFill>
              </a:rPr>
              <a:t>Huawei, 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95288" y="2420938"/>
            <a:ext cx="86407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400" dirty="0">
                <a:latin typeface="Calibri" pitchFamily="34" charset="0"/>
              </a:rPr>
              <a:t>Way forward on NR UE REFSENS SNR simulation assumptions</a:t>
            </a:r>
            <a:endParaRPr lang="zh-CN" altLang="en-US" sz="44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164388" y="620713"/>
            <a:ext cx="1655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R4-1801090</a:t>
            </a:r>
            <a:endParaRPr lang="zh-CN" alt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Background(1/2)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During RAN4#85 Reno meeting, WF R4-1714028, “WF on UE REFSENS simulation assumptions”, was agreed, simulation results from companies are submitted during this meeting. Further results alignments are needed.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Reference: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R4-1800154 “NR REFSENS SNR definition”, Intel Corporation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R4-1800969 “NR UE REFSENS SNR”, </a:t>
            </a:r>
            <a:r>
              <a:rPr lang="en-US" sz="2600" dirty="0" smtClean="0">
                <a:ea typeface="+mn-ea"/>
              </a:rPr>
              <a:t>Qualcomm Incorporated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600" dirty="0" smtClean="0">
                <a:ea typeface="+mn-ea"/>
              </a:rPr>
              <a:t>R4-1800780 “UE RF REFSENS SNR level”, Ericsson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600" dirty="0" smtClean="0">
                <a:ea typeface="+mn-ea"/>
              </a:rPr>
              <a:t>Revised </a:t>
            </a:r>
            <a:r>
              <a:rPr lang="en-GB" sz="2600" dirty="0" smtClean="0">
                <a:ea typeface="+mn-ea"/>
              </a:rPr>
              <a:t>R4-1800203 “</a:t>
            </a:r>
            <a:r>
              <a:rPr lang="en-US" sz="2600" dirty="0" smtClean="0">
                <a:ea typeface="+mn-ea"/>
              </a:rPr>
              <a:t>Discussion on UE REFSENS and updated simulation results”, Samsung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600" b="1" dirty="0" smtClean="0">
                <a:ea typeface="+mn-ea"/>
              </a:rPr>
              <a:t> </a:t>
            </a:r>
            <a:r>
              <a:rPr lang="en-GB" sz="2600" dirty="0" smtClean="0">
                <a:ea typeface="+mn-ea"/>
              </a:rPr>
              <a:t>R4-1800431 “</a:t>
            </a:r>
            <a:r>
              <a:rPr lang="en-US" sz="2600" dirty="0" smtClean="0">
                <a:ea typeface="+mn-ea"/>
              </a:rPr>
              <a:t>Updated simulation results for target SNR of NR REFSENS”, LG Electronics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R4-1801041 “Discussion on NR UE REFSENS SNR and simulation results for FR1”, Huawei, </a:t>
            </a:r>
            <a:r>
              <a:rPr lang="en-GB" sz="2600" dirty="0" err="1" smtClean="0">
                <a:ea typeface="+mn-ea"/>
              </a:rPr>
              <a:t>HiSilicon</a:t>
            </a:r>
            <a:endParaRPr lang="en-US" sz="2600" dirty="0" smtClean="0">
              <a:ea typeface="+mn-ea"/>
            </a:endParaRPr>
          </a:p>
          <a:p>
            <a:pPr lvl="1" fontAlgn="auto">
              <a:spcAft>
                <a:spcPts val="0"/>
              </a:spcAft>
              <a:defRPr/>
            </a:pPr>
            <a:endParaRPr lang="en-GB" dirty="0" smtClean="0">
              <a:ea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A68D59-B71B-4A1B-BA4D-32873256B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Background(2/2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FAC9B6B-2A35-4546-B0AD-4F0014BF0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Simulation cases agreed in previous meeting:</a:t>
            </a:r>
            <a:endParaRPr lang="en-US" dirty="0"/>
          </a:p>
          <a:p>
            <a:pPr lvl="1" algn="just"/>
            <a:r>
              <a:rPr lang="en-GB" sz="2000" dirty="0" smtClean="0"/>
              <a:t>Channel bandwidth and SCS</a:t>
            </a:r>
          </a:p>
          <a:p>
            <a:pPr lvl="2" algn="just"/>
            <a:r>
              <a:rPr lang="en-GB" sz="1600" dirty="0" smtClean="0"/>
              <a:t>Provide REFSENS SNR analysis for at least for the following CBW/SCS combinations</a:t>
            </a:r>
          </a:p>
          <a:p>
            <a:pPr lvl="3" algn="just"/>
            <a:r>
              <a:rPr lang="en-GB" sz="1600" dirty="0" smtClean="0"/>
              <a:t>Set </a:t>
            </a:r>
            <a:r>
              <a:rPr lang="en-GB" sz="1600" dirty="0"/>
              <a:t>1: FR1, 10 MHz CBW + 15 kHz SCS (52 PRBs)</a:t>
            </a:r>
          </a:p>
          <a:p>
            <a:pPr lvl="3" algn="just"/>
            <a:r>
              <a:rPr lang="en-GB" sz="1600" dirty="0"/>
              <a:t>Set 2: FR1, 50 MHz CBW + 30 kHz SCS (133 PRBs)</a:t>
            </a:r>
          </a:p>
          <a:p>
            <a:pPr lvl="3" algn="just"/>
            <a:r>
              <a:rPr lang="en-GB" sz="1600" dirty="0"/>
              <a:t>Set 3: FR2, 50 MHz CBW + 60 kHz SCS (66 PRBs)</a:t>
            </a:r>
          </a:p>
          <a:p>
            <a:pPr lvl="2" algn="just"/>
            <a:r>
              <a:rPr lang="en-GB" sz="1600" dirty="0"/>
              <a:t>Interested companies are encouraged to provide results for following combinations</a:t>
            </a:r>
          </a:p>
          <a:p>
            <a:pPr lvl="3" algn="just"/>
            <a:r>
              <a:rPr lang="en-US" sz="1600" dirty="0"/>
              <a:t>FR1</a:t>
            </a:r>
          </a:p>
          <a:p>
            <a:pPr lvl="3" algn="just"/>
            <a:endParaRPr lang="en-US" sz="1600" dirty="0"/>
          </a:p>
          <a:p>
            <a:pPr lvl="3" algn="just"/>
            <a:endParaRPr lang="en-US" sz="1600" dirty="0"/>
          </a:p>
          <a:p>
            <a:pPr lvl="3" algn="just"/>
            <a:endParaRPr lang="en-US" sz="1600" dirty="0" smtClean="0"/>
          </a:p>
          <a:p>
            <a:pPr lvl="3" algn="just"/>
            <a:r>
              <a:rPr lang="en-US" sz="1600" dirty="0" smtClean="0"/>
              <a:t>FR2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482719D-29DB-4E79-A19F-88926CD02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2AEC4D85-AB61-45EF-8077-55A22E507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5717282"/>
              </p:ext>
            </p:extLst>
          </p:nvPr>
        </p:nvGraphicFramePr>
        <p:xfrm>
          <a:off x="2483768" y="4437112"/>
          <a:ext cx="5867399" cy="687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9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74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0665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2300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20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40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  <a:endParaRPr lang="en-US" sz="900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80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552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399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52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133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107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91C164EE-18B8-4284-BFFA-5A389BAD8F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1232871"/>
              </p:ext>
            </p:extLst>
          </p:nvPr>
        </p:nvGraphicFramePr>
        <p:xfrm>
          <a:off x="2555776" y="5445224"/>
          <a:ext cx="3657602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7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3702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400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1542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 Assumptions</a:t>
            </a:r>
            <a:endParaRPr lang="en-GB" altLang="zh-CN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 rtlCol="0">
            <a:normAutofit fontScale="925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GB" dirty="0" smtClean="0">
                <a:ea typeface="+mn-ea"/>
              </a:rPr>
              <a:t>PDCCH configurations: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i="1" dirty="0" smtClean="0">
                <a:ea typeface="+mn-ea"/>
              </a:rPr>
              <a:t>CORESET-freq-</a:t>
            </a:r>
            <a:r>
              <a:rPr lang="en-GB" sz="2400" i="1" dirty="0" err="1" smtClean="0">
                <a:ea typeface="+mn-ea"/>
              </a:rPr>
              <a:t>dom</a:t>
            </a:r>
            <a:r>
              <a:rPr lang="en-GB" sz="2400" i="1" dirty="0" smtClean="0">
                <a:ea typeface="+mn-ea"/>
              </a:rPr>
              <a:t> =  same as the transmission bandwidth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i="1" dirty="0" smtClean="0">
                <a:ea typeface="+mn-ea"/>
              </a:rPr>
              <a:t>CORESET-time-</a:t>
            </a:r>
            <a:r>
              <a:rPr lang="en-GB" sz="2400" i="1" dirty="0" err="1" smtClean="0">
                <a:ea typeface="+mn-ea"/>
              </a:rPr>
              <a:t>dur</a:t>
            </a:r>
            <a:r>
              <a:rPr lang="en-GB" sz="2400" i="1" dirty="0" smtClean="0">
                <a:ea typeface="+mn-ea"/>
              </a:rPr>
              <a:t> = 2</a:t>
            </a:r>
            <a:endParaRPr lang="en-GB" sz="2400" dirty="0" smtClean="0">
              <a:ea typeface="+mn-ea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en-GB" dirty="0" smtClean="0">
                <a:ea typeface="+mn-ea"/>
              </a:rPr>
              <a:t>DMRS configurations: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DL-DMRS-</a:t>
            </a:r>
            <a:r>
              <a:rPr lang="en-GB" sz="2400" dirty="0" err="1" smtClean="0">
                <a:ea typeface="+mn-ea"/>
              </a:rPr>
              <a:t>config</a:t>
            </a:r>
            <a:r>
              <a:rPr lang="en-GB" sz="2400" dirty="0" smtClean="0">
                <a:ea typeface="+mn-ea"/>
              </a:rPr>
              <a:t>-type = 1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DL-DMRS-max-</a:t>
            </a:r>
            <a:r>
              <a:rPr lang="en-GB" sz="2400" dirty="0" err="1" smtClean="0">
                <a:ea typeface="+mn-ea"/>
              </a:rPr>
              <a:t>len</a:t>
            </a:r>
            <a:r>
              <a:rPr lang="en-GB" sz="2400" dirty="0" smtClean="0">
                <a:ea typeface="+mn-ea"/>
              </a:rPr>
              <a:t> = 1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DL-DMRS-</a:t>
            </a:r>
            <a:r>
              <a:rPr lang="en-GB" sz="2400" dirty="0" err="1" smtClean="0">
                <a:ea typeface="+mn-ea"/>
              </a:rPr>
              <a:t>typeA</a:t>
            </a:r>
            <a:r>
              <a:rPr lang="en-GB" sz="2400" dirty="0" smtClean="0">
                <a:ea typeface="+mn-ea"/>
              </a:rPr>
              <a:t>-pos=2(front-loaded DMRS pos, i.e. Symbol #2)</a:t>
            </a:r>
          </a:p>
          <a:p>
            <a:pPr lvl="1" algn="just"/>
            <a:r>
              <a:rPr lang="en-GB" sz="2400" dirty="0" smtClean="0"/>
              <a:t>Additional DMRS </a:t>
            </a:r>
            <a:r>
              <a:rPr lang="en-GB" sz="2400" dirty="0" err="1" smtClean="0"/>
              <a:t>config</a:t>
            </a:r>
            <a:r>
              <a:rPr lang="en-GB" sz="2400" dirty="0" smtClean="0"/>
              <a:t>:</a:t>
            </a:r>
          </a:p>
          <a:p>
            <a:pPr lvl="2" algn="just"/>
            <a:r>
              <a:rPr lang="en-GB" sz="1700" dirty="0" smtClean="0"/>
              <a:t>DL-DMRS-add-pos = 2 (Symbol #6, #9)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DMRS and Data </a:t>
            </a:r>
            <a:r>
              <a:rPr lang="en-GB" sz="2400" dirty="0" err="1" smtClean="0">
                <a:ea typeface="+mn-ea"/>
              </a:rPr>
              <a:t>FDMed</a:t>
            </a:r>
            <a:r>
              <a:rPr lang="en-GB" sz="2400" dirty="0" smtClean="0">
                <a:ea typeface="+mn-ea"/>
              </a:rPr>
              <a:t>: </a:t>
            </a:r>
          </a:p>
          <a:p>
            <a:pPr lvl="2" algn="just">
              <a:defRPr/>
            </a:pPr>
            <a:r>
              <a:rPr lang="en-GB" sz="1700" dirty="0" smtClean="0"/>
              <a:t>No (exclude 12 REs for DMRS symbol)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2ECD18-E218-4E68-8D7B-0F91252D25A0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 Assumptions</a:t>
            </a:r>
            <a:endParaRPr lang="en-GB" altLang="zh-CN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sz="2400" dirty="0" smtClean="0"/>
              <a:t>MCS</a:t>
            </a:r>
          </a:p>
          <a:p>
            <a:pPr lvl="1"/>
            <a:r>
              <a:rPr lang="en-US" sz="2000" dirty="0" smtClean="0"/>
              <a:t>MCS 4, Target code rate = 0.30 (</a:t>
            </a:r>
            <a:r>
              <a:rPr lang="pt-BR" sz="2000" dirty="0" smtClean="0"/>
              <a:t>308/1024)  </a:t>
            </a:r>
            <a:endParaRPr lang="en-US" sz="2000" dirty="0" smtClean="0"/>
          </a:p>
          <a:p>
            <a:pPr lvl="1"/>
            <a:endParaRPr lang="en-US" sz="2000" dirty="0" smtClean="0"/>
          </a:p>
          <a:p>
            <a:r>
              <a:rPr lang="en-GB" sz="2400" dirty="0" smtClean="0"/>
              <a:t>PTRS configuration</a:t>
            </a:r>
          </a:p>
          <a:p>
            <a:pPr lvl="1"/>
            <a:r>
              <a:rPr lang="en-GB" sz="2000" dirty="0" smtClean="0"/>
              <a:t>FR1: No PTRS</a:t>
            </a:r>
            <a:endParaRPr lang="sv-SE" sz="2000" dirty="0" smtClean="0"/>
          </a:p>
          <a:p>
            <a:pPr lvl="1"/>
            <a:r>
              <a:rPr lang="en-GB" sz="2000" dirty="0" smtClean="0"/>
              <a:t>FR2 :</a:t>
            </a:r>
          </a:p>
          <a:p>
            <a:pPr lvl="2"/>
            <a:r>
              <a:rPr lang="en-GB" sz="1800" dirty="0" smtClean="0"/>
              <a:t>Option 1: No PTRS </a:t>
            </a:r>
          </a:p>
          <a:p>
            <a:pPr lvl="2"/>
            <a:r>
              <a:rPr lang="en-GB" sz="1800" dirty="0" smtClean="0"/>
              <a:t>Option 2: PTRS is configured</a:t>
            </a:r>
          </a:p>
          <a:p>
            <a:pPr lvl="3"/>
            <a:r>
              <a:rPr lang="en-GB" sz="1600" dirty="0" smtClean="0"/>
              <a:t>K</a:t>
            </a:r>
            <a:r>
              <a:rPr lang="en-GB" sz="1600" baseline="-25000" dirty="0" smtClean="0"/>
              <a:t>PTRS</a:t>
            </a:r>
            <a:r>
              <a:rPr lang="en-GB" sz="1600" dirty="0" smtClean="0"/>
              <a:t> = 2 (transmitted in every 2nd RB)</a:t>
            </a:r>
            <a:endParaRPr lang="sv-SE" sz="1600" dirty="0" smtClean="0"/>
          </a:p>
          <a:p>
            <a:pPr lvl="3"/>
            <a:r>
              <a:rPr lang="en-GB" sz="1600" dirty="0" smtClean="0"/>
              <a:t>L</a:t>
            </a:r>
            <a:r>
              <a:rPr lang="en-GB" sz="1600" baseline="-25000" dirty="0" smtClean="0"/>
              <a:t>PTRS</a:t>
            </a:r>
            <a:r>
              <a:rPr lang="en-GB" sz="1600" dirty="0" smtClean="0"/>
              <a:t> = 1 (transmitted in each OFDM symbol)</a:t>
            </a:r>
          </a:p>
          <a:p>
            <a:r>
              <a:rPr lang="en-GB" altLang="zh-CN" sz="2400" dirty="0" smtClean="0"/>
              <a:t>Results</a:t>
            </a:r>
          </a:p>
          <a:p>
            <a:pPr lvl="1"/>
            <a:r>
              <a:rPr lang="en-GB" altLang="zh-CN" sz="2000" dirty="0" smtClean="0"/>
              <a:t>Practical channel estimation simulation results are provided for next Feb. meeting</a:t>
            </a:r>
            <a:endParaRPr lang="sv-SE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29005E-91BD-4ECF-864C-801402903DD6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 Assumptions</a:t>
            </a:r>
            <a:endParaRPr lang="en-GB" altLang="zh-CN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49850"/>
          </a:xfrm>
        </p:spPr>
        <p:txBody>
          <a:bodyPr/>
          <a:lstStyle/>
          <a:p>
            <a:r>
              <a:rPr lang="en-GB" altLang="zh-CN" sz="2800" dirty="0" smtClean="0"/>
              <a:t>TBS for </a:t>
            </a:r>
            <a:r>
              <a:rPr lang="en-GB" sz="2800" dirty="0" smtClean="0"/>
              <a:t>DL-DMRS-add-pos = 2 w/o DMRS and data FDM </a:t>
            </a:r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74DDCD-BA2B-4195-B2E9-987E623BC2C3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6093296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Note 1: without PT-RS;</a:t>
            </a:r>
          </a:p>
          <a:p>
            <a:r>
              <a:rPr lang="en-US" sz="1600" i="1" dirty="0" smtClean="0"/>
              <a:t>Note 2: with PT-RS.</a:t>
            </a:r>
            <a:endParaRPr lang="en-US" sz="1600" i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71599" y="1916832"/>
          <a:ext cx="3725288" cy="4176462"/>
        </p:xfrm>
        <a:graphic>
          <a:graphicData uri="http://schemas.openxmlformats.org/drawingml/2006/table">
            <a:tbl>
              <a:tblPr/>
              <a:tblGrid>
                <a:gridCol w="1010026"/>
                <a:gridCol w="649302"/>
                <a:gridCol w="649302"/>
                <a:gridCol w="708329"/>
                <a:gridCol w="708329"/>
              </a:tblGrid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en-US" sz="10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(Note 1)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(Note 2)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CBW(MHz)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SCS(kHz)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RB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Modulation order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CFI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Num of DMRS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Channel bits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11232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28728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14256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13662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TBS (A)</a:t>
                      </a:r>
                      <a:endParaRPr lang="en-US" sz="1000" dirty="0">
                        <a:solidFill>
                          <a:schemeClr val="tx1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3368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8712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901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CRC for TB</a:t>
                      </a:r>
                      <a:b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(A&gt;3824, 24; otherwise 16)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 = A+CRC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3384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8736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 (Num of CB)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7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B'</a:t>
                      </a:r>
                      <a:b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(B' = B+C*L)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3384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8784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Effective code rate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0.3013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0.3058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0.2980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0.3109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Base Graph Type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BG1</a:t>
                      </a:r>
                      <a:endParaRPr lang="en-US" sz="10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67460</TotalTime>
  <Words>549</Words>
  <Application>Microsoft Office PowerPoint</Application>
  <PresentationFormat>On-screen Show (4:3)</PresentationFormat>
  <Paragraphs>196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3GPP TSG-RAN WG4 Meeting NR#3  Nagoya, Japan, 18 – 21 Sep, 2017</vt:lpstr>
      <vt:lpstr>Background(1/2)</vt:lpstr>
      <vt:lpstr>Background(2/2)</vt:lpstr>
      <vt:lpstr>Simulation Assumptions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319</cp:revision>
  <dcterms:created xsi:type="dcterms:W3CDTF">2016-01-12T08:39:50Z</dcterms:created>
  <dcterms:modified xsi:type="dcterms:W3CDTF">2018-01-26T18:52:09Z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(3)7o1mi6JvPXZ6ebzCkryL/qaMNe9y40cS0P04lih3K03Y8hD13EX7jjBhJHqioRF6+ExQ73rk
OdK1QNnnwWHASufxkNpqcrrSMwxJq2MONn/0kFBsBMc+KNUhpgQ3o9EXtsn692a6VsCddOuk
fM6N+UxLAYAiSqe9jq7wEzorPsI2yUmjqs6rrZxk4A/HTLL+InOJrOqI1H+P/piME2MtW0j4
CDCyagxJXsg/beCAtu</vt:lpwstr>
  </property>
  <property fmtid="{D5CDD505-2E9C-101B-9397-08002B2CF9AE}" pid="3" name="_2015_ms_pID_7253431">
    <vt:lpwstr>tSvflDW1PTzRLAML3B19A93DBeNSrIgdj4Qs774pMMeMVCO2AO2f/o
1SYtomKj9E1Gscrunf/aY735cGnk30QE1y3cgghDC77U6z6TH+PF2AOr41zGvLyzHcosk9b5
J4QRSr2UBemQiqilmDWbx00IVbt+FMAnT5FEDmEuZmbQjxribEIONVu8KZ/qKIDjOaipkks/
lADmMrSD84klomUYPXqTaKKd+5wx1zrolQX4</vt:lpwstr>
  </property>
  <property fmtid="{D5CDD505-2E9C-101B-9397-08002B2CF9AE}" pid="4" name="_2015_ms_pID_7253432">
    <vt:lpwstr>+WP8+Sv+sQC8G+0KcjS1x6zZpSTpP0jwTcpI
7LaWFMXYHIZ+5P1e3haDCQRDiVX1Z/iMtYIDJgrJI6f/AgH2Kl8=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1516992143</vt:lpwstr>
  </property>
</Properties>
</file>