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notesMasterIdLst>
    <p:notesMasterId r:id="rId7"/>
  </p:notesMasterIdLst>
  <p:sldIdLst>
    <p:sldId id="256" r:id="rId2"/>
    <p:sldId id="287" r:id="rId3"/>
    <p:sldId id="290" r:id="rId4"/>
    <p:sldId id="292" r:id="rId5"/>
    <p:sldId id="291" r:id="rId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5pPr>
    <a:lvl6pPr marL="22860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6pPr>
    <a:lvl7pPr marL="27432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7pPr>
    <a:lvl8pPr marL="32004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8pPr>
    <a:lvl9pPr marL="3657600" algn="l" defTabSz="914400" rtl="0" eaLnBrk="1" latinLnBrk="1" hangingPunct="1">
      <a:defRPr kern="1200">
        <a:solidFill>
          <a:schemeClr val="tx1"/>
        </a:solidFill>
        <a:latin typeface="Calibri" pitchFamily="34" charset="0"/>
        <a:ea typeface="SimSun" pitchFamily="2" charset="-122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uawei" lastIdx="1" clrIdx="0">
    <p:extLst>
      <p:ext uri="{19B8F6BF-5375-455C-9EA6-DF929625EA0E}">
        <p15:presenceInfo xmlns:p15="http://schemas.microsoft.com/office/powerpoint/2012/main" xmlns="" userId="Huawei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0"/>
      </p:ext>
    </p:extLst>
  </p:showPr>
  <p:clrMru>
    <a:srgbClr val="FF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58" autoAdjust="0"/>
    <p:restoredTop sz="94660"/>
  </p:normalViewPr>
  <p:slideViewPr>
    <p:cSldViewPr>
      <p:cViewPr>
        <p:scale>
          <a:sx n="75" d="100"/>
          <a:sy n="75" d="100"/>
        </p:scale>
        <p:origin x="-115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D5DD5EB-6703-4F7B-A5B7-505884406AB0}" type="datetimeFigureOut">
              <a:rPr lang="en-US" altLang="en-US"/>
              <a:pPr/>
              <a:t>1/24/2018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674C9FAF-7930-4CCF-AAA5-CC7359227F0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xmlns="" val="93396846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SimSun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24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sv-SE" smtClean="0"/>
          </a:p>
        </p:txBody>
      </p:sp>
      <p:sp>
        <p:nvSpPr>
          <p:cNvPr id="1024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/>
            <a:fld id="{E8603BE1-DB23-4371-8268-B0747CF53523}" type="slidenum">
              <a:rPr lang="en-US" altLang="sv-SE"/>
              <a:pPr eaLnBrk="1" hangingPunct="1"/>
              <a:t>1</a:t>
            </a:fld>
            <a:endParaRPr lang="en-US" altLang="sv-SE"/>
          </a:p>
        </p:txBody>
      </p:sp>
    </p:spTree>
    <p:extLst>
      <p:ext uri="{BB962C8B-B14F-4D97-AF65-F5344CB8AC3E}">
        <p14:creationId xmlns:p14="http://schemas.microsoft.com/office/powerpoint/2010/main" xmlns="" val="17862220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02CBF6E-9631-4CEA-BD2A-A7C30167BD8D}" type="datetimeFigureOut">
              <a:rPr lang="zh-CN" altLang="en-US"/>
              <a:pPr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4204C5-3DAD-4B02-8104-66BB7F6EF3A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973111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F666F2F-7DA8-41BB-9A4D-34D4BA018538}" type="datetimeFigureOut">
              <a:rPr lang="zh-CN" altLang="en-US"/>
              <a:pPr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AE48355-68CB-4BFA-832C-11DE20029BE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575714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35E1967-4DF0-4230-B7FF-82AB1B006251}" type="datetimeFigureOut">
              <a:rPr lang="zh-CN" altLang="en-US"/>
              <a:pPr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C1C6B7-6F33-46A6-AF06-0CB0A343819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13089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B651E3-ADE4-40D3-A90A-641F73CF1132}" type="datetimeFigureOut">
              <a:rPr lang="zh-CN" altLang="en-US"/>
              <a:pPr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D16F7C-95DD-4D1A-B741-902C025A72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44366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99F2C60-5916-4692-AC19-76CF68778C2A}" type="datetimeFigureOut">
              <a:rPr lang="zh-CN" altLang="en-US"/>
              <a:pPr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5786B4-895E-4C84-BDF9-71D0377C27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052454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9A351B8-4EC2-4914-9963-2959228D4DBB}" type="datetimeFigureOut">
              <a:rPr lang="zh-CN" altLang="en-US"/>
              <a:pPr/>
              <a:t>2018/1/24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EC18B5-9155-4679-8F18-A75981C461B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631175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3DB1F7D4-E83D-4427-86C5-EB36B09D0541}" type="datetimeFigureOut">
              <a:rPr lang="zh-CN" altLang="en-US"/>
              <a:pPr/>
              <a:t>2018/1/24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7A6B129-43A4-4A8F-AD8C-4CE9EA58F91A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006618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28B532-5D01-4AB7-89F8-127258D94A16}" type="datetimeFigureOut">
              <a:rPr lang="zh-CN" altLang="en-US"/>
              <a:pPr/>
              <a:t>2018/1/24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C74AB-A9B3-4EAA-8134-5E2531F7EBB4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184059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D48067F-DEE5-4CB9-9B33-92C583414D59}" type="datetimeFigureOut">
              <a:rPr lang="zh-CN" altLang="en-US"/>
              <a:pPr/>
              <a:t>2018/1/24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629B330-651D-46A5-9819-A126EC4D2FC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35605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0AD5193-8F5B-4ED5-B1D6-A6FFB93C9394}" type="datetimeFigureOut">
              <a:rPr lang="zh-CN" altLang="en-US"/>
              <a:pPr/>
              <a:t>2018/1/24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CE1815-E820-4F1D-8D0A-2098EC207E7C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76686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0B7DCBA-EAE5-4D6B-B1D9-7DA9A0BF15C8}" type="datetimeFigureOut">
              <a:rPr lang="zh-CN" altLang="en-US"/>
              <a:pPr/>
              <a:t>2018/1/24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2E4A87-F903-4FA0-B4CD-39BE5C0379A6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038618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41925962-C943-404D-8CA2-CC0D5EBC312A}" type="datetimeFigureOut">
              <a:rPr lang="zh-CN" altLang="en-US"/>
              <a:pPr/>
              <a:t>2018/1/24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E957A2B-7D86-4EB0-8A7C-7F7A62B91D25}" type="slidenum">
              <a:rPr lang="zh-CN" altLang="en-US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SimSun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SimSun" pitchFamily="2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SimSun" pitchFamily="2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SimSun" pitchFamily="2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>
                <a:ea typeface="+mj-ea"/>
              </a:rPr>
              <a:t>Way </a:t>
            </a:r>
            <a:r>
              <a:rPr lang="en-US" dirty="0">
                <a:ea typeface="+mj-ea"/>
              </a:rPr>
              <a:t>forward </a:t>
            </a:r>
            <a:r>
              <a:rPr lang="en-US" dirty="0" smtClean="0">
                <a:ea typeface="+mj-ea"/>
              </a:rPr>
              <a:t>on </a:t>
            </a:r>
            <a:r>
              <a:rPr lang="en-US" dirty="0">
                <a:ea typeface="+mj-ea"/>
              </a:rPr>
              <a:t>CSI-RS based </a:t>
            </a:r>
            <a:r>
              <a:rPr lang="en-US" dirty="0" smtClean="0">
                <a:ea typeface="+mj-ea"/>
              </a:rPr>
              <a:t>measurement </a:t>
            </a:r>
            <a:r>
              <a:rPr lang="en-US" dirty="0">
                <a:ea typeface="+mj-ea"/>
              </a:rPr>
              <a:t>in </a:t>
            </a:r>
            <a:r>
              <a:rPr lang="en-US" dirty="0" smtClean="0">
                <a:ea typeface="+mj-ea"/>
              </a:rPr>
              <a:t>NR</a:t>
            </a:r>
            <a:endParaRPr lang="en-US" dirty="0">
              <a:ea typeface="+mj-ea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95288" y="4149725"/>
            <a:ext cx="7993062" cy="2016125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en-US" altLang="en-US" sz="2800" dirty="0" smtClean="0">
                <a:solidFill>
                  <a:schemeClr val="tx1"/>
                </a:solidFill>
              </a:rPr>
              <a:t>Huawei, HiSilicon,</a:t>
            </a:r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395288" y="333375"/>
            <a:ext cx="8497887" cy="11387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  <a:ea typeface="SimSun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sv-SE" sz="2000" b="1" dirty="0"/>
              <a:t>3GPP TSG-RAN WG4 Meeting </a:t>
            </a:r>
            <a:r>
              <a:rPr lang="en-US" altLang="sv-SE" sz="2000" b="1" smtClean="0"/>
              <a:t>AH-1801                                                    </a:t>
            </a:r>
            <a:r>
              <a:rPr lang="en-US" altLang="sv-SE" sz="2000" b="1" smtClean="0"/>
              <a:t>R4-1801059</a:t>
            </a:r>
            <a:endParaRPr lang="en-US" altLang="sv-SE" sz="2000" b="1" dirty="0" smtClean="0"/>
          </a:p>
          <a:p>
            <a:pPr>
              <a:buNone/>
            </a:pPr>
            <a:r>
              <a:rPr lang="en-US" altLang="zh-CN" sz="2000" b="1" dirty="0"/>
              <a:t>San Diego, USA, January22</a:t>
            </a:r>
            <a:r>
              <a:rPr lang="en-US" altLang="zh-CN" sz="2000" b="1" baseline="30000" dirty="0" smtClean="0"/>
              <a:t>nd</a:t>
            </a:r>
            <a:r>
              <a:rPr lang="en-US" altLang="zh-CN" sz="2000" b="1" dirty="0" smtClean="0"/>
              <a:t> </a:t>
            </a:r>
            <a:r>
              <a:rPr lang="en-US" altLang="zh-CN" sz="2000" b="1" dirty="0"/>
              <a:t>– </a:t>
            </a:r>
            <a:r>
              <a:rPr lang="en-US" altLang="zh-CN" sz="2000" b="1" dirty="0" smtClean="0"/>
              <a:t>26</a:t>
            </a:r>
            <a:r>
              <a:rPr lang="en-US" altLang="zh-CN" sz="2000" b="1" baseline="30000" dirty="0" smtClean="0"/>
              <a:t>th</a:t>
            </a:r>
            <a:r>
              <a:rPr lang="en-GB" altLang="zh-CN" sz="2000" b="1" dirty="0" smtClean="0"/>
              <a:t>, 2018</a:t>
            </a:r>
            <a:endParaRPr lang="zh-CN" altLang="zh-CN" sz="2000" b="1" dirty="0" smtClean="0"/>
          </a:p>
          <a:p>
            <a:pPr>
              <a:buNone/>
            </a:pPr>
            <a:r>
              <a:rPr lang="sv-SE" altLang="sv-SE" sz="2000" b="1" dirty="0" smtClean="0"/>
              <a:t>Agenda </a:t>
            </a:r>
            <a:r>
              <a:rPr lang="sv-SE" altLang="sv-SE" sz="2000" b="1" dirty="0"/>
              <a:t>Item: </a:t>
            </a:r>
            <a:r>
              <a:rPr lang="en-GB" altLang="zh-CN" sz="2000" b="1" dirty="0" smtClean="0"/>
              <a:t>4.6.5</a:t>
            </a:r>
            <a:endParaRPr lang="sv-SE" altLang="sv-SE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4000" dirty="0" smtClean="0"/>
              <a:t>CSI-RS based measurement reporting delay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95536" y="979488"/>
            <a:ext cx="8353177" cy="5617864"/>
          </a:xfrm>
        </p:spPr>
        <p:txBody>
          <a:bodyPr/>
          <a:lstStyle/>
          <a:p>
            <a:pPr lvl="0">
              <a:spcBef>
                <a:spcPts val="1200"/>
              </a:spcBef>
            </a:pPr>
            <a:r>
              <a:rPr lang="en-US" altLang="zh-CN" sz="2000" b="1" dirty="0" smtClean="0"/>
              <a:t>For CSI-RS </a:t>
            </a:r>
            <a:r>
              <a:rPr lang="en-US" altLang="zh-CN" sz="2000" b="1" dirty="0"/>
              <a:t>based </a:t>
            </a:r>
            <a:r>
              <a:rPr lang="en-US" altLang="zh-CN" sz="2000" b="1" dirty="0" smtClean="0"/>
              <a:t>measurement, the requirements on measurement reporting </a:t>
            </a:r>
            <a:r>
              <a:rPr lang="en-US" altLang="zh-CN" sz="2000" b="1" dirty="0"/>
              <a:t>delay </a:t>
            </a:r>
            <a:r>
              <a:rPr lang="en-US" altLang="zh-CN" sz="2000" b="1" dirty="0" smtClean="0"/>
              <a:t>can </a:t>
            </a:r>
            <a:r>
              <a:rPr lang="en-US" altLang="zh-CN" sz="2000" b="1" dirty="0" smtClean="0"/>
              <a:t>be defined </a:t>
            </a:r>
            <a:r>
              <a:rPr lang="en-US" altLang="zh-CN" sz="2000" b="1" dirty="0" smtClean="0"/>
              <a:t>as:</a:t>
            </a:r>
            <a:endParaRPr lang="en-US" altLang="zh-CN" sz="2000" b="1" dirty="0" smtClean="0"/>
          </a:p>
          <a:p>
            <a:pPr lvl="0" algn="ctr">
              <a:spcBef>
                <a:spcPts val="1200"/>
              </a:spcBef>
              <a:buNone/>
            </a:pPr>
            <a:r>
              <a:rPr lang="en-GB" sz="2000" dirty="0" err="1" smtClean="0"/>
              <a:t>T</a:t>
            </a:r>
            <a:r>
              <a:rPr lang="en-GB" sz="2000" baseline="-25000" dirty="0" err="1" smtClean="0"/>
              <a:t>reporting_delay</a:t>
            </a:r>
            <a:r>
              <a:rPr lang="en-GB" altLang="zh-CN" sz="2000" baseline="-25000" dirty="0" smtClean="0"/>
              <a:t>_</a:t>
            </a:r>
            <a:r>
              <a:rPr lang="en-US" altLang="zh-CN" sz="2000" baseline="-25000" dirty="0" smtClean="0"/>
              <a:t>CSI-RS</a:t>
            </a:r>
            <a:r>
              <a:rPr lang="en-GB" sz="2000" dirty="0" smtClean="0"/>
              <a:t>= </a:t>
            </a:r>
            <a:r>
              <a:rPr lang="en-GB" sz="2000" dirty="0" err="1" smtClean="0"/>
              <a:t>T</a:t>
            </a:r>
            <a:r>
              <a:rPr lang="en-GB" sz="2000" baseline="-25000" dirty="0" err="1" smtClean="0"/>
              <a:t>search</a:t>
            </a:r>
            <a:r>
              <a:rPr lang="en-GB" altLang="zh-CN" sz="2000" dirty="0" smtClean="0"/>
              <a:t> + T</a:t>
            </a:r>
            <a:r>
              <a:rPr lang="en-GB" altLang="zh-CN" sz="2000" baseline="-25000" dirty="0" smtClean="0"/>
              <a:t>CSI-</a:t>
            </a:r>
            <a:r>
              <a:rPr lang="en-GB" altLang="zh-CN" sz="2000" baseline="-25000" dirty="0" err="1" smtClean="0"/>
              <a:t>RS_measurement_period</a:t>
            </a:r>
            <a:endParaRPr lang="en-GB" altLang="zh-CN" sz="2000" baseline="-25000" dirty="0" smtClean="0"/>
          </a:p>
          <a:p>
            <a:pPr lvl="1">
              <a:spcBef>
                <a:spcPts val="600"/>
              </a:spcBef>
              <a:spcAft>
                <a:spcPts val="900"/>
              </a:spcAft>
            </a:pPr>
            <a:r>
              <a:rPr lang="en-GB" altLang="zh-CN" sz="2000" i="1" dirty="0" smtClean="0"/>
              <a:t>I</a:t>
            </a:r>
            <a:r>
              <a:rPr lang="en-GB" altLang="zh-CN" sz="2000" i="1" dirty="0" smtClean="0"/>
              <a:t>f </a:t>
            </a:r>
            <a:r>
              <a:rPr lang="en-GB" altLang="zh-CN" sz="2000" i="1" dirty="0" smtClean="0"/>
              <a:t>associated SSB is </a:t>
            </a:r>
            <a:r>
              <a:rPr lang="en-GB" altLang="zh-CN" sz="2000" i="1" dirty="0" smtClean="0"/>
              <a:t>configured</a:t>
            </a:r>
            <a:r>
              <a:rPr lang="en-US" altLang="zh-CN" sz="2000" i="1" dirty="0" smtClean="0"/>
              <a:t>,</a:t>
            </a:r>
            <a:r>
              <a:rPr lang="en-GB" altLang="zh-CN" sz="2000" i="1" dirty="0" smtClean="0"/>
              <a:t> </a:t>
            </a:r>
            <a:r>
              <a:rPr lang="en-GB" altLang="zh-CN" sz="2000" i="1" dirty="0" err="1" smtClean="0"/>
              <a:t>T</a:t>
            </a:r>
            <a:r>
              <a:rPr lang="en-GB" altLang="zh-CN" sz="2000" i="1" baseline="-25000" dirty="0" err="1" smtClean="0"/>
              <a:t>search</a:t>
            </a:r>
            <a:r>
              <a:rPr lang="en-GB" altLang="zh-CN" sz="2000" i="1" baseline="-25000" dirty="0" smtClean="0"/>
              <a:t> </a:t>
            </a:r>
            <a:r>
              <a:rPr lang="en-GB" altLang="zh-CN" sz="2000" i="1" dirty="0" smtClean="0"/>
              <a:t>is the time period to identify the associated </a:t>
            </a:r>
            <a:r>
              <a:rPr lang="en-GB" altLang="zh-CN" sz="2000" i="1" dirty="0" smtClean="0"/>
              <a:t>SSB</a:t>
            </a:r>
            <a:endParaRPr lang="en-GB" altLang="zh-CN" sz="2000" i="1" dirty="0" smtClean="0"/>
          </a:p>
          <a:p>
            <a:pPr lvl="1">
              <a:spcBef>
                <a:spcPts val="600"/>
              </a:spcBef>
              <a:spcAft>
                <a:spcPts val="900"/>
              </a:spcAft>
            </a:pPr>
            <a:r>
              <a:rPr lang="en-GB" altLang="zh-CN" sz="2000" i="1" dirty="0" smtClean="0"/>
              <a:t>I</a:t>
            </a:r>
            <a:r>
              <a:rPr lang="en-GB" altLang="zh-CN" sz="2000" i="1" dirty="0" smtClean="0"/>
              <a:t>f </a:t>
            </a:r>
            <a:r>
              <a:rPr lang="en-GB" altLang="zh-CN" sz="2000" i="1" dirty="0" smtClean="0"/>
              <a:t>associated SSB is not </a:t>
            </a:r>
            <a:r>
              <a:rPr lang="en-GB" altLang="zh-CN" sz="2000" i="1" dirty="0" smtClean="0"/>
              <a:t>configured, </a:t>
            </a:r>
            <a:r>
              <a:rPr lang="en-GB" altLang="zh-CN" sz="2000" i="1" dirty="0" err="1" smtClean="0"/>
              <a:t>T</a:t>
            </a:r>
            <a:r>
              <a:rPr lang="en-GB" altLang="zh-CN" sz="2000" i="1" baseline="-25000" dirty="0" err="1" smtClean="0"/>
              <a:t>search</a:t>
            </a:r>
            <a:r>
              <a:rPr lang="en-GB" altLang="zh-CN" sz="2000" i="1" baseline="-25000" dirty="0" smtClean="0"/>
              <a:t> </a:t>
            </a:r>
            <a:r>
              <a:rPr lang="en-GB" altLang="zh-CN" sz="2000" i="1" dirty="0" smtClean="0"/>
              <a:t>is the time period to identify any SSB of the corresponding cell with SSB index </a:t>
            </a:r>
            <a:r>
              <a:rPr lang="en-GB" altLang="zh-CN" sz="2000" i="1" dirty="0" smtClean="0"/>
              <a:t>reading.</a:t>
            </a:r>
            <a:endParaRPr lang="en-GB" altLang="zh-CN" sz="2000" i="1" dirty="0" smtClean="0"/>
          </a:p>
          <a:p>
            <a:pPr lvl="1">
              <a:spcBef>
                <a:spcPts val="600"/>
              </a:spcBef>
              <a:spcAft>
                <a:spcPts val="900"/>
              </a:spcAft>
            </a:pPr>
            <a:r>
              <a:rPr lang="en-GB" altLang="zh-CN" sz="2000" i="1" dirty="0" err="1" smtClean="0"/>
              <a:t>T</a:t>
            </a:r>
            <a:r>
              <a:rPr lang="en-GB" altLang="zh-CN" sz="2000" i="1" baseline="-25000" dirty="0" err="1" smtClean="0"/>
              <a:t>CSI_RS_measurement_period</a:t>
            </a:r>
            <a:r>
              <a:rPr lang="en-GB" altLang="zh-CN" sz="2000" i="1" dirty="0" smtClean="0"/>
              <a:t> is the measurement period of CSI-RS based measurement.</a:t>
            </a:r>
            <a:endParaRPr lang="en-GB" sz="2000" dirty="0" smtClean="0"/>
          </a:p>
          <a:p>
            <a:pPr>
              <a:spcBef>
                <a:spcPts val="1200"/>
              </a:spcBef>
            </a:pPr>
            <a:endParaRPr lang="en-GB" altLang="ko-KR" sz="2400" b="1" dirty="0"/>
          </a:p>
        </p:txBody>
      </p:sp>
    </p:spTree>
    <p:extLst>
      <p:ext uri="{BB962C8B-B14F-4D97-AF65-F5344CB8AC3E}">
        <p14:creationId xmlns:p14="http://schemas.microsoft.com/office/powerpoint/2010/main" xmlns="" val="3463134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sz="4000" dirty="0" smtClean="0"/>
              <a:t>Search time for the </a:t>
            </a:r>
            <a:r>
              <a:rPr lang="en-US" altLang="ko-KR" sz="4000" dirty="0" smtClean="0"/>
              <a:t>associated SSB</a:t>
            </a:r>
            <a:endParaRPr lang="en-US" altLang="sv-SE" sz="4000" dirty="0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26243" y="1268760"/>
            <a:ext cx="8291513" cy="511333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GB" altLang="ko-KR" sz="2000" dirty="0" smtClean="0"/>
              <a:t>Case 1: When </a:t>
            </a:r>
            <a:r>
              <a:rPr lang="en-US" altLang="ko-KR" sz="2000" dirty="0" smtClean="0"/>
              <a:t>associated SSB is configured for a CSI-RS resource for </a:t>
            </a:r>
            <a:r>
              <a:rPr lang="en-US" altLang="ko-KR" sz="2000" dirty="0" smtClean="0"/>
              <a:t>mobility and </a:t>
            </a:r>
            <a:r>
              <a:rPr lang="en-US" altLang="ko-KR" sz="2000" dirty="0" smtClean="0"/>
              <a:t>the </a:t>
            </a:r>
            <a:r>
              <a:rPr lang="en-US" altLang="ko-KR" sz="2000" dirty="0" smtClean="0"/>
              <a:t>associated SSB is detectable.</a:t>
            </a:r>
            <a:endParaRPr lang="en-US" altLang="ko-KR" sz="2000" dirty="0" smtClean="0"/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 smtClean="0"/>
              <a:t>Case 1-1: </a:t>
            </a:r>
            <a:r>
              <a:rPr lang="en-GB" altLang="zh-CN" sz="1800" dirty="0" smtClean="0"/>
              <a:t>The UE has been indicated that the corresponding cell is synchronous with the serving cell</a:t>
            </a:r>
            <a:endParaRPr lang="en-US" altLang="ko-KR" sz="1800" dirty="0" smtClean="0"/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GB" altLang="zh-CN" sz="1800" dirty="0" err="1" smtClean="0"/>
              <a:t>T</a:t>
            </a:r>
            <a:r>
              <a:rPr lang="en-GB" altLang="zh-CN" sz="1800" baseline="-25000" dirty="0" err="1" smtClean="0"/>
              <a:t>search</a:t>
            </a:r>
            <a:r>
              <a:rPr lang="en-GB" altLang="zh-CN" sz="1800" baseline="-25000" dirty="0" smtClean="0"/>
              <a:t> </a:t>
            </a:r>
            <a:r>
              <a:rPr lang="en-GB" altLang="zh-CN" sz="1800" dirty="0" smtClean="0"/>
              <a:t>= </a:t>
            </a:r>
            <a:r>
              <a:rPr lang="en-GB" altLang="zh-CN" sz="1800" dirty="0" smtClean="0"/>
              <a:t>T</a:t>
            </a:r>
            <a:r>
              <a:rPr lang="en-GB" altLang="zh-CN" sz="1800" baseline="-25000" dirty="0" smtClean="0"/>
              <a:t>PSS/</a:t>
            </a:r>
            <a:r>
              <a:rPr lang="en-GB" altLang="zh-CN" sz="1800" baseline="-25000" dirty="0" err="1" smtClean="0"/>
              <a:t>SSS_sync</a:t>
            </a:r>
            <a:endParaRPr lang="en-GB" altLang="zh-CN" sz="1800" baseline="-25000" dirty="0" smtClean="0"/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 smtClean="0"/>
              <a:t>Case 1-2</a:t>
            </a:r>
            <a:r>
              <a:rPr lang="en-US" altLang="ko-KR" sz="1800" dirty="0" smtClean="0"/>
              <a:t>:</a:t>
            </a:r>
            <a:r>
              <a:rPr lang="en-GB" altLang="zh-CN" sz="1800" dirty="0" smtClean="0"/>
              <a:t> The UE has not been indicated that the corresponding cell is synchronous with the serving cell</a:t>
            </a:r>
            <a:endParaRPr lang="en-US" altLang="ko-KR" sz="1800" dirty="0" smtClean="0"/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GB" altLang="zh-CN" sz="1800" dirty="0" err="1" smtClean="0"/>
              <a:t>T</a:t>
            </a:r>
            <a:r>
              <a:rPr lang="en-GB" altLang="zh-CN" sz="1800" baseline="-25000" dirty="0" err="1" smtClean="0"/>
              <a:t>search</a:t>
            </a:r>
            <a:r>
              <a:rPr lang="en-GB" altLang="zh-CN" sz="1800" baseline="-25000" dirty="0" smtClean="0"/>
              <a:t> </a:t>
            </a:r>
            <a:r>
              <a:rPr lang="en-GB" altLang="zh-CN" sz="1800" dirty="0" smtClean="0"/>
              <a:t>= T</a:t>
            </a:r>
            <a:r>
              <a:rPr lang="en-GB" altLang="zh-CN" sz="1800" baseline="-25000" dirty="0" smtClean="0"/>
              <a:t>PSS/</a:t>
            </a:r>
            <a:r>
              <a:rPr lang="en-GB" altLang="zh-CN" sz="1800" baseline="-25000" dirty="0" err="1" smtClean="0"/>
              <a:t>SSS_sync</a:t>
            </a:r>
            <a:r>
              <a:rPr lang="en-GB" altLang="zh-CN" sz="1800" dirty="0" smtClean="0"/>
              <a:t> + </a:t>
            </a:r>
            <a:r>
              <a:rPr lang="en-GB" altLang="zh-CN" sz="1800" dirty="0" err="1" smtClean="0"/>
              <a:t>T</a:t>
            </a:r>
            <a:r>
              <a:rPr lang="en-GB" altLang="zh-CN" sz="1800" baseline="-25000" dirty="0" err="1" smtClean="0"/>
              <a:t>SSB_time_index</a:t>
            </a:r>
            <a:r>
              <a:rPr lang="en-GB" altLang="zh-CN" sz="1800" dirty="0" smtClean="0"/>
              <a:t> </a:t>
            </a:r>
            <a:endParaRPr lang="en-GB" altLang="zh-CN" sz="1800" baseline="-25000" dirty="0" smtClean="0"/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 smtClean="0"/>
              <a:t>Side condition: SINR </a:t>
            </a:r>
            <a:r>
              <a:rPr lang="en-US" altLang="ko-KR" sz="1800" dirty="0" smtClean="0"/>
              <a:t>of the associated SSB is higher than [-6]dB</a:t>
            </a:r>
          </a:p>
        </p:txBody>
      </p:sp>
    </p:spTree>
    <p:extLst>
      <p:ext uri="{BB962C8B-B14F-4D97-AF65-F5344CB8AC3E}">
        <p14:creationId xmlns:p14="http://schemas.microsoft.com/office/powerpoint/2010/main" xmlns="" val="21449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Search time for any </a:t>
            </a:r>
            <a:r>
              <a:rPr lang="en-US" altLang="ko-KR" dirty="0" smtClean="0"/>
              <a:t>SSB of </a:t>
            </a:r>
            <a:r>
              <a:rPr lang="en-GB" altLang="zh-CN" dirty="0" smtClean="0"/>
              <a:t>corresponding </a:t>
            </a:r>
            <a:r>
              <a:rPr lang="en-US" altLang="ko-KR" dirty="0" smtClean="0"/>
              <a:t>cell </a:t>
            </a:r>
            <a:endParaRPr lang="en-US" altLang="sv-SE" dirty="0" smtClean="0"/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426243" y="1268760"/>
            <a:ext cx="8291513" cy="511333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900"/>
              </a:spcAft>
            </a:pPr>
            <a:r>
              <a:rPr lang="en-GB" altLang="ko-KR" sz="2000" dirty="0" smtClean="0"/>
              <a:t>Case 2: When </a:t>
            </a:r>
            <a:r>
              <a:rPr lang="en-US" altLang="ko-KR" sz="2000" dirty="0" smtClean="0"/>
              <a:t>associated SSB is not configured for a CSI-RS resource for </a:t>
            </a:r>
            <a:r>
              <a:rPr lang="en-US" altLang="ko-KR" sz="2000" dirty="0" smtClean="0"/>
              <a:t>mobility and </a:t>
            </a:r>
            <a:r>
              <a:rPr lang="en-US" altLang="ko-KR" sz="2000" dirty="0" smtClean="0"/>
              <a:t>any </a:t>
            </a:r>
            <a:r>
              <a:rPr lang="en-US" altLang="ko-KR" sz="2000" dirty="0" smtClean="0"/>
              <a:t>SSB of the </a:t>
            </a:r>
            <a:r>
              <a:rPr lang="en-GB" altLang="zh-CN" sz="2000" dirty="0" smtClean="0"/>
              <a:t>corresponding </a:t>
            </a:r>
            <a:r>
              <a:rPr lang="en-US" altLang="ko-KR" sz="2000" dirty="0" smtClean="0"/>
              <a:t>cell is detectable.</a:t>
            </a:r>
            <a:endParaRPr lang="en-US" altLang="ko-KR" sz="2000" dirty="0" smtClean="0"/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 smtClean="0"/>
              <a:t>Case 2-1: </a:t>
            </a:r>
            <a:r>
              <a:rPr lang="en-GB" altLang="zh-CN" sz="1800" dirty="0" smtClean="0"/>
              <a:t>The UE has been indicated that the corresponding cell is synchronous with the serving cell</a:t>
            </a:r>
            <a:endParaRPr lang="en-US" altLang="ko-KR" sz="1800" dirty="0" smtClean="0"/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GB" altLang="zh-CN" sz="1800" dirty="0" err="1" smtClean="0"/>
              <a:t>T</a:t>
            </a:r>
            <a:r>
              <a:rPr lang="en-GB" altLang="zh-CN" sz="1800" baseline="-25000" dirty="0" err="1" smtClean="0"/>
              <a:t>search</a:t>
            </a:r>
            <a:r>
              <a:rPr lang="en-GB" altLang="zh-CN" sz="1800" baseline="-25000" dirty="0" smtClean="0"/>
              <a:t> </a:t>
            </a:r>
            <a:r>
              <a:rPr lang="en-GB" altLang="zh-CN" sz="1800" dirty="0" smtClean="0"/>
              <a:t>= </a:t>
            </a:r>
            <a:r>
              <a:rPr lang="en-GB" altLang="zh-CN" sz="1800" dirty="0" smtClean="0"/>
              <a:t>T</a:t>
            </a:r>
            <a:r>
              <a:rPr lang="en-GB" altLang="zh-CN" sz="1800" baseline="-25000" dirty="0" smtClean="0"/>
              <a:t>PSS/</a:t>
            </a:r>
            <a:r>
              <a:rPr lang="en-GB" altLang="zh-CN" sz="1800" baseline="-25000" dirty="0" err="1" smtClean="0"/>
              <a:t>SSS_sync</a:t>
            </a:r>
            <a:endParaRPr lang="en-US" altLang="ko-KR" sz="1800" dirty="0" smtClean="0"/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 smtClean="0"/>
              <a:t>Case </a:t>
            </a:r>
            <a:r>
              <a:rPr lang="en-US" altLang="ko-KR" sz="1800" dirty="0" smtClean="0"/>
              <a:t>2-2</a:t>
            </a:r>
            <a:r>
              <a:rPr lang="en-US" altLang="ko-KR" sz="1800" dirty="0" smtClean="0"/>
              <a:t>:</a:t>
            </a:r>
            <a:r>
              <a:rPr lang="en-GB" altLang="zh-CN" sz="1800" dirty="0" smtClean="0"/>
              <a:t> The UE has not been indicated that the corresponding cell is synchronous with the serving cell</a:t>
            </a:r>
            <a:endParaRPr lang="en-US" altLang="ko-KR" sz="1800" dirty="0" smtClean="0"/>
          </a:p>
          <a:p>
            <a:pPr lvl="2">
              <a:spcBef>
                <a:spcPts val="0"/>
              </a:spcBef>
              <a:spcAft>
                <a:spcPts val="900"/>
              </a:spcAft>
            </a:pPr>
            <a:r>
              <a:rPr lang="en-GB" altLang="zh-CN" sz="1800" dirty="0" err="1" smtClean="0"/>
              <a:t>T</a:t>
            </a:r>
            <a:r>
              <a:rPr lang="en-GB" altLang="zh-CN" sz="1800" baseline="-25000" dirty="0" err="1" smtClean="0"/>
              <a:t>search</a:t>
            </a:r>
            <a:r>
              <a:rPr lang="en-GB" altLang="zh-CN" sz="1800" baseline="-25000" dirty="0" smtClean="0"/>
              <a:t> </a:t>
            </a:r>
            <a:r>
              <a:rPr lang="en-GB" altLang="zh-CN" sz="1800" dirty="0" smtClean="0"/>
              <a:t>= T</a:t>
            </a:r>
            <a:r>
              <a:rPr lang="en-GB" altLang="zh-CN" sz="1800" baseline="-25000" dirty="0" smtClean="0"/>
              <a:t>PSS/</a:t>
            </a:r>
            <a:r>
              <a:rPr lang="en-GB" altLang="zh-CN" sz="1800" baseline="-25000" dirty="0" err="1" smtClean="0"/>
              <a:t>SSS_sync</a:t>
            </a:r>
            <a:r>
              <a:rPr lang="en-GB" altLang="zh-CN" sz="1800" dirty="0" smtClean="0"/>
              <a:t> + </a:t>
            </a:r>
            <a:r>
              <a:rPr lang="en-GB" altLang="zh-CN" sz="1800" dirty="0" err="1" smtClean="0"/>
              <a:t>T</a:t>
            </a:r>
            <a:r>
              <a:rPr lang="en-GB" altLang="zh-CN" sz="1800" baseline="-25000" dirty="0" err="1" smtClean="0"/>
              <a:t>SSB_time_index</a:t>
            </a:r>
            <a:r>
              <a:rPr lang="en-GB" altLang="zh-CN" sz="1800" dirty="0" smtClean="0"/>
              <a:t> </a:t>
            </a:r>
            <a:endParaRPr lang="en-GB" altLang="zh-CN" sz="1800" baseline="-25000" dirty="0" smtClean="0"/>
          </a:p>
          <a:p>
            <a:pPr lvl="1">
              <a:spcBef>
                <a:spcPts val="0"/>
              </a:spcBef>
              <a:spcAft>
                <a:spcPts val="900"/>
              </a:spcAft>
            </a:pPr>
            <a:r>
              <a:rPr lang="en-US" altLang="ko-KR" sz="1800" dirty="0" smtClean="0"/>
              <a:t>Side condition: SINR </a:t>
            </a:r>
            <a:r>
              <a:rPr lang="en-US" altLang="ko-KR" sz="1800" dirty="0" smtClean="0"/>
              <a:t>of any </a:t>
            </a:r>
            <a:r>
              <a:rPr lang="en-US" altLang="ko-KR" sz="1800" dirty="0" smtClean="0"/>
              <a:t>SSB of the </a:t>
            </a:r>
            <a:r>
              <a:rPr lang="en-GB" altLang="zh-CN" sz="1800" dirty="0" smtClean="0"/>
              <a:t>the corresponding cell</a:t>
            </a:r>
            <a:r>
              <a:rPr lang="en-US" altLang="ko-KR" sz="1800" dirty="0" smtClean="0"/>
              <a:t> </a:t>
            </a:r>
            <a:r>
              <a:rPr lang="en-US" altLang="ko-KR" sz="1800" dirty="0" smtClean="0"/>
              <a:t>is higher than [-6]dB</a:t>
            </a:r>
          </a:p>
        </p:txBody>
      </p:sp>
    </p:spTree>
    <p:extLst>
      <p:ext uri="{BB962C8B-B14F-4D97-AF65-F5344CB8AC3E}">
        <p14:creationId xmlns:p14="http://schemas.microsoft.com/office/powerpoint/2010/main" xmlns="" val="2144916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0" y="53975"/>
            <a:ext cx="9144000" cy="1143000"/>
          </a:xfrm>
        </p:spPr>
        <p:txBody>
          <a:bodyPr/>
          <a:lstStyle/>
          <a:p>
            <a:r>
              <a:rPr lang="en-US" altLang="sv-SE" dirty="0" smtClean="0"/>
              <a:t>Consensus</a:t>
            </a:r>
          </a:p>
        </p:txBody>
      </p:sp>
      <p:sp>
        <p:nvSpPr>
          <p:cNvPr id="7171" name="Content Placeholder 2"/>
          <p:cNvSpPr>
            <a:spLocks noGrp="1"/>
          </p:cNvSpPr>
          <p:nvPr>
            <p:ph idx="1"/>
          </p:nvPr>
        </p:nvSpPr>
        <p:spPr>
          <a:xfrm>
            <a:off x="395536" y="979488"/>
            <a:ext cx="8353177" cy="5617864"/>
          </a:xfrm>
        </p:spPr>
        <p:txBody>
          <a:bodyPr/>
          <a:lstStyle/>
          <a:p>
            <a:pPr>
              <a:spcBef>
                <a:spcPts val="1200"/>
              </a:spcBef>
            </a:pPr>
            <a:r>
              <a:rPr lang="en-GB" altLang="ko-KR" sz="2400" b="1" dirty="0" smtClean="0"/>
              <a:t>The requirements on </a:t>
            </a:r>
            <a:r>
              <a:rPr lang="en-GB" altLang="zh-CN" sz="2400" b="1" dirty="0"/>
              <a:t>T</a:t>
            </a:r>
            <a:r>
              <a:rPr lang="en-GB" altLang="zh-CN" sz="2400" b="1" baseline="-25000" dirty="0"/>
              <a:t>PSS/</a:t>
            </a:r>
            <a:r>
              <a:rPr lang="en-GB" altLang="zh-CN" sz="2400" b="1" baseline="-25000" dirty="0" err="1"/>
              <a:t>SSS_sync</a:t>
            </a:r>
            <a:r>
              <a:rPr lang="en-GB" altLang="zh-CN" sz="2400" i="1" baseline="-25000" dirty="0"/>
              <a:t> </a:t>
            </a:r>
            <a:r>
              <a:rPr lang="en-GB" altLang="ko-KR" sz="2400" b="1" dirty="0" smtClean="0"/>
              <a:t>and </a:t>
            </a:r>
            <a:r>
              <a:rPr lang="en-GB" altLang="zh-CN" sz="2400" b="1" dirty="0" err="1"/>
              <a:t>T</a:t>
            </a:r>
            <a:r>
              <a:rPr lang="en-GB" altLang="zh-CN" sz="2400" b="1" baseline="-25000" dirty="0" err="1"/>
              <a:t>SSB_time_index</a:t>
            </a:r>
            <a:r>
              <a:rPr lang="en-GB" altLang="ko-KR" sz="2400" b="1" dirty="0" smtClean="0"/>
              <a:t> </a:t>
            </a:r>
            <a:r>
              <a:rPr lang="en-GB" altLang="ko-KR" sz="2400" b="1" dirty="0"/>
              <a:t>applied </a:t>
            </a:r>
            <a:r>
              <a:rPr lang="en-GB" altLang="ko-KR" sz="2400" b="1" dirty="0" smtClean="0"/>
              <a:t>for </a:t>
            </a:r>
            <a:r>
              <a:rPr lang="en-US" altLang="zh-CN" sz="2400" b="1" dirty="0" smtClean="0"/>
              <a:t>SSB </a:t>
            </a:r>
            <a:r>
              <a:rPr lang="en-US" altLang="zh-CN" sz="2400" b="1" dirty="0"/>
              <a:t>based measurements </a:t>
            </a:r>
            <a:r>
              <a:rPr lang="en-GB" altLang="ko-KR" sz="2400" b="1" dirty="0" smtClean="0"/>
              <a:t>can be reused for </a:t>
            </a:r>
            <a:r>
              <a:rPr lang="en-US" altLang="zh-CN" sz="2400" b="1" dirty="0" smtClean="0"/>
              <a:t>CSI-RS </a:t>
            </a:r>
            <a:r>
              <a:rPr lang="en-US" altLang="zh-CN" sz="2400" b="1" dirty="0"/>
              <a:t>based </a:t>
            </a:r>
            <a:r>
              <a:rPr lang="en-US" altLang="zh-CN" sz="2400" b="1" dirty="0" smtClean="0"/>
              <a:t>measurements.</a:t>
            </a:r>
          </a:p>
          <a:p>
            <a:pPr>
              <a:spcBef>
                <a:spcPts val="1200"/>
              </a:spcBef>
            </a:pPr>
            <a:r>
              <a:rPr lang="en-US" altLang="zh-CN" sz="2400" b="1" dirty="0"/>
              <a:t>RAN4 need to study the measurement period and measurement accuracy of CSI-RSRP/CSI-RSRQ/CSI-SINR</a:t>
            </a:r>
            <a:endParaRPr lang="en-US" altLang="zh-CN" sz="2400" b="1" dirty="0" smtClean="0"/>
          </a:p>
          <a:p>
            <a:pPr>
              <a:spcBef>
                <a:spcPts val="1200"/>
              </a:spcBef>
            </a:pPr>
            <a:endParaRPr lang="en-GB" altLang="ko-KR" sz="2400" b="1" dirty="0"/>
          </a:p>
        </p:txBody>
      </p:sp>
    </p:spTree>
    <p:extLst>
      <p:ext uri="{BB962C8B-B14F-4D97-AF65-F5344CB8AC3E}">
        <p14:creationId xmlns:p14="http://schemas.microsoft.com/office/powerpoint/2010/main" xmlns="" val="4120870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33949</TotalTime>
  <Words>323</Words>
  <Application>Microsoft Office PowerPoint</Application>
  <PresentationFormat>全屏显示(4:3)</PresentationFormat>
  <Paragraphs>29</Paragraphs>
  <Slides>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6" baseType="lpstr">
      <vt:lpstr>Office 主题</vt:lpstr>
      <vt:lpstr>Way forward on CSI-RS based measurement in NR</vt:lpstr>
      <vt:lpstr>CSI-RS based measurement reporting delay</vt:lpstr>
      <vt:lpstr>Search time for the associated SSB</vt:lpstr>
      <vt:lpstr>Search time for any SSB of corresponding cell </vt:lpstr>
      <vt:lpstr>Consensus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 Higher-Resolution RSTD Measurement Report Mapping</dc:title>
  <dc:creator>Huawei</dc:creator>
  <cp:lastModifiedBy>Huawei</cp:lastModifiedBy>
  <cp:revision>557</cp:revision>
  <dcterms:created xsi:type="dcterms:W3CDTF">2014-03-20T14:32:54Z</dcterms:created>
  <dcterms:modified xsi:type="dcterms:W3CDTF">2018-01-24T16:23:16Z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(3)F1e8i9CEE+BdDrjW//13xiByDRQbRTJtPlSUH22cI+clYE1f+Ij7Z7pw6nkf+wZf9EZlBmx0
TgdvP/f8e4tKiQ373Fw2MS4WeB1zJ4j/Z9+u7MT1Qd+IetquadhY6w6f3XBa5R6tNNm252L2
Xwuy/XR7lP9vnEGpHF49M0dSHsKtZf5HbPkFgOIzo0tPtxB4FisIMYycInG5E00CqREXHagi
gs1QqqGHcL4cj/TTJE</vt:lpwstr>
  </property>
  <property fmtid="{D5CDD505-2E9C-101B-9397-08002B2CF9AE}" pid="3" name="_2015_ms_pID_725343_00">
    <vt:lpwstr>_2015_ms_pID_725343</vt:lpwstr>
  </property>
  <property fmtid="{D5CDD505-2E9C-101B-9397-08002B2CF9AE}" pid="4" name="_2015_ms_pID_7253431">
    <vt:lpwstr>I7rUtITzhRyd2TVmEZr26oHgU8E3+e9QCfCyU/bvjGora1SEZyicb/
TJClCRWsCbn/BnCitZVprrBRXRkhpQWS2YpD9d1H3cokIixjd+ijSb+Hjl/yIg4Kd/r6txo9
/G6S7Cr1i7Tfgztywckvx/miACwll/xhrFiXTQf32MGCo1JNB62Wqw+usUgghxXYN/DF+kGu
ECsfNnIWhTmExsnX7P0uM9nlZ68s3YZJr7HS</vt:lpwstr>
  </property>
  <property fmtid="{D5CDD505-2E9C-101B-9397-08002B2CF9AE}" pid="5" name="_2015_ms_pID_7253431_00">
    <vt:lpwstr>_2015_ms_pID_7253431</vt:lpwstr>
  </property>
  <property fmtid="{D5CDD505-2E9C-101B-9397-08002B2CF9AE}" pid="6" name="_2015_ms_pID_7253432">
    <vt:lpwstr>H4n6f01s8JRsUDFzu81t38glHCDnpDkcskdi
/MpF4EBGI97LT8kX6kMeMcqrd5bNX5DTEKu5g4UlEF0kq1aKXAE=</vt:lpwstr>
  </property>
  <property fmtid="{D5CDD505-2E9C-101B-9397-08002B2CF9AE}" pid="7" name="_2015_ms_pID_7253432_00">
    <vt:lpwstr>_2015_ms_pID_7253432</vt:lpwstr>
  </property>
  <property fmtid="{D5CDD505-2E9C-101B-9397-08002B2CF9AE}" pid="8" name="_AdHocReviewCycleID">
    <vt:i4>-581507713</vt:i4>
  </property>
  <property fmtid="{D5CDD505-2E9C-101B-9397-08002B2CF9AE}" pid="9" name="_NewReviewCycle">
    <vt:lpwstr/>
  </property>
  <property fmtid="{D5CDD505-2E9C-101B-9397-08002B2CF9AE}" pid="10" name="_EmailSubject">
    <vt:lpwstr>[V2X] WF on RRM </vt:lpwstr>
  </property>
  <property fmtid="{D5CDD505-2E9C-101B-9397-08002B2CF9AE}" pid="11" name="_AuthorEmail">
    <vt:lpwstr>ntienvie@qti.qualcomm.com</vt:lpwstr>
  </property>
  <property fmtid="{D5CDD505-2E9C-101B-9397-08002B2CF9AE}" pid="12" name="_AuthorEmailDisplayName">
    <vt:lpwstr>Nguyen, Viet</vt:lpwstr>
  </property>
  <property fmtid="{D5CDD505-2E9C-101B-9397-08002B2CF9AE}" pid="13" name="_readonly">
    <vt:lpwstr/>
  </property>
  <property fmtid="{D5CDD505-2E9C-101B-9397-08002B2CF9AE}" pid="14" name="_change">
    <vt:lpwstr/>
  </property>
  <property fmtid="{D5CDD505-2E9C-101B-9397-08002B2CF9AE}" pid="15" name="_full-control">
    <vt:lpwstr/>
  </property>
  <property fmtid="{D5CDD505-2E9C-101B-9397-08002B2CF9AE}" pid="16" name="sflag">
    <vt:lpwstr>1516808593</vt:lpwstr>
  </property>
</Properties>
</file>