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8"/>
  </p:notesMasterIdLst>
  <p:sldIdLst>
    <p:sldId id="256" r:id="rId2"/>
    <p:sldId id="257" r:id="rId3"/>
    <p:sldId id="266" r:id="rId4"/>
    <p:sldId id="261" r:id="rId5"/>
    <p:sldId id="262" r:id="rId6"/>
    <p:sldId id="265"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22" autoAdjust="0"/>
    <p:restoredTop sz="94660"/>
  </p:normalViewPr>
  <p:slideViewPr>
    <p:cSldViewPr snapToGrid="0">
      <p:cViewPr varScale="1">
        <p:scale>
          <a:sx n="70" d="100"/>
          <a:sy n="70" d="100"/>
        </p:scale>
        <p:origin x="344" y="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5F6391-3A96-450C-9527-F523EA2F40C9}" type="datetimeFigureOut">
              <a:rPr lang="en-US" smtClean="0"/>
              <a:t>1/26/2018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18099-FCDA-439E-828A-BD42456F9E24}" type="slidenum">
              <a:rPr lang="en-US" smtClean="0"/>
              <a:t>‹#›</a:t>
            </a:fld>
            <a:endParaRPr lang="en-US"/>
          </a:p>
        </p:txBody>
      </p:sp>
    </p:spTree>
    <p:extLst>
      <p:ext uri="{BB962C8B-B14F-4D97-AF65-F5344CB8AC3E}">
        <p14:creationId xmlns:p14="http://schemas.microsoft.com/office/powerpoint/2010/main" val="41280826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9A18099-FCDA-439E-828A-BD42456F9E24}" type="slidenum">
              <a:rPr lang="en-US" smtClean="0"/>
              <a:t>2</a:t>
            </a:fld>
            <a:endParaRPr lang="en-US"/>
          </a:p>
        </p:txBody>
      </p:sp>
    </p:spTree>
    <p:extLst>
      <p:ext uri="{BB962C8B-B14F-4D97-AF65-F5344CB8AC3E}">
        <p14:creationId xmlns:p14="http://schemas.microsoft.com/office/powerpoint/2010/main" val="1769396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9A18099-FCDA-439E-828A-BD42456F9E24}" type="slidenum">
              <a:rPr lang="en-US" smtClean="0"/>
              <a:t>6</a:t>
            </a:fld>
            <a:endParaRPr lang="en-US"/>
          </a:p>
        </p:txBody>
      </p:sp>
    </p:spTree>
    <p:extLst>
      <p:ext uri="{BB962C8B-B14F-4D97-AF65-F5344CB8AC3E}">
        <p14:creationId xmlns:p14="http://schemas.microsoft.com/office/powerpoint/2010/main" val="6353315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10F47E8-59C0-4D3C-8C62-5933207840DE}" type="datetimeFigureOut">
              <a:rPr lang="en-US" smtClean="0"/>
              <a:t>1/26/2018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6C470-641A-4224-949C-2A3DBF68FC96}" type="slidenum">
              <a:rPr lang="en-US" smtClean="0"/>
              <a:t>‹#›</a:t>
            </a:fld>
            <a:endParaRPr lang="en-US"/>
          </a:p>
        </p:txBody>
      </p:sp>
    </p:spTree>
    <p:extLst>
      <p:ext uri="{BB962C8B-B14F-4D97-AF65-F5344CB8AC3E}">
        <p14:creationId xmlns:p14="http://schemas.microsoft.com/office/powerpoint/2010/main" val="2595374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0F47E8-59C0-4D3C-8C62-5933207840DE}" type="datetimeFigureOut">
              <a:rPr lang="en-US" smtClean="0"/>
              <a:t>1/26/2018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6C470-641A-4224-949C-2A3DBF68FC96}" type="slidenum">
              <a:rPr lang="en-US" smtClean="0"/>
              <a:t>‹#›</a:t>
            </a:fld>
            <a:endParaRPr lang="en-US"/>
          </a:p>
        </p:txBody>
      </p:sp>
    </p:spTree>
    <p:extLst>
      <p:ext uri="{BB962C8B-B14F-4D97-AF65-F5344CB8AC3E}">
        <p14:creationId xmlns:p14="http://schemas.microsoft.com/office/powerpoint/2010/main" val="833662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0F47E8-59C0-4D3C-8C62-5933207840DE}" type="datetimeFigureOut">
              <a:rPr lang="en-US" smtClean="0"/>
              <a:t>1/26/2018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6C470-641A-4224-949C-2A3DBF68FC96}" type="slidenum">
              <a:rPr lang="en-US" smtClean="0"/>
              <a:t>‹#›</a:t>
            </a:fld>
            <a:endParaRPr lang="en-US"/>
          </a:p>
        </p:txBody>
      </p:sp>
    </p:spTree>
    <p:extLst>
      <p:ext uri="{BB962C8B-B14F-4D97-AF65-F5344CB8AC3E}">
        <p14:creationId xmlns:p14="http://schemas.microsoft.com/office/powerpoint/2010/main" val="2705307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0F47E8-59C0-4D3C-8C62-5933207840DE}" type="datetimeFigureOut">
              <a:rPr lang="en-US" smtClean="0"/>
              <a:t>1/26/2018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6C470-641A-4224-949C-2A3DBF68FC96}" type="slidenum">
              <a:rPr lang="en-US" smtClean="0"/>
              <a:t>‹#›</a:t>
            </a:fld>
            <a:endParaRPr lang="en-US"/>
          </a:p>
        </p:txBody>
      </p:sp>
    </p:spTree>
    <p:extLst>
      <p:ext uri="{BB962C8B-B14F-4D97-AF65-F5344CB8AC3E}">
        <p14:creationId xmlns:p14="http://schemas.microsoft.com/office/powerpoint/2010/main" val="3260858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10F47E8-59C0-4D3C-8C62-5933207840DE}" type="datetimeFigureOut">
              <a:rPr lang="en-US" smtClean="0"/>
              <a:t>1/26/2018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6C470-641A-4224-949C-2A3DBF68FC96}" type="slidenum">
              <a:rPr lang="en-US" smtClean="0"/>
              <a:t>‹#›</a:t>
            </a:fld>
            <a:endParaRPr lang="en-US"/>
          </a:p>
        </p:txBody>
      </p:sp>
    </p:spTree>
    <p:extLst>
      <p:ext uri="{BB962C8B-B14F-4D97-AF65-F5344CB8AC3E}">
        <p14:creationId xmlns:p14="http://schemas.microsoft.com/office/powerpoint/2010/main" val="2943612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10F47E8-59C0-4D3C-8C62-5933207840DE}" type="datetimeFigureOut">
              <a:rPr lang="en-US" smtClean="0"/>
              <a:t>1/26/2018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E6C470-641A-4224-949C-2A3DBF68FC96}" type="slidenum">
              <a:rPr lang="en-US" smtClean="0"/>
              <a:t>‹#›</a:t>
            </a:fld>
            <a:endParaRPr lang="en-US"/>
          </a:p>
        </p:txBody>
      </p:sp>
    </p:spTree>
    <p:extLst>
      <p:ext uri="{BB962C8B-B14F-4D97-AF65-F5344CB8AC3E}">
        <p14:creationId xmlns:p14="http://schemas.microsoft.com/office/powerpoint/2010/main" val="11323930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10F47E8-59C0-4D3C-8C62-5933207840DE}" type="datetimeFigureOut">
              <a:rPr lang="en-US" smtClean="0"/>
              <a:t>1/26/2018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E6C470-641A-4224-949C-2A3DBF68FC96}" type="slidenum">
              <a:rPr lang="en-US" smtClean="0"/>
              <a:t>‹#›</a:t>
            </a:fld>
            <a:endParaRPr lang="en-US"/>
          </a:p>
        </p:txBody>
      </p:sp>
    </p:spTree>
    <p:extLst>
      <p:ext uri="{BB962C8B-B14F-4D97-AF65-F5344CB8AC3E}">
        <p14:creationId xmlns:p14="http://schemas.microsoft.com/office/powerpoint/2010/main" val="2500457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10F47E8-59C0-4D3C-8C62-5933207840DE}" type="datetimeFigureOut">
              <a:rPr lang="en-US" smtClean="0"/>
              <a:t>1/26/2018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E6C470-641A-4224-949C-2A3DBF68FC96}" type="slidenum">
              <a:rPr lang="en-US" smtClean="0"/>
              <a:t>‹#›</a:t>
            </a:fld>
            <a:endParaRPr lang="en-US"/>
          </a:p>
        </p:txBody>
      </p:sp>
    </p:spTree>
    <p:extLst>
      <p:ext uri="{BB962C8B-B14F-4D97-AF65-F5344CB8AC3E}">
        <p14:creationId xmlns:p14="http://schemas.microsoft.com/office/powerpoint/2010/main" val="2165716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0F47E8-59C0-4D3C-8C62-5933207840DE}" type="datetimeFigureOut">
              <a:rPr lang="en-US" smtClean="0"/>
              <a:t>1/26/2018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E6C470-641A-4224-949C-2A3DBF68FC96}" type="slidenum">
              <a:rPr lang="en-US" smtClean="0"/>
              <a:t>‹#›</a:t>
            </a:fld>
            <a:endParaRPr lang="en-US"/>
          </a:p>
        </p:txBody>
      </p:sp>
    </p:spTree>
    <p:extLst>
      <p:ext uri="{BB962C8B-B14F-4D97-AF65-F5344CB8AC3E}">
        <p14:creationId xmlns:p14="http://schemas.microsoft.com/office/powerpoint/2010/main" val="21797746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0F47E8-59C0-4D3C-8C62-5933207840DE}" type="datetimeFigureOut">
              <a:rPr lang="en-US" smtClean="0"/>
              <a:t>1/26/2018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E6C470-641A-4224-949C-2A3DBF68FC96}" type="slidenum">
              <a:rPr lang="en-US" smtClean="0"/>
              <a:t>‹#›</a:t>
            </a:fld>
            <a:endParaRPr lang="en-US"/>
          </a:p>
        </p:txBody>
      </p:sp>
    </p:spTree>
    <p:extLst>
      <p:ext uri="{BB962C8B-B14F-4D97-AF65-F5344CB8AC3E}">
        <p14:creationId xmlns:p14="http://schemas.microsoft.com/office/powerpoint/2010/main" val="35602912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0F47E8-59C0-4D3C-8C62-5933207840DE}" type="datetimeFigureOut">
              <a:rPr lang="en-US" smtClean="0"/>
              <a:t>1/26/2018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E6C470-641A-4224-949C-2A3DBF68FC96}" type="slidenum">
              <a:rPr lang="en-US" smtClean="0"/>
              <a:t>‹#›</a:t>
            </a:fld>
            <a:endParaRPr lang="en-US"/>
          </a:p>
        </p:txBody>
      </p:sp>
    </p:spTree>
    <p:extLst>
      <p:ext uri="{BB962C8B-B14F-4D97-AF65-F5344CB8AC3E}">
        <p14:creationId xmlns:p14="http://schemas.microsoft.com/office/powerpoint/2010/main" val="33787642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0F47E8-59C0-4D3C-8C62-5933207840DE}" type="datetimeFigureOut">
              <a:rPr lang="en-US" smtClean="0"/>
              <a:t>1/26/2018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E6C470-641A-4224-949C-2A3DBF68FC96}" type="slidenum">
              <a:rPr lang="en-US" smtClean="0"/>
              <a:t>‹#›</a:t>
            </a:fld>
            <a:endParaRPr lang="en-US"/>
          </a:p>
        </p:txBody>
      </p:sp>
    </p:spTree>
    <p:extLst>
      <p:ext uri="{BB962C8B-B14F-4D97-AF65-F5344CB8AC3E}">
        <p14:creationId xmlns:p14="http://schemas.microsoft.com/office/powerpoint/2010/main" val="18075407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a:t>Way forward on </a:t>
            </a:r>
            <a:r>
              <a:rPr lang="en-US" sz="4000" dirty="0" smtClean="0"/>
              <a:t>Intra-frequency </a:t>
            </a:r>
            <a:r>
              <a:rPr lang="en-US" sz="4000" dirty="0"/>
              <a:t>Cell Identification </a:t>
            </a:r>
            <a:r>
              <a:rPr lang="en-US" sz="4000" dirty="0" smtClean="0"/>
              <a:t>Requirements without Gap</a:t>
            </a:r>
            <a:endParaRPr lang="en-US" sz="4000" dirty="0"/>
          </a:p>
        </p:txBody>
      </p:sp>
      <p:sp>
        <p:nvSpPr>
          <p:cNvPr id="3" name="Subtitle 2"/>
          <p:cNvSpPr>
            <a:spLocks noGrp="1"/>
          </p:cNvSpPr>
          <p:nvPr>
            <p:ph type="subTitle" idx="1"/>
          </p:nvPr>
        </p:nvSpPr>
        <p:spPr>
          <a:xfrm>
            <a:off x="1395663" y="4757069"/>
            <a:ext cx="9144000" cy="1655762"/>
          </a:xfrm>
        </p:spPr>
        <p:txBody>
          <a:bodyPr>
            <a:normAutofit/>
          </a:bodyPr>
          <a:lstStyle/>
          <a:p>
            <a:r>
              <a:rPr lang="en-US" sz="2800" dirty="0" smtClean="0">
                <a:solidFill>
                  <a:srgbClr val="898989"/>
                </a:solidFill>
              </a:rPr>
              <a:t>Intel</a:t>
            </a:r>
            <a:endParaRPr lang="en-US" sz="2800" dirty="0">
              <a:solidFill>
                <a:srgbClr val="898989"/>
              </a:solidFill>
            </a:endParaRPr>
          </a:p>
        </p:txBody>
      </p:sp>
      <p:sp>
        <p:nvSpPr>
          <p:cNvPr id="4" name="TextBox 3"/>
          <p:cNvSpPr txBox="1">
            <a:spLocks noChangeArrowheads="1"/>
          </p:cNvSpPr>
          <p:nvPr/>
        </p:nvSpPr>
        <p:spPr bwMode="auto">
          <a:xfrm>
            <a:off x="296863" y="323850"/>
            <a:ext cx="386439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a:t>
            </a:r>
            <a:r>
              <a:rPr lang="en-US" altLang="zh-CN" sz="1800" b="1" dirty="0" smtClean="0"/>
              <a:t>AH-1801</a:t>
            </a:r>
            <a:r>
              <a:rPr lang="en-US" altLang="zh-CN" sz="1800" b="1" dirty="0"/>
              <a:t/>
            </a:r>
            <a:br>
              <a:rPr lang="en-US" altLang="zh-CN" sz="1800" b="1" dirty="0"/>
            </a:br>
            <a:r>
              <a:rPr lang="en-US" sz="1800" b="1" dirty="0" smtClean="0"/>
              <a:t>San Diego, US, 22-26 January 2018</a:t>
            </a:r>
            <a:endParaRPr lang="en-GB" sz="1800" b="1" dirty="0"/>
          </a:p>
        </p:txBody>
      </p:sp>
      <p:sp>
        <p:nvSpPr>
          <p:cNvPr id="5" name="TextBox 4"/>
          <p:cNvSpPr txBox="1">
            <a:spLocks noChangeArrowheads="1"/>
          </p:cNvSpPr>
          <p:nvPr/>
        </p:nvSpPr>
        <p:spPr bwMode="auto">
          <a:xfrm>
            <a:off x="10239146" y="323850"/>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dirty="0" smtClean="0"/>
              <a:t>R4-1801055</a:t>
            </a:r>
            <a:endParaRPr lang="zh-CN" altLang="en-US" sz="1800" b="1" dirty="0"/>
          </a:p>
        </p:txBody>
      </p:sp>
    </p:spTree>
    <p:extLst>
      <p:ext uri="{BB962C8B-B14F-4D97-AF65-F5344CB8AC3E}">
        <p14:creationId xmlns:p14="http://schemas.microsoft.com/office/powerpoint/2010/main" val="23551783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1065276" y="1435608"/>
            <a:ext cx="10061448" cy="5339662"/>
          </a:xfrm>
        </p:spPr>
        <p:txBody>
          <a:bodyPr>
            <a:noAutofit/>
          </a:bodyPr>
          <a:lstStyle/>
          <a:p>
            <a:r>
              <a:rPr lang="en-US" sz="1600" dirty="0" smtClean="0"/>
              <a:t>In  TS 38.133 </a:t>
            </a:r>
            <a:r>
              <a:rPr lang="en-US" sz="1600" dirty="0"/>
              <a:t>there are 2 sets of requirements for cell identification for intra-frequency measurements without </a:t>
            </a:r>
            <a:r>
              <a:rPr lang="en-US" sz="1600" dirty="0" smtClean="0"/>
              <a:t>gap:</a:t>
            </a:r>
          </a:p>
          <a:p>
            <a:pPr marL="457200" lvl="1" indent="0">
              <a:buNone/>
            </a:pPr>
            <a:endParaRPr lang="en-GB" sz="1400" i="1" dirty="0" smtClean="0"/>
          </a:p>
          <a:p>
            <a:pPr marL="457200" lvl="1" indent="0">
              <a:buNone/>
            </a:pPr>
            <a:r>
              <a:rPr lang="en-GB" sz="1400" i="1" dirty="0" smtClean="0"/>
              <a:t>The UE shall be able to identify a new detectable intra frequency cell within </a:t>
            </a:r>
            <a:r>
              <a:rPr lang="en-GB" sz="1400" i="1" dirty="0" err="1" smtClean="0"/>
              <a:t>T</a:t>
            </a:r>
            <a:r>
              <a:rPr lang="en-GB" sz="1400" i="1" baseline="-25000" dirty="0" err="1" smtClean="0"/>
              <a:t>identify_intra_without_index</a:t>
            </a:r>
            <a:r>
              <a:rPr lang="en-GB" sz="1400" i="1" dirty="0" smtClean="0"/>
              <a:t> if the UE has already identified an SS block with different time index and the same physical cell ID, or the UE has been indicated that the neighbour cell is synchronous with the serving cell. Otherwise UE shall be able to identify a new detectable intra frequency cell within </a:t>
            </a:r>
            <a:r>
              <a:rPr lang="en-GB" sz="1400" i="1" dirty="0" err="1" smtClean="0"/>
              <a:t>T</a:t>
            </a:r>
            <a:r>
              <a:rPr lang="en-GB" sz="1400" i="1" baseline="-25000" dirty="0" err="1" smtClean="0"/>
              <a:t>identify_intra_with_index</a:t>
            </a:r>
            <a:endParaRPr lang="en-US" sz="1400" dirty="0" smtClean="0"/>
          </a:p>
          <a:p>
            <a:pPr marL="457200" lvl="1" indent="0">
              <a:buNone/>
            </a:pPr>
            <a:endParaRPr lang="en-GB" sz="1600" b="1" i="1" dirty="0" smtClean="0"/>
          </a:p>
          <a:p>
            <a:pPr marL="457200" lvl="1" indent="0">
              <a:buNone/>
            </a:pPr>
            <a:r>
              <a:rPr lang="en-GB" sz="1600" b="1" i="1" dirty="0" err="1" smtClean="0"/>
              <a:t>T</a:t>
            </a:r>
            <a:r>
              <a:rPr lang="en-GB" sz="1600" b="1" i="1" baseline="-25000" dirty="0" err="1" smtClean="0"/>
              <a:t>identify_intra_without_index</a:t>
            </a:r>
            <a:r>
              <a:rPr lang="en-GB" sz="1600" b="1" baseline="-25000" dirty="0" smtClean="0"/>
              <a:t> </a:t>
            </a:r>
            <a:r>
              <a:rPr lang="en-GB" sz="1600" b="1" dirty="0" smtClean="0"/>
              <a:t>= </a:t>
            </a:r>
            <a:r>
              <a:rPr lang="en-GB" sz="1600" b="1" i="1" dirty="0" smtClean="0"/>
              <a:t>T</a:t>
            </a:r>
            <a:r>
              <a:rPr lang="en-GB" sz="1600" b="1" i="1" baseline="-25000" dirty="0" smtClean="0"/>
              <a:t>PSS/</a:t>
            </a:r>
            <a:r>
              <a:rPr lang="en-GB" sz="1600" b="1" i="1" baseline="-25000" dirty="0" err="1" smtClean="0"/>
              <a:t>SSS_sync</a:t>
            </a:r>
            <a:r>
              <a:rPr lang="en-GB" sz="1600" b="1" i="1" dirty="0" smtClean="0"/>
              <a:t> + T</a:t>
            </a:r>
            <a:r>
              <a:rPr lang="en-GB" sz="1600" b="1" i="1" baseline="-25000" dirty="0" smtClean="0"/>
              <a:t> </a:t>
            </a:r>
            <a:r>
              <a:rPr lang="en-GB" sz="1600" b="1" i="1" baseline="-25000" dirty="0" err="1" smtClean="0"/>
              <a:t>SSB_measurement_period</a:t>
            </a:r>
            <a:r>
              <a:rPr lang="en-GB" sz="1600" b="1" dirty="0" smtClean="0"/>
              <a:t> </a:t>
            </a:r>
            <a:r>
              <a:rPr lang="en-GB" sz="1600" b="1" dirty="0" err="1" smtClean="0"/>
              <a:t>ms</a:t>
            </a:r>
            <a:endParaRPr lang="en-US" sz="1600" dirty="0" smtClean="0"/>
          </a:p>
          <a:p>
            <a:pPr marL="457200" lvl="1" indent="0">
              <a:buNone/>
            </a:pPr>
            <a:endParaRPr lang="en-GB" sz="1600" b="1" i="1" dirty="0" smtClean="0"/>
          </a:p>
          <a:p>
            <a:pPr marL="457200" lvl="1" indent="0">
              <a:buNone/>
            </a:pPr>
            <a:r>
              <a:rPr lang="en-GB" sz="1600" b="1" i="1" dirty="0" err="1" smtClean="0"/>
              <a:t>T</a:t>
            </a:r>
            <a:r>
              <a:rPr lang="en-GB" sz="1600" b="1" i="1" baseline="-25000" dirty="0" err="1" smtClean="0"/>
              <a:t>identify_intra_with_index</a:t>
            </a:r>
            <a:r>
              <a:rPr lang="en-GB" sz="1600" b="1" baseline="-25000" dirty="0" smtClean="0"/>
              <a:t> </a:t>
            </a:r>
            <a:r>
              <a:rPr lang="en-GB" sz="1600" b="1" dirty="0" smtClean="0"/>
              <a:t>= </a:t>
            </a:r>
            <a:r>
              <a:rPr lang="en-GB" sz="1600" b="1" i="1" dirty="0" smtClean="0"/>
              <a:t>T</a:t>
            </a:r>
            <a:r>
              <a:rPr lang="en-GB" sz="1600" b="1" i="1" baseline="-25000" dirty="0" smtClean="0"/>
              <a:t>PSS/</a:t>
            </a:r>
            <a:r>
              <a:rPr lang="en-GB" sz="1600" b="1" i="1" baseline="-25000" dirty="0" err="1" smtClean="0"/>
              <a:t>SSS_sync</a:t>
            </a:r>
            <a:r>
              <a:rPr lang="en-GB" sz="1600" b="1" i="1" dirty="0" smtClean="0"/>
              <a:t> + T</a:t>
            </a:r>
            <a:r>
              <a:rPr lang="en-GB" sz="1600" b="1" i="1" baseline="-25000" dirty="0" smtClean="0"/>
              <a:t> </a:t>
            </a:r>
            <a:r>
              <a:rPr lang="en-GB" sz="1600" b="1" i="1" baseline="-25000" dirty="0" err="1" smtClean="0"/>
              <a:t>SSB_measurement_period</a:t>
            </a:r>
            <a:r>
              <a:rPr lang="en-GB" sz="1600" b="1" i="1" baseline="-25000" dirty="0" smtClean="0"/>
              <a:t> </a:t>
            </a:r>
            <a:r>
              <a:rPr lang="en-GB" sz="1600" b="1" i="1" dirty="0" smtClean="0"/>
              <a:t>+ </a:t>
            </a:r>
            <a:r>
              <a:rPr lang="en-GB" sz="1600" b="1" i="1" dirty="0" err="1" smtClean="0"/>
              <a:t>T</a:t>
            </a:r>
            <a:r>
              <a:rPr lang="en-GB" sz="1600" b="1" i="1" baseline="-25000" dirty="0" err="1" smtClean="0"/>
              <a:t>SSB_time_index</a:t>
            </a:r>
            <a:r>
              <a:rPr lang="en-GB" sz="1600" b="1" dirty="0"/>
              <a:t> </a:t>
            </a:r>
            <a:r>
              <a:rPr lang="en-GB" sz="1600" b="1" dirty="0" err="1"/>
              <a:t>ms</a:t>
            </a:r>
            <a:endParaRPr lang="en-US" sz="1600" dirty="0" smtClean="0"/>
          </a:p>
          <a:p>
            <a:pPr marL="457200" lvl="1" indent="0">
              <a:buNone/>
            </a:pPr>
            <a:r>
              <a:rPr lang="en-US" sz="1600" dirty="0" smtClean="0"/>
              <a:t> </a:t>
            </a:r>
          </a:p>
          <a:p>
            <a:pPr marL="457200" lvl="1" indent="0">
              <a:buNone/>
            </a:pPr>
            <a:r>
              <a:rPr lang="en-GB" sz="1400" b="1" i="1" dirty="0" smtClean="0"/>
              <a:t>T</a:t>
            </a:r>
            <a:r>
              <a:rPr lang="en-GB" sz="1400" b="1" i="1" baseline="-25000" dirty="0" smtClean="0"/>
              <a:t>PSS/</a:t>
            </a:r>
            <a:r>
              <a:rPr lang="en-GB" sz="1400" b="1" i="1" baseline="-25000" dirty="0" err="1" smtClean="0"/>
              <a:t>SSS_sync</a:t>
            </a:r>
            <a:r>
              <a:rPr lang="en-GB" sz="1400" dirty="0"/>
              <a:t> </a:t>
            </a:r>
            <a:r>
              <a:rPr lang="en-GB" sz="1400" dirty="0" smtClean="0"/>
              <a:t>- </a:t>
            </a:r>
            <a:r>
              <a:rPr lang="en-GB" sz="1400" i="1" dirty="0" smtClean="0"/>
              <a:t>the PSS/SSS detection delay</a:t>
            </a:r>
            <a:endParaRPr lang="en-US" sz="1400" dirty="0" smtClean="0"/>
          </a:p>
          <a:p>
            <a:pPr marL="457200" lvl="1" indent="0">
              <a:buNone/>
            </a:pPr>
            <a:r>
              <a:rPr lang="en-GB" sz="1400" b="1" i="1" dirty="0" smtClean="0"/>
              <a:t>T</a:t>
            </a:r>
            <a:r>
              <a:rPr lang="en-GB" sz="1400" b="1" i="1" baseline="-25000" dirty="0" smtClean="0"/>
              <a:t> </a:t>
            </a:r>
            <a:r>
              <a:rPr lang="en-GB" sz="1400" b="1" i="1" baseline="-25000" dirty="0" err="1" smtClean="0"/>
              <a:t>SSB_measurement_period</a:t>
            </a:r>
            <a:r>
              <a:rPr lang="en-GB" sz="1400" dirty="0"/>
              <a:t> - </a:t>
            </a:r>
            <a:r>
              <a:rPr lang="en-GB" sz="1400" i="1" dirty="0" smtClean="0"/>
              <a:t>the measurement period of SSB based measurement</a:t>
            </a:r>
            <a:endParaRPr lang="en-US" sz="1400" dirty="0" smtClean="0"/>
          </a:p>
          <a:p>
            <a:pPr marL="457200" lvl="1" indent="0">
              <a:buNone/>
            </a:pPr>
            <a:r>
              <a:rPr lang="en-GB" sz="1400" b="1" i="1" dirty="0" err="1" smtClean="0"/>
              <a:t>T</a:t>
            </a:r>
            <a:r>
              <a:rPr lang="en-GB" sz="1400" b="1" i="1" baseline="-25000" dirty="0" err="1" smtClean="0"/>
              <a:t>SSB_time_index</a:t>
            </a:r>
            <a:r>
              <a:rPr lang="en-GB" sz="1400" dirty="0"/>
              <a:t> - </a:t>
            </a:r>
            <a:r>
              <a:rPr lang="en-GB" sz="1400" i="1" dirty="0" smtClean="0"/>
              <a:t>the SSB Index acquisition delay</a:t>
            </a:r>
          </a:p>
          <a:p>
            <a:endParaRPr lang="en-GB" sz="1600" dirty="0" smtClean="0"/>
          </a:p>
          <a:p>
            <a:r>
              <a:rPr lang="en-GB" sz="1600" dirty="0" smtClean="0"/>
              <a:t>Two issues had been extensively discussed in the RAN4 AH 1801 Meeting:</a:t>
            </a:r>
          </a:p>
          <a:p>
            <a:pPr marL="0" indent="0">
              <a:buNone/>
            </a:pPr>
            <a:r>
              <a:rPr lang="en-GB" sz="1600" dirty="0"/>
              <a:t> </a:t>
            </a:r>
            <a:r>
              <a:rPr lang="en-GB" sz="1600" dirty="0" smtClean="0"/>
              <a:t>   1. The forms of formulas to represent these time requirements; </a:t>
            </a:r>
          </a:p>
          <a:p>
            <a:pPr marL="0" indent="0">
              <a:buNone/>
            </a:pPr>
            <a:r>
              <a:rPr lang="en-GB" sz="1600" dirty="0" smtClean="0"/>
              <a:t>    2. The “assumed maximum number of Rx beams” to be is adopted for requirement definition purpose.</a:t>
            </a:r>
          </a:p>
          <a:p>
            <a:r>
              <a:rPr lang="en-GB" sz="1600" dirty="0" smtClean="0"/>
              <a:t>Note: the requirement is for intra-frequency “without gap”, without considering the SMTC occasions are partially/fully overlapped with measurement gap and without considering multiple CC scenarios.</a:t>
            </a:r>
          </a:p>
        </p:txBody>
      </p:sp>
    </p:spTree>
    <p:extLst>
      <p:ext uri="{BB962C8B-B14F-4D97-AF65-F5344CB8AC3E}">
        <p14:creationId xmlns:p14="http://schemas.microsoft.com/office/powerpoint/2010/main" val="9424532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(Formulas for FR1)</a:t>
            </a:r>
            <a:endParaRPr lang="en-US" dirty="0"/>
          </a:p>
        </p:txBody>
      </p:sp>
      <p:sp>
        <p:nvSpPr>
          <p:cNvPr id="3" name="Content Placeholder 2"/>
          <p:cNvSpPr>
            <a:spLocks noGrp="1"/>
          </p:cNvSpPr>
          <p:nvPr>
            <p:ph idx="1"/>
          </p:nvPr>
        </p:nvSpPr>
        <p:spPr>
          <a:xfrm>
            <a:off x="649224" y="1581912"/>
            <a:ext cx="10759440" cy="4777931"/>
          </a:xfrm>
        </p:spPr>
        <p:txBody>
          <a:bodyPr>
            <a:normAutofit fontScale="92500" lnSpcReduction="10000"/>
          </a:bodyPr>
          <a:lstStyle/>
          <a:p>
            <a:pPr marL="0" indent="0">
              <a:buNone/>
            </a:pPr>
            <a:r>
              <a:rPr lang="en-US" sz="2200" dirty="0"/>
              <a:t>For FR1, consensus could be reached to use a unified formula </a:t>
            </a:r>
            <a:r>
              <a:rPr lang="en-US" sz="2200" dirty="0" smtClean="0"/>
              <a:t>form for </a:t>
            </a:r>
            <a:r>
              <a:rPr lang="en-GB" sz="2200" b="1" i="1" dirty="0" smtClean="0"/>
              <a:t>T</a:t>
            </a:r>
            <a:r>
              <a:rPr lang="en-GB" sz="2200" b="1" i="1" baseline="-25000" dirty="0" smtClean="0"/>
              <a:t>PSS/</a:t>
            </a:r>
            <a:r>
              <a:rPr lang="en-GB" sz="2200" b="1" i="1" baseline="-25000" dirty="0" err="1" smtClean="0"/>
              <a:t>SSS_sync</a:t>
            </a:r>
            <a:r>
              <a:rPr lang="en-GB" sz="2200" baseline="-25000" dirty="0" smtClean="0"/>
              <a:t>,</a:t>
            </a:r>
            <a:r>
              <a:rPr lang="en-GB" sz="2200" dirty="0" smtClean="0"/>
              <a:t> </a:t>
            </a:r>
            <a:r>
              <a:rPr lang="en-GB" sz="2200" b="1" i="1" dirty="0" smtClean="0"/>
              <a:t>T</a:t>
            </a:r>
            <a:r>
              <a:rPr lang="en-GB" sz="2200" b="1" i="1" baseline="-25000" dirty="0" smtClean="0"/>
              <a:t> </a:t>
            </a:r>
            <a:r>
              <a:rPr lang="en-GB" sz="2200" b="1" i="1" baseline="-25000" dirty="0" err="1"/>
              <a:t>SSB_measurement_period</a:t>
            </a:r>
            <a:r>
              <a:rPr lang="en-GB" sz="2200" b="1" i="1" baseline="-25000" dirty="0"/>
              <a:t> </a:t>
            </a:r>
            <a:r>
              <a:rPr lang="en-GB" sz="2200" b="1" i="1" baseline="-25000" dirty="0" smtClean="0"/>
              <a:t> </a:t>
            </a:r>
          </a:p>
          <a:p>
            <a:pPr marL="0" indent="0">
              <a:buNone/>
            </a:pPr>
            <a:r>
              <a:rPr lang="en-GB" sz="2200" dirty="0" smtClean="0"/>
              <a:t>and </a:t>
            </a:r>
            <a:r>
              <a:rPr lang="en-GB" sz="2200" b="1" i="1" dirty="0" err="1" smtClean="0"/>
              <a:t>T</a:t>
            </a:r>
            <a:r>
              <a:rPr lang="en-GB" sz="2200" b="1" i="1" baseline="-25000" dirty="0" err="1" smtClean="0"/>
              <a:t>SSB_time_index</a:t>
            </a:r>
            <a:r>
              <a:rPr lang="en-US" sz="2200" dirty="0" smtClean="0"/>
              <a:t> as below</a:t>
            </a:r>
          </a:p>
          <a:p>
            <a:pPr marL="0" indent="0">
              <a:buNone/>
            </a:pPr>
            <a:endParaRPr lang="en-US" sz="2200" dirty="0" smtClean="0"/>
          </a:p>
          <a:p>
            <a:pPr marL="0" indent="0">
              <a:buNone/>
            </a:pPr>
            <a:r>
              <a:rPr lang="en-US" sz="2200" i="1" dirty="0" smtClean="0"/>
              <a:t>                     max</a:t>
            </a:r>
            <a:r>
              <a:rPr lang="en-US" sz="2200" i="1" dirty="0"/>
              <a:t>([a constant value], [number of SSB] </a:t>
            </a:r>
            <a:r>
              <a:rPr lang="en-US" sz="2200" i="1" dirty="0" smtClean="0"/>
              <a:t>x </a:t>
            </a:r>
            <a:r>
              <a:rPr lang="en-US" sz="2200" i="1" dirty="0" err="1"/>
              <a:t>SMTC_period</a:t>
            </a:r>
            <a:r>
              <a:rPr lang="en-US" sz="2200" i="1" dirty="0" smtClean="0"/>
              <a:t>)</a:t>
            </a:r>
          </a:p>
          <a:p>
            <a:pPr marL="0" indent="0">
              <a:buNone/>
            </a:pPr>
            <a:endParaRPr lang="en-US" sz="2200" dirty="0"/>
          </a:p>
          <a:p>
            <a:pPr marL="0" indent="0">
              <a:buNone/>
            </a:pPr>
            <a:r>
              <a:rPr lang="en-US" sz="2200" dirty="0" smtClean="0"/>
              <a:t>In addition, it has already been agreed to apply 600ms and 200ms in the constant value part to</a:t>
            </a:r>
          </a:p>
          <a:p>
            <a:pPr marL="0" indent="0">
              <a:buNone/>
            </a:pPr>
            <a:r>
              <a:rPr lang="en-GB" sz="2200" b="1" i="1" dirty="0" smtClean="0"/>
              <a:t>T</a:t>
            </a:r>
            <a:r>
              <a:rPr lang="en-GB" sz="2200" b="1" i="1" baseline="-25000" dirty="0" smtClean="0"/>
              <a:t>PSS/</a:t>
            </a:r>
            <a:r>
              <a:rPr lang="en-GB" sz="2200" b="1" i="1" baseline="-25000" dirty="0" err="1" smtClean="0"/>
              <a:t>SSS_sync</a:t>
            </a:r>
            <a:r>
              <a:rPr lang="en-US" sz="2200" dirty="0" smtClean="0"/>
              <a:t> and </a:t>
            </a:r>
            <a:r>
              <a:rPr lang="en-GB" sz="2200" b="1" i="1" dirty="0" smtClean="0"/>
              <a:t>T</a:t>
            </a:r>
            <a:r>
              <a:rPr lang="en-GB" sz="2200" b="1" i="1" baseline="-25000" dirty="0" smtClean="0"/>
              <a:t> </a:t>
            </a:r>
            <a:r>
              <a:rPr lang="en-GB" sz="2200" b="1" i="1" baseline="-25000" dirty="0" err="1"/>
              <a:t>SSB_measurement_period</a:t>
            </a:r>
            <a:r>
              <a:rPr lang="en-US" sz="2200" dirty="0" smtClean="0"/>
              <a:t>, respectively. Therefore,</a:t>
            </a:r>
          </a:p>
          <a:p>
            <a:pPr marL="0" indent="0">
              <a:buNone/>
            </a:pPr>
            <a:endParaRPr lang="en-US" sz="2200" b="1" dirty="0" smtClean="0"/>
          </a:p>
          <a:p>
            <a:pPr marL="0" indent="0">
              <a:buNone/>
            </a:pPr>
            <a:r>
              <a:rPr lang="en-US" sz="2200" b="1" dirty="0" smtClean="0"/>
              <a:t>Proposal 1</a:t>
            </a:r>
            <a:r>
              <a:rPr lang="en-US" sz="2200" dirty="0" smtClean="0"/>
              <a:t>: For FR1, it is proposed to set </a:t>
            </a:r>
            <a:r>
              <a:rPr lang="en-GB" sz="2200" b="1" i="1" dirty="0"/>
              <a:t>T</a:t>
            </a:r>
            <a:r>
              <a:rPr lang="en-GB" sz="2200" b="1" i="1" baseline="-25000" dirty="0"/>
              <a:t>PSS/</a:t>
            </a:r>
            <a:r>
              <a:rPr lang="en-GB" sz="2200" b="1" i="1" baseline="-25000" dirty="0" err="1"/>
              <a:t>SSS_sync</a:t>
            </a:r>
            <a:r>
              <a:rPr lang="en-GB" sz="2200" baseline="-25000" dirty="0" smtClean="0"/>
              <a:t>,</a:t>
            </a:r>
            <a:r>
              <a:rPr lang="en-GB" sz="2200" dirty="0" smtClean="0"/>
              <a:t> </a:t>
            </a:r>
            <a:r>
              <a:rPr lang="en-GB" sz="2200" b="1" i="1" dirty="0" smtClean="0"/>
              <a:t>T</a:t>
            </a:r>
            <a:r>
              <a:rPr lang="en-GB" sz="2200" b="1" i="1" baseline="-25000" dirty="0" smtClean="0"/>
              <a:t> </a:t>
            </a:r>
            <a:r>
              <a:rPr lang="en-GB" sz="2200" b="1" i="1" baseline="-25000" dirty="0" err="1"/>
              <a:t>SSB_measurement_period</a:t>
            </a:r>
            <a:r>
              <a:rPr lang="en-GB" sz="2200" b="1" i="1" baseline="-25000" dirty="0"/>
              <a:t>  </a:t>
            </a:r>
            <a:r>
              <a:rPr lang="en-GB" sz="2200" dirty="0"/>
              <a:t>and </a:t>
            </a:r>
            <a:r>
              <a:rPr lang="en-GB" sz="2200" b="1" i="1" dirty="0" err="1" smtClean="0"/>
              <a:t>T</a:t>
            </a:r>
            <a:r>
              <a:rPr lang="en-GB" sz="2200" b="1" i="1" baseline="-25000" dirty="0" err="1" smtClean="0"/>
              <a:t>SSB_time_index</a:t>
            </a:r>
            <a:r>
              <a:rPr lang="en-US" sz="2200" dirty="0" smtClean="0"/>
              <a:t> requirement as:</a:t>
            </a:r>
          </a:p>
          <a:p>
            <a:pPr marL="0" indent="0">
              <a:buNone/>
            </a:pPr>
            <a:r>
              <a:rPr lang="en-GB" sz="2200" i="1" dirty="0" smtClean="0"/>
              <a:t>                                T</a:t>
            </a:r>
            <a:r>
              <a:rPr lang="en-GB" sz="2200" i="1" baseline="-25000" dirty="0" smtClean="0"/>
              <a:t>PSS/</a:t>
            </a:r>
            <a:r>
              <a:rPr lang="en-GB" sz="2200" i="1" baseline="-25000" dirty="0" err="1" smtClean="0"/>
              <a:t>SSS_sync</a:t>
            </a:r>
            <a:r>
              <a:rPr lang="en-GB" sz="2200" i="1" dirty="0" smtClean="0"/>
              <a:t> </a:t>
            </a:r>
            <a:r>
              <a:rPr lang="en-GB" sz="2200" i="1" dirty="0"/>
              <a:t>= </a:t>
            </a:r>
            <a:r>
              <a:rPr lang="en-GB" sz="2200" i="1" dirty="0" smtClean="0"/>
              <a:t>max( 600, [5 or 6] x </a:t>
            </a:r>
            <a:r>
              <a:rPr lang="en-GB" sz="2200" i="1" dirty="0" err="1" smtClean="0"/>
              <a:t>SMTC_period</a:t>
            </a:r>
            <a:r>
              <a:rPr lang="en-GB" sz="2200" i="1" dirty="0" smtClean="0"/>
              <a:t> )</a:t>
            </a:r>
            <a:r>
              <a:rPr lang="en-GB" sz="2200" dirty="0" smtClean="0"/>
              <a:t> </a:t>
            </a:r>
            <a:r>
              <a:rPr lang="en-GB" sz="2200" dirty="0" err="1" smtClean="0"/>
              <a:t>ms</a:t>
            </a:r>
            <a:r>
              <a:rPr lang="en-GB" sz="2200" dirty="0" smtClean="0"/>
              <a:t>        (1)</a:t>
            </a:r>
            <a:endParaRPr lang="en-US" sz="2200" dirty="0"/>
          </a:p>
          <a:p>
            <a:pPr marL="0" indent="0">
              <a:buNone/>
            </a:pPr>
            <a:r>
              <a:rPr lang="en-GB" sz="2200" i="1" dirty="0" smtClean="0"/>
              <a:t>                             </a:t>
            </a:r>
            <a:r>
              <a:rPr lang="en-GB" sz="2200" i="1" dirty="0" err="1" smtClean="0"/>
              <a:t>T</a:t>
            </a:r>
            <a:r>
              <a:rPr lang="en-GB" sz="2200" i="1" baseline="-25000" dirty="0" err="1" smtClean="0"/>
              <a:t>SSB_time_index</a:t>
            </a:r>
            <a:r>
              <a:rPr lang="en-GB" sz="2200" i="1" dirty="0" smtClean="0"/>
              <a:t> </a:t>
            </a:r>
            <a:r>
              <a:rPr lang="en-GB" sz="2200" i="1" dirty="0"/>
              <a:t>= </a:t>
            </a:r>
            <a:r>
              <a:rPr lang="en-GB" sz="2200" i="1" dirty="0" smtClean="0"/>
              <a:t>max( [TBD], </a:t>
            </a:r>
            <a:r>
              <a:rPr lang="en-GB" sz="2200" i="1" dirty="0" smtClean="0">
                <a:solidFill>
                  <a:srgbClr val="FF0000"/>
                </a:solidFill>
              </a:rPr>
              <a:t>[2+X]</a:t>
            </a:r>
            <a:r>
              <a:rPr lang="en-GB" sz="2200" i="1" dirty="0" smtClean="0"/>
              <a:t> </a:t>
            </a:r>
            <a:r>
              <a:rPr lang="en-GB" sz="2200" i="1" dirty="0"/>
              <a:t>x </a:t>
            </a:r>
            <a:r>
              <a:rPr lang="en-GB" sz="2200" i="1" dirty="0" err="1" smtClean="0"/>
              <a:t>SMTC_period</a:t>
            </a:r>
            <a:r>
              <a:rPr lang="en-GB" sz="2200" i="1" dirty="0" smtClean="0"/>
              <a:t> )</a:t>
            </a:r>
            <a:r>
              <a:rPr lang="en-GB" sz="2200" dirty="0" smtClean="0"/>
              <a:t> </a:t>
            </a:r>
            <a:r>
              <a:rPr lang="en-GB" sz="2200" dirty="0" err="1" smtClean="0"/>
              <a:t>ms</a:t>
            </a:r>
            <a:r>
              <a:rPr lang="en-GB" sz="2200" dirty="0" smtClean="0"/>
              <a:t>        (2)</a:t>
            </a:r>
            <a:endParaRPr lang="en-US" sz="2200" dirty="0"/>
          </a:p>
          <a:p>
            <a:pPr marL="0" indent="0">
              <a:buNone/>
            </a:pPr>
            <a:r>
              <a:rPr lang="en-GB" sz="2200" i="1" dirty="0" smtClean="0"/>
              <a:t>                T</a:t>
            </a:r>
            <a:r>
              <a:rPr lang="en-US" sz="2200" i="1" baseline="-25000" dirty="0" err="1" smtClean="0"/>
              <a:t>SSB_measurement_period</a:t>
            </a:r>
            <a:r>
              <a:rPr lang="en-GB" sz="2200" i="1" dirty="0" smtClean="0"/>
              <a:t> = max( 200, [</a:t>
            </a:r>
            <a:r>
              <a:rPr lang="en-US" altLang="zh-CN" sz="2200" i="1" dirty="0" smtClean="0"/>
              <a:t>5]</a:t>
            </a:r>
            <a:r>
              <a:rPr lang="en-GB" sz="2200" i="1" dirty="0" smtClean="0"/>
              <a:t> </a:t>
            </a:r>
            <a:r>
              <a:rPr lang="en-GB" sz="2200" i="1" dirty="0"/>
              <a:t>x </a:t>
            </a:r>
            <a:r>
              <a:rPr lang="en-GB" sz="2200" i="1" dirty="0" err="1" smtClean="0"/>
              <a:t>SMTC_period</a:t>
            </a:r>
            <a:r>
              <a:rPr lang="en-GB" sz="2200" i="1" dirty="0" smtClean="0"/>
              <a:t> )</a:t>
            </a:r>
            <a:r>
              <a:rPr lang="en-GB" sz="2200" dirty="0" smtClean="0"/>
              <a:t>         </a:t>
            </a:r>
            <a:r>
              <a:rPr lang="en-GB" sz="2200" dirty="0" err="1" smtClean="0"/>
              <a:t>ms</a:t>
            </a:r>
            <a:r>
              <a:rPr lang="en-GB" sz="2200" dirty="0" smtClean="0"/>
              <a:t>        (3)</a:t>
            </a:r>
            <a:endParaRPr lang="en-US" sz="2200" dirty="0"/>
          </a:p>
        </p:txBody>
      </p:sp>
    </p:spTree>
    <p:extLst>
      <p:ext uri="{BB962C8B-B14F-4D97-AF65-F5344CB8AC3E}">
        <p14:creationId xmlns:p14="http://schemas.microsoft.com/office/powerpoint/2010/main" val="23063930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Form of Formulas for FR2</a:t>
            </a:r>
            <a:endParaRPr lang="en-US" dirty="0"/>
          </a:p>
        </p:txBody>
      </p:sp>
      <p:sp>
        <p:nvSpPr>
          <p:cNvPr id="3" name="Content Placeholder 2"/>
          <p:cNvSpPr>
            <a:spLocks noGrp="1"/>
          </p:cNvSpPr>
          <p:nvPr>
            <p:ph idx="1"/>
          </p:nvPr>
        </p:nvSpPr>
        <p:spPr>
          <a:xfrm>
            <a:off x="838200" y="1600200"/>
            <a:ext cx="10515600" cy="4777931"/>
          </a:xfrm>
        </p:spPr>
        <p:txBody>
          <a:bodyPr>
            <a:normAutofit/>
          </a:bodyPr>
          <a:lstStyle/>
          <a:p>
            <a:pPr marL="0" indent="0">
              <a:buNone/>
            </a:pPr>
            <a:r>
              <a:rPr lang="en-US" sz="2000" dirty="0" smtClean="0"/>
              <a:t>F</a:t>
            </a:r>
            <a:r>
              <a:rPr lang="en-US" sz="2000" dirty="0"/>
              <a:t>or FR2, consensus could be reached to use </a:t>
            </a:r>
            <a:r>
              <a:rPr lang="en-GB" sz="2000" dirty="0"/>
              <a:t>a parameter </a:t>
            </a:r>
            <a:r>
              <a:rPr lang="en-GB" sz="2000" i="1" dirty="0" smtClean="0">
                <a:solidFill>
                  <a:srgbClr val="FF0000"/>
                </a:solidFill>
              </a:rPr>
              <a:t>N</a:t>
            </a:r>
            <a:r>
              <a:rPr lang="en-GB" sz="2000" dirty="0" smtClean="0"/>
              <a:t> related </a:t>
            </a:r>
            <a:r>
              <a:rPr lang="en-GB" sz="2000" dirty="0"/>
              <a:t>to Rx beamforming and Rx beam sweeping for requirement definition purpose</a:t>
            </a:r>
            <a:r>
              <a:rPr lang="en-GB" sz="2000" dirty="0" smtClean="0"/>
              <a:t>, but the value of </a:t>
            </a:r>
            <a:r>
              <a:rPr lang="en-GB" sz="2000" i="1" dirty="0" smtClean="0"/>
              <a:t>N</a:t>
            </a:r>
            <a:r>
              <a:rPr lang="en-GB" sz="2000" dirty="0" smtClean="0"/>
              <a:t> is TBD.</a:t>
            </a:r>
          </a:p>
          <a:p>
            <a:pPr marL="0" indent="0">
              <a:buNone/>
            </a:pPr>
            <a:r>
              <a:rPr lang="en-GB" sz="2000" dirty="0" smtClean="0"/>
              <a:t>In addition, it is also TBD </a:t>
            </a:r>
            <a:r>
              <a:rPr lang="en-GB" sz="2000" i="1" dirty="0" smtClean="0"/>
              <a:t>if N should be the same value or not for different processes</a:t>
            </a:r>
            <a:r>
              <a:rPr lang="en-GB" sz="2000" dirty="0" smtClean="0"/>
              <a:t>, including PSS/SSS detection, SSB time index detection and SSB measurement processes.</a:t>
            </a:r>
          </a:p>
          <a:p>
            <a:pPr marL="0" indent="0">
              <a:buNone/>
            </a:pPr>
            <a:endParaRPr lang="en-US" sz="2000" dirty="0" smtClean="0"/>
          </a:p>
          <a:p>
            <a:pPr marL="0" indent="0">
              <a:buNone/>
            </a:pPr>
            <a:r>
              <a:rPr lang="en-US" sz="2000" dirty="0" smtClean="0"/>
              <a:t>So far, there are two options on the form of the formulas:</a:t>
            </a:r>
          </a:p>
          <a:p>
            <a:r>
              <a:rPr lang="en-US" sz="2000" i="1" dirty="0"/>
              <a:t>Option 1: </a:t>
            </a:r>
            <a:r>
              <a:rPr lang="en-US" sz="2000" b="1" i="1" dirty="0"/>
              <a:t>max</a:t>
            </a:r>
            <a:r>
              <a:rPr lang="en-US" sz="2000" dirty="0" smtClean="0"/>
              <a:t>(</a:t>
            </a:r>
            <a:r>
              <a:rPr lang="en-US" sz="2000" i="1" dirty="0" smtClean="0"/>
              <a:t> [</a:t>
            </a:r>
            <a:r>
              <a:rPr lang="en-US" sz="2000" i="1" dirty="0"/>
              <a:t>a constant value]</a:t>
            </a:r>
            <a:r>
              <a:rPr lang="en-US" sz="2000" dirty="0"/>
              <a:t>,</a:t>
            </a:r>
            <a:r>
              <a:rPr lang="en-US" sz="2000" i="1" dirty="0"/>
              <a:t> [number of SSB] x </a:t>
            </a:r>
            <a:r>
              <a:rPr lang="en-GB" sz="2000" i="1" dirty="0" smtClean="0">
                <a:solidFill>
                  <a:srgbClr val="FF0000"/>
                </a:solidFill>
              </a:rPr>
              <a:t>N</a:t>
            </a:r>
            <a:r>
              <a:rPr lang="en-US" sz="2000" i="1" dirty="0" smtClean="0"/>
              <a:t> </a:t>
            </a:r>
            <a:r>
              <a:rPr lang="en-US" sz="2000" i="1" dirty="0"/>
              <a:t>x </a:t>
            </a:r>
            <a:r>
              <a:rPr lang="en-US" sz="2000" i="1" dirty="0" err="1" smtClean="0"/>
              <a:t>SMTC_period</a:t>
            </a:r>
            <a:r>
              <a:rPr lang="en-US" sz="2000" i="1" dirty="0" smtClean="0"/>
              <a:t> </a:t>
            </a:r>
            <a:r>
              <a:rPr lang="en-US" sz="2000" dirty="0" smtClean="0"/>
              <a:t>)</a:t>
            </a:r>
            <a:endParaRPr lang="en-US" sz="2000" dirty="0"/>
          </a:p>
          <a:p>
            <a:r>
              <a:rPr lang="en-US" sz="2000" i="1" dirty="0"/>
              <a:t>Option 2: </a:t>
            </a:r>
            <a:r>
              <a:rPr lang="en-GB" sz="2000" i="1" dirty="0" smtClean="0">
                <a:solidFill>
                  <a:srgbClr val="FF0000"/>
                </a:solidFill>
              </a:rPr>
              <a:t>N</a:t>
            </a:r>
            <a:r>
              <a:rPr lang="en-US" sz="2000" i="1" dirty="0" smtClean="0"/>
              <a:t> </a:t>
            </a:r>
            <a:r>
              <a:rPr lang="en-US" sz="2000" i="1" dirty="0"/>
              <a:t>x </a:t>
            </a:r>
            <a:r>
              <a:rPr lang="en-US" sz="2000" b="1" i="1" dirty="0"/>
              <a:t>max</a:t>
            </a:r>
            <a:r>
              <a:rPr lang="en-US" sz="2000" dirty="0" smtClean="0"/>
              <a:t>( </a:t>
            </a:r>
            <a:r>
              <a:rPr lang="en-US" sz="2000" i="1" dirty="0" smtClean="0"/>
              <a:t>[</a:t>
            </a:r>
            <a:r>
              <a:rPr lang="en-US" sz="2000" i="1" dirty="0"/>
              <a:t>a constant value]</a:t>
            </a:r>
            <a:r>
              <a:rPr lang="en-US" sz="2000" dirty="0"/>
              <a:t>,</a:t>
            </a:r>
            <a:r>
              <a:rPr lang="en-US" sz="2000" i="1" dirty="0"/>
              <a:t> [number of SSB] x </a:t>
            </a:r>
            <a:r>
              <a:rPr lang="en-US" sz="2000" i="1" dirty="0" err="1" smtClean="0"/>
              <a:t>SMTC_period</a:t>
            </a:r>
            <a:r>
              <a:rPr lang="en-US" sz="2000" i="1" dirty="0" smtClean="0"/>
              <a:t> </a:t>
            </a:r>
            <a:r>
              <a:rPr lang="en-US" sz="2000" dirty="0" smtClean="0"/>
              <a:t>)</a:t>
            </a:r>
            <a:endParaRPr lang="en-US" sz="2000" dirty="0"/>
          </a:p>
        </p:txBody>
      </p:sp>
    </p:spTree>
    <p:extLst>
      <p:ext uri="{BB962C8B-B14F-4D97-AF65-F5344CB8AC3E}">
        <p14:creationId xmlns:p14="http://schemas.microsoft.com/office/powerpoint/2010/main" val="27153269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Form of Formulas for FR2</a:t>
            </a:r>
            <a:endParaRPr lang="en-US" dirty="0"/>
          </a:p>
        </p:txBody>
      </p:sp>
      <p:sp>
        <p:nvSpPr>
          <p:cNvPr id="3" name="Content Placeholder 2"/>
          <p:cNvSpPr>
            <a:spLocks noGrp="1"/>
          </p:cNvSpPr>
          <p:nvPr>
            <p:ph idx="1"/>
          </p:nvPr>
        </p:nvSpPr>
        <p:spPr>
          <a:xfrm>
            <a:off x="301752" y="1609344"/>
            <a:ext cx="11585448" cy="4777931"/>
          </a:xfrm>
        </p:spPr>
        <p:txBody>
          <a:bodyPr>
            <a:normAutofit/>
          </a:bodyPr>
          <a:lstStyle/>
          <a:p>
            <a:pPr marL="0" indent="0">
              <a:buNone/>
            </a:pPr>
            <a:r>
              <a:rPr lang="en-US" sz="2000" dirty="0" smtClean="0"/>
              <a:t>In order to ensure acceptable mobility performance from system perspective and acceptable power consumption from UE perspective, it is important to guarantee a constant value in the time delay requirement without the impact by other factors.</a:t>
            </a:r>
          </a:p>
          <a:p>
            <a:pPr marL="0" indent="0">
              <a:buNone/>
            </a:pPr>
            <a:r>
              <a:rPr lang="en-US" sz="2000" dirty="0" smtClean="0"/>
              <a:t>In addition, in order to maintain a consistent form of the requirement formulas as in FR1, it is proposed that </a:t>
            </a:r>
          </a:p>
          <a:p>
            <a:pPr marL="0" indent="0">
              <a:buNone/>
            </a:pPr>
            <a:r>
              <a:rPr lang="en-US" sz="2000" b="1" dirty="0" smtClean="0"/>
              <a:t>Proposal 2</a:t>
            </a:r>
            <a:r>
              <a:rPr lang="en-US" sz="2000" dirty="0" smtClean="0"/>
              <a:t>: For FR2, requirements of </a:t>
            </a:r>
            <a:r>
              <a:rPr lang="en-GB" sz="2000" b="1" i="1" dirty="0"/>
              <a:t>T</a:t>
            </a:r>
            <a:r>
              <a:rPr lang="en-GB" sz="2000" b="1" i="1" baseline="-25000" dirty="0"/>
              <a:t>PSS/</a:t>
            </a:r>
            <a:r>
              <a:rPr lang="en-GB" sz="2000" b="1" i="1" baseline="-25000" dirty="0" err="1"/>
              <a:t>SSS_sync</a:t>
            </a:r>
            <a:r>
              <a:rPr lang="en-GB" sz="2000" baseline="-25000" dirty="0"/>
              <a:t>,</a:t>
            </a:r>
            <a:r>
              <a:rPr lang="en-GB" sz="2000" dirty="0"/>
              <a:t> </a:t>
            </a:r>
            <a:r>
              <a:rPr lang="en-GB" sz="2000" b="1" i="1" dirty="0"/>
              <a:t>T</a:t>
            </a:r>
            <a:r>
              <a:rPr lang="en-GB" sz="2000" b="1" i="1" baseline="-25000" dirty="0"/>
              <a:t> </a:t>
            </a:r>
            <a:r>
              <a:rPr lang="en-GB" sz="2000" b="1" i="1" baseline="-25000" dirty="0" err="1"/>
              <a:t>SSB_measurement_period</a:t>
            </a:r>
            <a:r>
              <a:rPr lang="en-GB" sz="2000" b="1" i="1" baseline="-25000" dirty="0"/>
              <a:t>  </a:t>
            </a:r>
            <a:r>
              <a:rPr lang="en-GB" sz="2000" dirty="0"/>
              <a:t>and </a:t>
            </a:r>
            <a:r>
              <a:rPr lang="en-GB" sz="2000" b="1" i="1" dirty="0" err="1" smtClean="0"/>
              <a:t>T</a:t>
            </a:r>
            <a:r>
              <a:rPr lang="en-GB" sz="2000" b="1" i="1" baseline="-25000" dirty="0" err="1" smtClean="0"/>
              <a:t>SSB_time_index</a:t>
            </a:r>
            <a:r>
              <a:rPr lang="en-US" sz="2000" dirty="0" smtClean="0"/>
              <a:t> are given as in </a:t>
            </a:r>
            <a:r>
              <a:rPr lang="en-US" sz="2000" i="1" dirty="0" smtClean="0">
                <a:solidFill>
                  <a:srgbClr val="FF0000"/>
                </a:solidFill>
              </a:rPr>
              <a:t>Option 1</a:t>
            </a:r>
            <a:r>
              <a:rPr lang="en-US" sz="2000" dirty="0" smtClean="0"/>
              <a:t>:</a:t>
            </a:r>
          </a:p>
          <a:p>
            <a:pPr marL="0" indent="0">
              <a:buNone/>
            </a:pPr>
            <a:endParaRPr lang="en-US" sz="2000" dirty="0"/>
          </a:p>
          <a:p>
            <a:pPr marL="0" indent="0">
              <a:buNone/>
            </a:pPr>
            <a:r>
              <a:rPr lang="en-GB" sz="2000" i="1" dirty="0" smtClean="0"/>
              <a:t>                                       T</a:t>
            </a:r>
            <a:r>
              <a:rPr lang="en-GB" sz="2000" i="1" baseline="-25000" dirty="0" smtClean="0"/>
              <a:t>PSS/</a:t>
            </a:r>
            <a:r>
              <a:rPr lang="en-GB" sz="2000" i="1" baseline="-25000" dirty="0" err="1" smtClean="0"/>
              <a:t>SSS_sync</a:t>
            </a:r>
            <a:r>
              <a:rPr lang="en-GB" sz="2000" i="1" dirty="0" smtClean="0"/>
              <a:t> </a:t>
            </a:r>
            <a:r>
              <a:rPr lang="en-GB" sz="2000" i="1" dirty="0"/>
              <a:t>= </a:t>
            </a:r>
            <a:r>
              <a:rPr lang="en-GB" sz="2000" i="1" dirty="0" smtClean="0"/>
              <a:t>max( [X</a:t>
            </a:r>
            <a:r>
              <a:rPr lang="en-GB" sz="2000" i="1" baseline="-25000" dirty="0" smtClean="0"/>
              <a:t>1</a:t>
            </a:r>
            <a:r>
              <a:rPr lang="en-GB" sz="2000" i="1" dirty="0"/>
              <a:t>], </a:t>
            </a:r>
            <a:r>
              <a:rPr lang="en-GB" sz="2000" i="1" dirty="0" smtClean="0"/>
              <a:t>[Y</a:t>
            </a:r>
            <a:r>
              <a:rPr lang="en-GB" sz="2000" i="1" baseline="-25000" dirty="0" smtClean="0"/>
              <a:t>1</a:t>
            </a:r>
            <a:r>
              <a:rPr lang="en-GB" sz="2000" i="1" dirty="0" smtClean="0"/>
              <a:t>] </a:t>
            </a:r>
            <a:r>
              <a:rPr lang="en-US" sz="2000" i="1" dirty="0"/>
              <a:t>x </a:t>
            </a:r>
            <a:r>
              <a:rPr lang="en-GB" sz="2000" i="1" dirty="0" smtClean="0"/>
              <a:t>N</a:t>
            </a:r>
            <a:r>
              <a:rPr lang="en-GB" sz="2000" i="1" baseline="-25000" dirty="0" smtClean="0"/>
              <a:t>1 </a:t>
            </a:r>
            <a:r>
              <a:rPr lang="en-GB" sz="2000" i="1" dirty="0" smtClean="0"/>
              <a:t>x </a:t>
            </a:r>
            <a:r>
              <a:rPr lang="en-GB" sz="2000" i="1" dirty="0" err="1" smtClean="0"/>
              <a:t>SMTC_period</a:t>
            </a:r>
            <a:r>
              <a:rPr lang="en-GB" sz="2000" i="1" dirty="0" smtClean="0"/>
              <a:t> )</a:t>
            </a:r>
            <a:r>
              <a:rPr lang="en-GB" sz="2000" dirty="0" smtClean="0"/>
              <a:t>          </a:t>
            </a:r>
            <a:r>
              <a:rPr lang="en-GB" sz="2000" dirty="0" err="1" smtClean="0"/>
              <a:t>ms</a:t>
            </a:r>
            <a:r>
              <a:rPr lang="en-GB" sz="2000" dirty="0" smtClean="0"/>
              <a:t>        (4)</a:t>
            </a:r>
            <a:endParaRPr lang="en-US" sz="2000" dirty="0"/>
          </a:p>
          <a:p>
            <a:pPr marL="0" indent="0">
              <a:buNone/>
            </a:pPr>
            <a:r>
              <a:rPr lang="en-GB" sz="2000" i="1" dirty="0"/>
              <a:t>     </a:t>
            </a:r>
            <a:r>
              <a:rPr lang="en-GB" sz="2000" i="1" dirty="0" smtClean="0"/>
              <a:t>                               </a:t>
            </a:r>
            <a:r>
              <a:rPr lang="en-GB" sz="2000" i="1" dirty="0" err="1" smtClean="0"/>
              <a:t>T</a:t>
            </a:r>
            <a:r>
              <a:rPr lang="en-GB" sz="2000" i="1" baseline="-25000" dirty="0" err="1" smtClean="0"/>
              <a:t>SSB_time_index</a:t>
            </a:r>
            <a:r>
              <a:rPr lang="en-GB" sz="2000" i="1" dirty="0" smtClean="0"/>
              <a:t> </a:t>
            </a:r>
            <a:r>
              <a:rPr lang="en-GB" sz="2000" i="1" dirty="0"/>
              <a:t>= </a:t>
            </a:r>
            <a:r>
              <a:rPr lang="en-GB" sz="2000" i="1" dirty="0" smtClean="0"/>
              <a:t>max</a:t>
            </a:r>
            <a:r>
              <a:rPr lang="en-GB" sz="2000" i="1" dirty="0"/>
              <a:t>( [</a:t>
            </a:r>
            <a:r>
              <a:rPr lang="en-GB" sz="2000" i="1" dirty="0" smtClean="0"/>
              <a:t>X</a:t>
            </a:r>
            <a:r>
              <a:rPr lang="en-GB" sz="2000" i="1" baseline="-25000" dirty="0" smtClean="0"/>
              <a:t>2</a:t>
            </a:r>
            <a:r>
              <a:rPr lang="en-GB" sz="2000" i="1" dirty="0" smtClean="0"/>
              <a:t>], </a:t>
            </a:r>
            <a:r>
              <a:rPr lang="en-GB" sz="2000" i="1" dirty="0" smtClean="0">
                <a:solidFill>
                  <a:srgbClr val="FF0000"/>
                </a:solidFill>
              </a:rPr>
              <a:t>[3+Y</a:t>
            </a:r>
            <a:r>
              <a:rPr lang="en-GB" sz="2000" i="1" baseline="-25000" dirty="0" smtClean="0">
                <a:solidFill>
                  <a:srgbClr val="FF0000"/>
                </a:solidFill>
              </a:rPr>
              <a:t>2</a:t>
            </a:r>
            <a:r>
              <a:rPr lang="en-GB" sz="2000" i="1" dirty="0" smtClean="0">
                <a:solidFill>
                  <a:srgbClr val="FF0000"/>
                </a:solidFill>
              </a:rPr>
              <a:t>]</a:t>
            </a:r>
            <a:r>
              <a:rPr lang="en-GB" sz="2000" i="1" dirty="0" smtClean="0"/>
              <a:t> </a:t>
            </a:r>
            <a:r>
              <a:rPr lang="en-US" sz="2000" i="1" dirty="0"/>
              <a:t>x </a:t>
            </a:r>
            <a:r>
              <a:rPr lang="en-GB" sz="2000" i="1" dirty="0" smtClean="0"/>
              <a:t>N</a:t>
            </a:r>
            <a:r>
              <a:rPr lang="en-GB" sz="2000" i="1" baseline="-25000" dirty="0" smtClean="0"/>
              <a:t>2 </a:t>
            </a:r>
            <a:r>
              <a:rPr lang="en-GB" sz="2000" i="1" dirty="0" smtClean="0"/>
              <a:t>x </a:t>
            </a:r>
            <a:r>
              <a:rPr lang="en-GB" sz="2000" i="1" dirty="0" err="1" smtClean="0"/>
              <a:t>SMTC_period</a:t>
            </a:r>
            <a:r>
              <a:rPr lang="en-GB" sz="2000" i="1" dirty="0" smtClean="0"/>
              <a:t> )</a:t>
            </a:r>
            <a:r>
              <a:rPr lang="en-GB" sz="2000" dirty="0" smtClean="0"/>
              <a:t>      </a:t>
            </a:r>
            <a:r>
              <a:rPr lang="en-GB" sz="2000" dirty="0" err="1" smtClean="0"/>
              <a:t>ms</a:t>
            </a:r>
            <a:r>
              <a:rPr lang="en-GB" sz="2000" dirty="0" smtClean="0"/>
              <a:t>        (5)</a:t>
            </a:r>
            <a:endParaRPr lang="en-US" sz="2000" dirty="0"/>
          </a:p>
          <a:p>
            <a:pPr marL="0" indent="0">
              <a:buNone/>
            </a:pPr>
            <a:r>
              <a:rPr lang="en-GB" sz="2000" i="1" dirty="0" smtClean="0"/>
              <a:t>                       T</a:t>
            </a:r>
            <a:r>
              <a:rPr lang="en-US" sz="2000" i="1" baseline="-25000" dirty="0" err="1" smtClean="0"/>
              <a:t>SSB_measurement_period</a:t>
            </a:r>
            <a:r>
              <a:rPr lang="en-GB" sz="2000" i="1" dirty="0" smtClean="0"/>
              <a:t> = max</a:t>
            </a:r>
            <a:r>
              <a:rPr lang="en-GB" sz="2000" i="1" dirty="0"/>
              <a:t>( [</a:t>
            </a:r>
            <a:r>
              <a:rPr lang="en-GB" sz="2000" i="1" dirty="0" smtClean="0"/>
              <a:t>X</a:t>
            </a:r>
            <a:r>
              <a:rPr lang="en-GB" sz="2000" i="1" baseline="-25000" dirty="0" smtClean="0"/>
              <a:t>3</a:t>
            </a:r>
            <a:r>
              <a:rPr lang="en-GB" sz="2000" i="1" dirty="0"/>
              <a:t>], [</a:t>
            </a:r>
            <a:r>
              <a:rPr lang="en-GB" sz="2000" i="1" dirty="0" smtClean="0"/>
              <a:t>Y</a:t>
            </a:r>
            <a:r>
              <a:rPr lang="en-GB" sz="2000" i="1" baseline="-25000" dirty="0" smtClean="0"/>
              <a:t>3</a:t>
            </a:r>
            <a:r>
              <a:rPr lang="en-GB" sz="2000" i="1" dirty="0" smtClean="0"/>
              <a:t>] </a:t>
            </a:r>
            <a:r>
              <a:rPr lang="en-US" sz="2000" i="1" dirty="0"/>
              <a:t>x </a:t>
            </a:r>
            <a:r>
              <a:rPr lang="en-GB" sz="2000" i="1" dirty="0" smtClean="0"/>
              <a:t>N</a:t>
            </a:r>
            <a:r>
              <a:rPr lang="en-GB" sz="2000" i="1" baseline="-25000" dirty="0" smtClean="0"/>
              <a:t>3 </a:t>
            </a:r>
            <a:r>
              <a:rPr lang="en-GB" sz="2000" i="1" dirty="0"/>
              <a:t>x </a:t>
            </a:r>
            <a:r>
              <a:rPr lang="en-GB" sz="2000" i="1" dirty="0" err="1" smtClean="0"/>
              <a:t>SMTC_period</a:t>
            </a:r>
            <a:r>
              <a:rPr lang="en-GB" sz="2000" i="1" dirty="0" smtClean="0"/>
              <a:t> )</a:t>
            </a:r>
            <a:r>
              <a:rPr lang="en-GB" sz="2000" dirty="0" smtClean="0"/>
              <a:t>           </a:t>
            </a:r>
            <a:r>
              <a:rPr lang="en-GB" sz="2000" dirty="0" err="1" smtClean="0"/>
              <a:t>ms</a:t>
            </a:r>
            <a:r>
              <a:rPr lang="en-GB" sz="2000" dirty="0" smtClean="0"/>
              <a:t>        (6)</a:t>
            </a:r>
          </a:p>
          <a:p>
            <a:pPr marL="0" indent="0">
              <a:buNone/>
            </a:pPr>
            <a:endParaRPr lang="en-US" sz="2000" b="1" dirty="0" smtClean="0"/>
          </a:p>
          <a:p>
            <a:pPr marL="0" indent="0">
              <a:buNone/>
            </a:pPr>
            <a:r>
              <a:rPr lang="en-US" sz="2000" b="1" dirty="0" smtClean="0"/>
              <a:t>Proposal </a:t>
            </a:r>
            <a:r>
              <a:rPr lang="en-US" sz="2000" b="1" dirty="0"/>
              <a:t>3</a:t>
            </a:r>
            <a:r>
              <a:rPr lang="en-US" sz="2000" dirty="0"/>
              <a:t>: Interested companies are encouraged to propose </a:t>
            </a:r>
            <a:r>
              <a:rPr lang="en-US" sz="2000" i="1" dirty="0"/>
              <a:t>[</a:t>
            </a:r>
            <a:r>
              <a:rPr lang="en-US" sz="2000" i="1" dirty="0" smtClean="0"/>
              <a:t>TBD]</a:t>
            </a:r>
            <a:r>
              <a:rPr lang="en-US" sz="2000" dirty="0" smtClean="0"/>
              <a:t> </a:t>
            </a:r>
            <a:r>
              <a:rPr lang="en-US" sz="2000" dirty="0"/>
              <a:t>values in formulas (1) to (6), and </a:t>
            </a:r>
            <a:r>
              <a:rPr lang="en-US" sz="2000" dirty="0" smtClean="0"/>
              <a:t>the </a:t>
            </a:r>
            <a:r>
              <a:rPr lang="en-GB" sz="2000" dirty="0" smtClean="0"/>
              <a:t>parameter </a:t>
            </a:r>
            <a:r>
              <a:rPr lang="en-GB" sz="2000" i="1" dirty="0" smtClean="0"/>
              <a:t>N</a:t>
            </a:r>
            <a:r>
              <a:rPr lang="en-GB" sz="2000" dirty="0" smtClean="0"/>
              <a:t> related </a:t>
            </a:r>
            <a:r>
              <a:rPr lang="en-GB" sz="2000" dirty="0"/>
              <a:t>to Rx beamforming and Rx beam </a:t>
            </a:r>
            <a:r>
              <a:rPr lang="en-GB" sz="2000" dirty="0" smtClean="0"/>
              <a:t>sweeping in </a:t>
            </a:r>
            <a:r>
              <a:rPr lang="en-GB" sz="2000" dirty="0"/>
              <a:t>formulas (4) to (6</a:t>
            </a:r>
            <a:r>
              <a:rPr lang="en-GB" sz="2000" dirty="0" smtClean="0"/>
              <a:t>).</a:t>
            </a:r>
          </a:p>
        </p:txBody>
      </p:sp>
    </p:spTree>
    <p:extLst>
      <p:ext uri="{BB962C8B-B14F-4D97-AF65-F5344CB8AC3E}">
        <p14:creationId xmlns:p14="http://schemas.microsoft.com/office/powerpoint/2010/main" val="31216662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Appendix A:</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smtClean="0"/>
              <a:t>In order to better align the proposed values from different companies, as an example, interested companies are encouraged to provide requirement values according to the parameters listed in the table below, upon the agreed requirement formulas in this WF.</a:t>
            </a:r>
          </a:p>
          <a:p>
            <a:pPr marL="0" indent="0">
              <a:buNone/>
            </a:pPr>
            <a:r>
              <a:rPr lang="en-US" sz="2000" dirty="0" smtClean="0"/>
              <a:t>For example: For FR2, </a:t>
            </a:r>
            <a:r>
              <a:rPr lang="en-GB" sz="2000" i="1" dirty="0"/>
              <a:t>T</a:t>
            </a:r>
            <a:r>
              <a:rPr lang="en-GB" sz="2000" i="1" baseline="-25000" dirty="0"/>
              <a:t>PSS/</a:t>
            </a:r>
            <a:r>
              <a:rPr lang="en-GB" sz="2000" i="1" baseline="-25000" dirty="0" err="1"/>
              <a:t>SSS_sync</a:t>
            </a:r>
            <a:r>
              <a:rPr lang="en-GB" sz="2000" i="1" dirty="0"/>
              <a:t> = max</a:t>
            </a:r>
            <a:r>
              <a:rPr lang="en-GB" sz="2000" i="1" dirty="0" smtClean="0"/>
              <a:t>( [</a:t>
            </a:r>
            <a:r>
              <a:rPr lang="en-GB" sz="2000" i="1" dirty="0"/>
              <a:t>X</a:t>
            </a:r>
            <a:r>
              <a:rPr lang="en-GB" sz="2000" i="1" baseline="-25000" dirty="0"/>
              <a:t>1</a:t>
            </a:r>
            <a:r>
              <a:rPr lang="en-GB" sz="2000" i="1" dirty="0"/>
              <a:t>], [Y</a:t>
            </a:r>
            <a:r>
              <a:rPr lang="en-GB" sz="2000" i="1" baseline="-25000" dirty="0"/>
              <a:t>1</a:t>
            </a:r>
            <a:r>
              <a:rPr lang="en-GB" sz="2000" i="1" dirty="0"/>
              <a:t>] </a:t>
            </a:r>
            <a:r>
              <a:rPr lang="en-US" sz="2000" i="1" dirty="0"/>
              <a:t>x </a:t>
            </a:r>
            <a:r>
              <a:rPr lang="en-GB" sz="2000" i="1" dirty="0"/>
              <a:t>N</a:t>
            </a:r>
            <a:r>
              <a:rPr lang="en-GB" sz="2000" i="1" baseline="-25000" dirty="0"/>
              <a:t>1 </a:t>
            </a:r>
            <a:r>
              <a:rPr lang="en-GB" sz="2000" i="1" dirty="0"/>
              <a:t>x </a:t>
            </a:r>
            <a:r>
              <a:rPr lang="en-GB" sz="2000" i="1" dirty="0" err="1"/>
              <a:t>SMTC_period</a:t>
            </a:r>
            <a:r>
              <a:rPr lang="en-GB" sz="2000" i="1" dirty="0"/>
              <a:t> </a:t>
            </a:r>
            <a:r>
              <a:rPr lang="en-GB" sz="2000" i="1" dirty="0" smtClean="0"/>
              <a:t>)</a:t>
            </a:r>
            <a:r>
              <a:rPr lang="en-GB" sz="2000" dirty="0" smtClean="0"/>
              <a:t> </a:t>
            </a:r>
            <a:r>
              <a:rPr lang="en-GB" sz="2000" dirty="0" err="1" smtClean="0"/>
              <a:t>ms</a:t>
            </a:r>
            <a:r>
              <a:rPr lang="en-GB" sz="2000" dirty="0" smtClean="0"/>
              <a:t> </a:t>
            </a:r>
            <a:endParaRPr lang="en-US" sz="2000" dirty="0"/>
          </a:p>
        </p:txBody>
      </p:sp>
      <p:graphicFrame>
        <p:nvGraphicFramePr>
          <p:cNvPr id="4" name="Table 3"/>
          <p:cNvGraphicFramePr>
            <a:graphicFrameLocks noGrp="1"/>
          </p:cNvGraphicFramePr>
          <p:nvPr>
            <p:extLst>
              <p:ext uri="{D42A27DB-BD31-4B8C-83A1-F6EECF244321}">
                <p14:modId xmlns:p14="http://schemas.microsoft.com/office/powerpoint/2010/main" val="4097227546"/>
              </p:ext>
            </p:extLst>
          </p:nvPr>
        </p:nvGraphicFramePr>
        <p:xfrm>
          <a:off x="2169160" y="3417146"/>
          <a:ext cx="6502400" cy="2057400"/>
        </p:xfrm>
        <a:graphic>
          <a:graphicData uri="http://schemas.openxmlformats.org/drawingml/2006/table">
            <a:tbl>
              <a:tblPr firstRow="1" bandRow="1">
                <a:tableStyleId>{5C22544A-7EE6-4342-B048-85BDC9FD1C3A}</a:tableStyleId>
              </a:tblPr>
              <a:tblGrid>
                <a:gridCol w="1625600"/>
                <a:gridCol w="1625600"/>
                <a:gridCol w="1625600"/>
                <a:gridCol w="1625600"/>
              </a:tblGrid>
              <a:tr h="370840">
                <a:tc>
                  <a:txBody>
                    <a:bodyPr/>
                    <a:lstStyle/>
                    <a:p>
                      <a:pPr algn="ctr"/>
                      <a:endParaRPr lang="en-US" dirty="0"/>
                    </a:p>
                  </a:txBody>
                  <a:tcPr/>
                </a:tc>
                <a:tc>
                  <a:txBody>
                    <a:bodyPr/>
                    <a:lstStyle/>
                    <a:p>
                      <a:pPr algn="ctr"/>
                      <a:r>
                        <a:rPr lang="en-US" sz="1600" dirty="0" smtClean="0">
                          <a:solidFill>
                            <a:schemeClr val="tx1"/>
                          </a:solidFill>
                        </a:rPr>
                        <a:t>Constant value</a:t>
                      </a:r>
                    </a:p>
                    <a:p>
                      <a:pPr algn="ctr"/>
                      <a:r>
                        <a:rPr lang="en-GB" sz="1600" i="1" dirty="0" smtClean="0">
                          <a:solidFill>
                            <a:schemeClr val="tx1"/>
                          </a:solidFill>
                        </a:rPr>
                        <a:t>X</a:t>
                      </a:r>
                      <a:r>
                        <a:rPr lang="en-GB" sz="1600" i="1" baseline="-25000" dirty="0" smtClean="0">
                          <a:solidFill>
                            <a:schemeClr val="tx1"/>
                          </a:solidFill>
                        </a:rPr>
                        <a:t>1</a:t>
                      </a:r>
                      <a:endParaRPr lang="en-US" sz="1600" dirty="0">
                        <a:solidFill>
                          <a:schemeClr val="tx1"/>
                        </a:solidFill>
                      </a:endParaRPr>
                    </a:p>
                  </a:txBody>
                  <a:tcPr/>
                </a:tc>
                <a:tc>
                  <a:txBody>
                    <a:bodyPr/>
                    <a:lstStyle/>
                    <a:p>
                      <a:pPr algn="ctr"/>
                      <a:r>
                        <a:rPr lang="en-US" sz="1600" dirty="0" smtClean="0">
                          <a:solidFill>
                            <a:schemeClr val="tx1"/>
                          </a:solidFill>
                        </a:rPr>
                        <a:t>Number of SSB</a:t>
                      </a:r>
                    </a:p>
                    <a:p>
                      <a:pPr algn="ctr"/>
                      <a:r>
                        <a:rPr lang="en-GB" sz="1600" i="1" dirty="0" smtClean="0">
                          <a:solidFill>
                            <a:schemeClr val="tx1"/>
                          </a:solidFill>
                        </a:rPr>
                        <a:t>Y</a:t>
                      </a:r>
                      <a:r>
                        <a:rPr lang="en-GB" sz="1600" i="1" baseline="-25000" dirty="0" smtClean="0">
                          <a:solidFill>
                            <a:schemeClr val="tx1"/>
                          </a:solidFill>
                        </a:rPr>
                        <a:t>1</a:t>
                      </a:r>
                      <a:endParaRPr lang="en-US" sz="1600" dirty="0" smtClean="0">
                        <a:solidFill>
                          <a:schemeClr val="tx1"/>
                        </a:solidFill>
                      </a:endParaRPr>
                    </a:p>
                  </a:txBody>
                  <a:tcPr/>
                </a:tc>
                <a:tc>
                  <a:txBody>
                    <a:bodyPr/>
                    <a:lstStyle/>
                    <a:p>
                      <a:pPr algn="ctr"/>
                      <a:r>
                        <a:rPr lang="en-GB" sz="1600" i="0" dirty="0" smtClean="0">
                          <a:solidFill>
                            <a:schemeClr val="tx1"/>
                          </a:solidFill>
                        </a:rPr>
                        <a:t>Parameter</a:t>
                      </a:r>
                      <a:r>
                        <a:rPr lang="en-GB" sz="1600" i="1" baseline="0" dirty="0" smtClean="0">
                          <a:solidFill>
                            <a:schemeClr val="tx1"/>
                          </a:solidFill>
                        </a:rPr>
                        <a:t> </a:t>
                      </a:r>
                    </a:p>
                    <a:p>
                      <a:pPr algn="ctr"/>
                      <a:r>
                        <a:rPr lang="en-GB" sz="1600" i="1" dirty="0" smtClean="0">
                          <a:solidFill>
                            <a:schemeClr val="tx1"/>
                          </a:solidFill>
                        </a:rPr>
                        <a:t>N</a:t>
                      </a:r>
                      <a:r>
                        <a:rPr lang="en-GB" sz="1600" i="1" baseline="-25000" dirty="0" smtClean="0">
                          <a:solidFill>
                            <a:schemeClr val="tx1"/>
                          </a:solidFill>
                        </a:rPr>
                        <a:t>1</a:t>
                      </a:r>
                      <a:endParaRPr lang="en-US" sz="1600" dirty="0">
                        <a:solidFill>
                          <a:schemeClr val="tx1"/>
                        </a:solidFill>
                      </a:endParaRPr>
                    </a:p>
                  </a:txBody>
                  <a:tcPr/>
                </a:tc>
              </a:tr>
              <a:tr h="370840">
                <a:tc>
                  <a:txBody>
                    <a:bodyPr/>
                    <a:lstStyle/>
                    <a:p>
                      <a:pPr algn="ctr"/>
                      <a:r>
                        <a:rPr lang="en-US" sz="1600" dirty="0" smtClean="0"/>
                        <a:t>Company</a:t>
                      </a:r>
                      <a:r>
                        <a:rPr lang="en-US" sz="1600" baseline="0" dirty="0" smtClean="0"/>
                        <a:t> 1</a:t>
                      </a:r>
                      <a:endParaRPr lang="en-US" sz="1600" dirty="0"/>
                    </a:p>
                  </a:txBody>
                  <a:tcPr/>
                </a:tc>
                <a:tc>
                  <a:txBody>
                    <a:bodyPr/>
                    <a:lstStyle/>
                    <a:p>
                      <a:pPr algn="ctr"/>
                      <a:endParaRPr lang="en-US" dirty="0"/>
                    </a:p>
                  </a:txBody>
                  <a:tcPr/>
                </a:tc>
                <a:tc>
                  <a:txBody>
                    <a:bodyPr/>
                    <a:lstStyle/>
                    <a:p>
                      <a:pPr algn="ctr"/>
                      <a:endParaRPr lang="en-US"/>
                    </a:p>
                  </a:txBody>
                  <a:tcPr/>
                </a:tc>
                <a:tc>
                  <a:txBody>
                    <a:bodyPr/>
                    <a:lstStyle/>
                    <a:p>
                      <a:pPr algn="ctr"/>
                      <a:endParaRPr lang="en-US"/>
                    </a:p>
                  </a:txBody>
                  <a:tcPr/>
                </a:tc>
              </a:tr>
              <a:tr h="370840">
                <a:tc>
                  <a:txBody>
                    <a:bodyPr/>
                    <a:lstStyle/>
                    <a:p>
                      <a:pPr algn="ctr"/>
                      <a:r>
                        <a:rPr lang="en-US" sz="1600" dirty="0" smtClean="0"/>
                        <a:t>Company 2</a:t>
                      </a:r>
                      <a:endParaRPr lang="en-US" sz="1600" dirty="0"/>
                    </a:p>
                  </a:txBody>
                  <a:tcPr/>
                </a:tc>
                <a:tc>
                  <a:txBody>
                    <a:bodyPr/>
                    <a:lstStyle/>
                    <a:p>
                      <a:pPr algn="ctr"/>
                      <a:endParaRPr lang="en-US" dirty="0"/>
                    </a:p>
                  </a:txBody>
                  <a:tcPr/>
                </a:tc>
                <a:tc>
                  <a:txBody>
                    <a:bodyPr/>
                    <a:lstStyle/>
                    <a:p>
                      <a:pPr algn="ctr"/>
                      <a:endParaRPr lang="en-US"/>
                    </a:p>
                  </a:txBody>
                  <a:tcPr/>
                </a:tc>
                <a:tc>
                  <a:txBody>
                    <a:bodyPr/>
                    <a:lstStyle/>
                    <a:p>
                      <a:pPr algn="ctr"/>
                      <a:endParaRPr lang="en-US" dirty="0"/>
                    </a:p>
                  </a:txBody>
                  <a:tcPr/>
                </a:tc>
              </a:tr>
              <a:tr h="0">
                <a:tc>
                  <a:txBody>
                    <a:bodyPr/>
                    <a:lstStyle/>
                    <a:p>
                      <a:pPr algn="ctr"/>
                      <a:r>
                        <a:rPr lang="en-US" sz="1600" dirty="0" smtClean="0"/>
                        <a:t>…</a:t>
                      </a:r>
                      <a:endParaRPr lang="en-US" sz="1600" dirty="0"/>
                    </a:p>
                  </a:txBody>
                  <a:tcPr/>
                </a:tc>
                <a:tc>
                  <a:txBody>
                    <a:bodyPr/>
                    <a:lstStyle/>
                    <a:p>
                      <a:pPr algn="ctr"/>
                      <a:endParaRPr lang="en-US"/>
                    </a:p>
                  </a:txBody>
                  <a:tcPr/>
                </a:tc>
                <a:tc>
                  <a:txBody>
                    <a:bodyPr/>
                    <a:lstStyle/>
                    <a:p>
                      <a:pPr algn="ctr"/>
                      <a:endParaRPr lang="en-US" dirty="0"/>
                    </a:p>
                  </a:txBody>
                  <a:tcPr/>
                </a:tc>
                <a:tc>
                  <a:txBody>
                    <a:bodyPr/>
                    <a:lstStyle/>
                    <a:p>
                      <a:pPr algn="ctr"/>
                      <a:endParaRPr lang="en-US"/>
                    </a:p>
                  </a:txBody>
                  <a:tcPr/>
                </a:tc>
              </a:tr>
              <a:tr h="370840">
                <a:tc>
                  <a:txBody>
                    <a:bodyPr/>
                    <a:lstStyle/>
                    <a:p>
                      <a:pPr algn="ctr"/>
                      <a:r>
                        <a:rPr lang="en-US" sz="1600" dirty="0" smtClean="0"/>
                        <a:t>Consensus</a:t>
                      </a:r>
                      <a:r>
                        <a:rPr lang="en-US" sz="1600" baseline="0" dirty="0" smtClean="0"/>
                        <a:t> value</a:t>
                      </a:r>
                      <a:endParaRPr lang="en-US" sz="1600" dirty="0"/>
                    </a:p>
                  </a:txBody>
                  <a:tcPr/>
                </a:tc>
                <a:tc>
                  <a:txBody>
                    <a:bodyPr/>
                    <a:lstStyle/>
                    <a:p>
                      <a:pPr algn="ctr"/>
                      <a:endParaRPr lang="en-US"/>
                    </a:p>
                  </a:txBody>
                  <a:tcPr/>
                </a:tc>
                <a:tc>
                  <a:txBody>
                    <a:bodyPr/>
                    <a:lstStyle/>
                    <a:p>
                      <a:pPr algn="ctr"/>
                      <a:endParaRPr lang="en-US" dirty="0"/>
                    </a:p>
                  </a:txBody>
                  <a:tcPr/>
                </a:tc>
                <a:tc>
                  <a:txBody>
                    <a:bodyPr/>
                    <a:lstStyle/>
                    <a:p>
                      <a:pPr algn="ctr"/>
                      <a:endParaRPr lang="en-US" dirty="0"/>
                    </a:p>
                  </a:txBody>
                  <a:tcPr/>
                </a:tc>
              </a:tr>
            </a:tbl>
          </a:graphicData>
        </a:graphic>
      </p:graphicFrame>
    </p:spTree>
    <p:extLst>
      <p:ext uri="{BB962C8B-B14F-4D97-AF65-F5344CB8AC3E}">
        <p14:creationId xmlns:p14="http://schemas.microsoft.com/office/powerpoint/2010/main" val="22248973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4229</TotalTime>
  <Words>667</Words>
  <Application>Microsoft Office PowerPoint</Application>
  <PresentationFormat>Widescreen</PresentationFormat>
  <Paragraphs>66</Paragraphs>
  <Slides>6</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宋体</vt:lpstr>
      <vt:lpstr>Arial</vt:lpstr>
      <vt:lpstr>Calibri</vt:lpstr>
      <vt:lpstr>Calibri Light</vt:lpstr>
      <vt:lpstr>Office Theme</vt:lpstr>
      <vt:lpstr>Way forward on Intra-frequency Cell Identification Requirements without Gap</vt:lpstr>
      <vt:lpstr>Background</vt:lpstr>
      <vt:lpstr>Background (Formulas for FR1)</vt:lpstr>
      <vt:lpstr>Proposed Form of Formulas for FR2</vt:lpstr>
      <vt:lpstr>Proposed Form of Formulas for FR2</vt:lpstr>
      <vt:lpstr>Appendix A:</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Intra-frequency Cell Identification Requirements without Gap</dc:title>
  <dc:creator>Zhangmeng (Meng, WN)</dc:creator>
  <cp:keywords>CTPClassification=CTP_NT</cp:keywords>
  <cp:lastModifiedBy>Tian, Shuang</cp:lastModifiedBy>
  <cp:revision>167</cp:revision>
  <dcterms:created xsi:type="dcterms:W3CDTF">2018-01-12T20:18:33Z</dcterms:created>
  <dcterms:modified xsi:type="dcterms:W3CDTF">2018-01-26T17:20:20Z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34b9caaf-be57-46c6-bfd2-4e4d7b782858</vt:lpwstr>
  </property>
  <property fmtid="{D5CDD505-2E9C-101B-9397-08002B2CF9AE}" pid="3" name="CTP_TimeStamp">
    <vt:lpwstr>2018-01-26 17:20:20Z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1516897122</vt:lpwstr>
  </property>
  <property fmtid="{D5CDD505-2E9C-101B-9397-08002B2CF9AE}" pid="11" name="CTPClassification">
    <vt:lpwstr>CTP_NT</vt:lpwstr>
  </property>
</Properties>
</file>