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8"/>
  </p:notesMasterIdLst>
  <p:sldIdLst>
    <p:sldId id="256" r:id="rId2"/>
    <p:sldId id="277" r:id="rId3"/>
    <p:sldId id="279" r:id="rId4"/>
    <p:sldId id="280" r:id="rId5"/>
    <p:sldId id="271" r:id="rId6"/>
    <p:sldId id="276" r:id="rId7"/>
  </p:sldIdLst>
  <p:sldSz cx="9144000" cy="6858000" type="screen4x3"/>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25" d="100"/>
          <a:sy n="125" d="100"/>
        </p:scale>
        <p:origin x="-1212" y="-10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422F0E3-6A9F-4B6E-BB65-09961C76950B}" type="datetimeFigureOut">
              <a:rPr kumimoji="1" lang="ja-JP" altLang="en-US" smtClean="0"/>
              <a:t>2018/1/26</a:t>
            </a:fld>
            <a:endParaRPr kumimoji="1" lang="ja-JP" altLang="en-US"/>
          </a:p>
        </p:txBody>
      </p:sp>
      <p:sp>
        <p:nvSpPr>
          <p:cNvPr id="4" name="スライド イメージ プレースホルダー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6" name="フッター プレースホルダー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46AD73B-A765-4A79-BA99-CD790F044981}" type="slidenum">
              <a:rPr kumimoji="1" lang="ja-JP" altLang="en-US" smtClean="0"/>
              <a:t>‹#›</a:t>
            </a:fld>
            <a:endParaRPr kumimoji="1" lang="ja-JP" altLang="en-US"/>
          </a:p>
        </p:txBody>
      </p:sp>
    </p:spTree>
    <p:extLst>
      <p:ext uri="{BB962C8B-B14F-4D97-AF65-F5344CB8AC3E}">
        <p14:creationId xmlns:p14="http://schemas.microsoft.com/office/powerpoint/2010/main" val="164684603"/>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kumimoji="1" lang="ja-JP" altLang="en-US" smtClean="0"/>
              <a:t>マスタ タイトルの書式設定</a:t>
            </a:r>
            <a:endParaRPr kumimoji="1" lang="ja-JP" altLang="en-US"/>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ja-JP" altLang="en-US" smtClean="0"/>
              <a:t>マスタ サブタイトルの書式設定</a:t>
            </a:r>
            <a:endParaRPr kumimoji="1" lang="ja-JP" altLang="en-US"/>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t>2018/1/26</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 タイトルの書式設定</a:t>
            </a:r>
            <a:endParaRPr kumimoji="1" lang="ja-JP" altLang="en-US"/>
          </a:p>
        </p:txBody>
      </p:sp>
      <p:sp>
        <p:nvSpPr>
          <p:cNvPr id="3" name="縦書きテキスト プレースホルダ 2"/>
          <p:cNvSpPr>
            <a:spLocks noGrp="1"/>
          </p:cNvSpPr>
          <p:nvPr>
            <p:ph type="body" orient="vert" idx="1"/>
          </p:nvPr>
        </p:nvSpPr>
        <p:spPr/>
        <p:txBody>
          <a:bodyPr vert="eaVert"/>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t>2018/1/26</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kumimoji="1" lang="ja-JP" altLang="en-US" smtClean="0"/>
              <a:t>マスタ タイトルの書式設定</a:t>
            </a:r>
            <a:endParaRPr kumimoji="1" lang="ja-JP" altLang="en-US"/>
          </a:p>
        </p:txBody>
      </p:sp>
      <p:sp>
        <p:nvSpPr>
          <p:cNvPr id="3" name="縦書きテキスト プレースホルダ 2"/>
          <p:cNvSpPr>
            <a:spLocks noGrp="1"/>
          </p:cNvSpPr>
          <p:nvPr>
            <p:ph type="body" orient="vert" idx="1"/>
          </p:nvPr>
        </p:nvSpPr>
        <p:spPr>
          <a:xfrm>
            <a:off x="457200" y="274638"/>
            <a:ext cx="6019800" cy="5851525"/>
          </a:xfrm>
        </p:spPr>
        <p:txBody>
          <a:bodyPr vert="eaVert"/>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t>2018/1/26</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 タイトルの書式設定</a:t>
            </a:r>
            <a:endParaRPr kumimoji="1" lang="ja-JP" altLang="en-US"/>
          </a:p>
        </p:txBody>
      </p:sp>
      <p:sp>
        <p:nvSpPr>
          <p:cNvPr id="3" name="コンテンツ プレースホルダ 2"/>
          <p:cNvSpPr>
            <a:spLocks noGrp="1"/>
          </p:cNvSpPr>
          <p:nvPr>
            <p:ph idx="1"/>
          </p:nvPr>
        </p:nvSpPr>
        <p:spPr/>
        <p:txBody>
          <a:bodyPr/>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t>2018/1/26</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kumimoji="1" lang="ja-JP" altLang="en-US" smtClean="0"/>
              <a:t>マスタ タイトルの書式設定</a:t>
            </a:r>
            <a:endParaRPr kumimoji="1" lang="ja-JP" altLang="en-US"/>
          </a:p>
        </p:txBody>
      </p:sp>
      <p:sp>
        <p:nvSpPr>
          <p:cNvPr id="3" name="テキスト プレースホルダ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ja-JP" altLang="en-US" smtClean="0"/>
              <a:t>マスタ テキストの書式設定</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t>2018/1/26</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 タイトルの書式設定</a:t>
            </a:r>
            <a:endParaRPr kumimoji="1" lang="ja-JP" altLang="en-US"/>
          </a:p>
        </p:txBody>
      </p:sp>
      <p:sp>
        <p:nvSpPr>
          <p:cNvPr id="3" name="コンテンツ プレースホルダ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コンテンツ プレースホルダ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日付プレースホルダ 4"/>
          <p:cNvSpPr>
            <a:spLocks noGrp="1"/>
          </p:cNvSpPr>
          <p:nvPr>
            <p:ph type="dt" sz="half" idx="10"/>
          </p:nvPr>
        </p:nvSpPr>
        <p:spPr/>
        <p:txBody>
          <a:bodyPr/>
          <a:lstStyle/>
          <a:p>
            <a:fld id="{E90ED720-0104-4369-84BC-D37694168613}" type="datetimeFigureOut">
              <a:rPr kumimoji="1" lang="ja-JP" altLang="en-US" smtClean="0"/>
              <a:t>2018/1/26</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kumimoji="1" lang="ja-JP" altLang="en-US" smtClean="0"/>
              <a:t>マスタ タイトルの書式設定</a:t>
            </a:r>
            <a:endParaRPr kumimoji="1" lang="ja-JP" altLang="en-US"/>
          </a:p>
        </p:txBody>
      </p:sp>
      <p:sp>
        <p:nvSpPr>
          <p:cNvPr id="3" name="テキスト プレースホル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smtClean="0"/>
              <a:t>マスタ テキストの書式設定</a:t>
            </a:r>
          </a:p>
        </p:txBody>
      </p:sp>
      <p:sp>
        <p:nvSpPr>
          <p:cNvPr id="4" name="コンテンツ プレースホル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テキスト プレースホル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smtClean="0"/>
              <a:t>マスタ テキストの書式設定</a:t>
            </a:r>
          </a:p>
        </p:txBody>
      </p:sp>
      <p:sp>
        <p:nvSpPr>
          <p:cNvPr id="6" name="コンテンツ プレースホル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7" name="日付プレースホルダ 6"/>
          <p:cNvSpPr>
            <a:spLocks noGrp="1"/>
          </p:cNvSpPr>
          <p:nvPr>
            <p:ph type="dt" sz="half" idx="10"/>
          </p:nvPr>
        </p:nvSpPr>
        <p:spPr/>
        <p:txBody>
          <a:bodyPr/>
          <a:lstStyle/>
          <a:p>
            <a:fld id="{E90ED720-0104-4369-84BC-D37694168613}" type="datetimeFigureOut">
              <a:rPr kumimoji="1" lang="ja-JP" altLang="en-US" smtClean="0"/>
              <a:t>2018/1/26</a:t>
            </a:fld>
            <a:endParaRPr kumimoji="1" lang="ja-JP" altLang="en-US"/>
          </a:p>
        </p:txBody>
      </p:sp>
      <p:sp>
        <p:nvSpPr>
          <p:cNvPr id="8" name="フッター プレースホルダ 7"/>
          <p:cNvSpPr>
            <a:spLocks noGrp="1"/>
          </p:cNvSpPr>
          <p:nvPr>
            <p:ph type="ftr" sz="quarter" idx="11"/>
          </p:nvPr>
        </p:nvSpPr>
        <p:spPr/>
        <p:txBody>
          <a:bodyPr/>
          <a:lstStyle/>
          <a:p>
            <a:endParaRPr kumimoji="1" lang="ja-JP" altLang="en-US"/>
          </a:p>
        </p:txBody>
      </p:sp>
      <p:sp>
        <p:nvSpPr>
          <p:cNvPr id="9" name="スライド番号プレースホルダ 8"/>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 タイトルの書式設定</a:t>
            </a:r>
            <a:endParaRPr kumimoji="1" lang="ja-JP" altLang="en-US"/>
          </a:p>
        </p:txBody>
      </p:sp>
      <p:sp>
        <p:nvSpPr>
          <p:cNvPr id="3" name="日付プレースホルダ 2"/>
          <p:cNvSpPr>
            <a:spLocks noGrp="1"/>
          </p:cNvSpPr>
          <p:nvPr>
            <p:ph type="dt" sz="half" idx="10"/>
          </p:nvPr>
        </p:nvSpPr>
        <p:spPr/>
        <p:txBody>
          <a:bodyPr/>
          <a:lstStyle/>
          <a:p>
            <a:fld id="{E90ED720-0104-4369-84BC-D37694168613}" type="datetimeFigureOut">
              <a:rPr kumimoji="1" lang="ja-JP" altLang="en-US" smtClean="0"/>
              <a:t>2018/1/26</a:t>
            </a:fld>
            <a:endParaRPr kumimoji="1" lang="ja-JP" altLang="en-US"/>
          </a:p>
        </p:txBody>
      </p:sp>
      <p:sp>
        <p:nvSpPr>
          <p:cNvPr id="4" name="フッター プレースホルダ 3"/>
          <p:cNvSpPr>
            <a:spLocks noGrp="1"/>
          </p:cNvSpPr>
          <p:nvPr>
            <p:ph type="ftr" sz="quarter" idx="11"/>
          </p:nvPr>
        </p:nvSpPr>
        <p:spPr/>
        <p:txBody>
          <a:bodyPr/>
          <a:lstStyle/>
          <a:p>
            <a:endParaRPr kumimoji="1" lang="ja-JP" altLang="en-US"/>
          </a:p>
        </p:txBody>
      </p:sp>
      <p:sp>
        <p:nvSpPr>
          <p:cNvPr id="5" name="スライド番号プレースホルダ 4"/>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1"/>
          <p:cNvSpPr>
            <a:spLocks noGrp="1"/>
          </p:cNvSpPr>
          <p:nvPr>
            <p:ph type="dt" sz="half" idx="10"/>
          </p:nvPr>
        </p:nvSpPr>
        <p:spPr/>
        <p:txBody>
          <a:bodyPr/>
          <a:lstStyle/>
          <a:p>
            <a:fld id="{E90ED720-0104-4369-84BC-D37694168613}" type="datetimeFigureOut">
              <a:rPr kumimoji="1" lang="ja-JP" altLang="en-US" smtClean="0"/>
              <a:t>2018/1/26</a:t>
            </a:fld>
            <a:endParaRPr kumimoji="1" lang="ja-JP" altLang="en-US"/>
          </a:p>
        </p:txBody>
      </p:sp>
      <p:sp>
        <p:nvSpPr>
          <p:cNvPr id="3" name="フッター プレースホルダ 2"/>
          <p:cNvSpPr>
            <a:spLocks noGrp="1"/>
          </p:cNvSpPr>
          <p:nvPr>
            <p:ph type="ftr" sz="quarter" idx="11"/>
          </p:nvPr>
        </p:nvSpPr>
        <p:spPr/>
        <p:txBody>
          <a:bodyPr/>
          <a:lstStyle/>
          <a:p>
            <a:endParaRPr kumimoji="1" lang="ja-JP" altLang="en-US"/>
          </a:p>
        </p:txBody>
      </p:sp>
      <p:sp>
        <p:nvSpPr>
          <p:cNvPr id="4" name="スライド番号プレースホルダ 3"/>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kumimoji="1" lang="ja-JP" altLang="en-US" smtClean="0"/>
              <a:t>マスタ タイトルの書式設定</a:t>
            </a:r>
            <a:endParaRPr kumimoji="1" lang="ja-JP" altLang="en-US"/>
          </a:p>
        </p:txBody>
      </p:sp>
      <p:sp>
        <p:nvSpPr>
          <p:cNvPr id="3" name="コンテンツ プレースホル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テキスト プレースホル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smtClean="0"/>
              <a:t>マスタ テキストの書式設定</a:t>
            </a:r>
          </a:p>
        </p:txBody>
      </p:sp>
      <p:sp>
        <p:nvSpPr>
          <p:cNvPr id="5" name="日付プレースホルダ 4"/>
          <p:cNvSpPr>
            <a:spLocks noGrp="1"/>
          </p:cNvSpPr>
          <p:nvPr>
            <p:ph type="dt" sz="half" idx="10"/>
          </p:nvPr>
        </p:nvSpPr>
        <p:spPr/>
        <p:txBody>
          <a:bodyPr/>
          <a:lstStyle/>
          <a:p>
            <a:fld id="{E90ED720-0104-4369-84BC-D37694168613}" type="datetimeFigureOut">
              <a:rPr kumimoji="1" lang="ja-JP" altLang="en-US" smtClean="0"/>
              <a:t>2018/1/26</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kumimoji="1" lang="ja-JP" altLang="en-US" smtClean="0"/>
              <a:t>マスタ タイトルの書式設定</a:t>
            </a:r>
            <a:endParaRPr kumimoji="1" lang="ja-JP" altLang="en-US"/>
          </a:p>
        </p:txBody>
      </p:sp>
      <p:sp>
        <p:nvSpPr>
          <p:cNvPr id="3" name="図プレースホル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smtClean="0"/>
              <a:t>マスタ テキストの書式設定</a:t>
            </a:r>
          </a:p>
        </p:txBody>
      </p:sp>
      <p:sp>
        <p:nvSpPr>
          <p:cNvPr id="5" name="日付プレースホルダ 4"/>
          <p:cNvSpPr>
            <a:spLocks noGrp="1"/>
          </p:cNvSpPr>
          <p:nvPr>
            <p:ph type="dt" sz="half" idx="10"/>
          </p:nvPr>
        </p:nvSpPr>
        <p:spPr/>
        <p:txBody>
          <a:bodyPr/>
          <a:lstStyle/>
          <a:p>
            <a:fld id="{E90ED720-0104-4369-84BC-D37694168613}" type="datetimeFigureOut">
              <a:rPr kumimoji="1" lang="ja-JP" altLang="en-US" smtClean="0"/>
              <a:t>2018/1/26</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kumimoji="1" lang="ja-JP" altLang="en-US" smtClean="0"/>
              <a:t>マスタ タイトルの書式設定</a:t>
            </a:r>
            <a:endParaRPr kumimoji="1" lang="ja-JP" altLang="en-US"/>
          </a:p>
        </p:txBody>
      </p:sp>
      <p:sp>
        <p:nvSpPr>
          <p:cNvPr id="3" name="テキスト プレースホルダ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90ED720-0104-4369-84BC-D37694168613}" type="datetimeFigureOut">
              <a:rPr kumimoji="1" lang="ja-JP" altLang="en-US" smtClean="0"/>
              <a:t>2018/1/26</a:t>
            </a:fld>
            <a:endParaRPr kumimoji="1" lang="ja-JP" altLang="en-US"/>
          </a:p>
        </p:txBody>
      </p:sp>
      <p:sp>
        <p:nvSpPr>
          <p:cNvPr id="5" name="フッター プレースホルダ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2D8002D-B5B0-4BAC-B1F6-782DDCCE6D9C}" type="slidenum">
              <a:rPr kumimoji="1" lang="ja-JP" altLang="en-US" smtClean="0"/>
              <a:t>‹#›</a:t>
            </a:fld>
            <a:endParaRPr kumimoji="1"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kumimoji="1"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p:txBody>
          <a:bodyPr>
            <a:normAutofit fontScale="90000"/>
          </a:bodyPr>
          <a:lstStyle/>
          <a:p>
            <a:r>
              <a:rPr lang="en-US" altLang="ja-JP" dirty="0"/>
              <a:t>Way forward on UE </a:t>
            </a:r>
            <a:r>
              <a:rPr lang="en-US" altLang="ja-JP" dirty="0" smtClean="0"/>
              <a:t>behavior </a:t>
            </a:r>
            <a:r>
              <a:rPr lang="en-US" altLang="ja-JP" dirty="0"/>
              <a:t>during measurement outside measurement gap</a:t>
            </a:r>
            <a:endParaRPr kumimoji="1" lang="ja-JP" altLang="en-US" dirty="0"/>
          </a:p>
        </p:txBody>
      </p:sp>
      <p:sp>
        <p:nvSpPr>
          <p:cNvPr id="3" name="サブタイトル 2"/>
          <p:cNvSpPr>
            <a:spLocks noGrp="1"/>
          </p:cNvSpPr>
          <p:nvPr>
            <p:ph type="subTitle" idx="1"/>
          </p:nvPr>
        </p:nvSpPr>
        <p:spPr>
          <a:xfrm>
            <a:off x="1371600" y="4509120"/>
            <a:ext cx="6400800" cy="1129680"/>
          </a:xfrm>
        </p:spPr>
        <p:txBody>
          <a:bodyPr/>
          <a:lstStyle/>
          <a:p>
            <a:r>
              <a:rPr kumimoji="1" lang="en-US" altLang="ja-JP" dirty="0" smtClean="0"/>
              <a:t>NTT DOCOMO</a:t>
            </a:r>
            <a:endParaRPr kumimoji="1" lang="ja-JP" altLang="en-US" dirty="0"/>
          </a:p>
        </p:txBody>
      </p:sp>
      <p:sp>
        <p:nvSpPr>
          <p:cNvPr id="5" name="正方形/長方形 4"/>
          <p:cNvSpPr/>
          <p:nvPr/>
        </p:nvSpPr>
        <p:spPr>
          <a:xfrm>
            <a:off x="5897116" y="116632"/>
            <a:ext cx="3067372" cy="646331"/>
          </a:xfrm>
          <a:prstGeom prst="rect">
            <a:avLst/>
          </a:prstGeom>
        </p:spPr>
        <p:txBody>
          <a:bodyPr wrap="square">
            <a:spAutoFit/>
          </a:bodyPr>
          <a:lstStyle/>
          <a:p>
            <a:pPr algn="r"/>
            <a:r>
              <a:rPr lang="en-US" altLang="ja-JP" b="1" dirty="0" smtClean="0"/>
              <a:t>R4-1801053</a:t>
            </a:r>
            <a:endParaRPr lang="en-US" altLang="ja-JP" b="1" dirty="0"/>
          </a:p>
          <a:p>
            <a:r>
              <a:rPr lang="en-US" altLang="ja-JP" b="1" dirty="0"/>
              <a:t>Document for:</a:t>
            </a:r>
            <a:r>
              <a:rPr lang="en-US" altLang="ja-JP" dirty="0"/>
              <a:t>	Approval</a:t>
            </a:r>
            <a:endParaRPr lang="ja-JP" altLang="en-US" dirty="0"/>
          </a:p>
        </p:txBody>
      </p:sp>
      <p:sp>
        <p:nvSpPr>
          <p:cNvPr id="6" name="テキスト ボックス 5"/>
          <p:cNvSpPr txBox="1"/>
          <p:nvPr/>
        </p:nvSpPr>
        <p:spPr>
          <a:xfrm>
            <a:off x="107504" y="116632"/>
            <a:ext cx="4732001" cy="646331"/>
          </a:xfrm>
          <a:prstGeom prst="rect">
            <a:avLst/>
          </a:prstGeom>
          <a:noFill/>
        </p:spPr>
        <p:txBody>
          <a:bodyPr wrap="none" rtlCol="0">
            <a:spAutoFit/>
          </a:bodyPr>
          <a:lstStyle/>
          <a:p>
            <a:r>
              <a:rPr lang="en-US" altLang="ja-JP" b="1" dirty="0"/>
              <a:t>3GPP TSG-RAN WG4 </a:t>
            </a:r>
            <a:r>
              <a:rPr lang="en-US" altLang="ja-JP" b="1" dirty="0" smtClean="0"/>
              <a:t>NR-AH#4</a:t>
            </a:r>
            <a:r>
              <a:rPr lang="en-US" altLang="ja-JP" b="1" dirty="0"/>
              <a:t>	</a:t>
            </a:r>
            <a:endParaRPr lang="ja-JP" altLang="ja-JP" dirty="0"/>
          </a:p>
          <a:p>
            <a:r>
              <a:rPr lang="en-GB" altLang="ja-JP" b="1" dirty="0" smtClean="0"/>
              <a:t>San Diego, US, January 22</a:t>
            </a:r>
            <a:r>
              <a:rPr lang="en-GB" altLang="ja-JP" b="1" baseline="30000" dirty="0" smtClean="0"/>
              <a:t>nd</a:t>
            </a:r>
            <a:r>
              <a:rPr lang="en-GB" altLang="ja-JP" b="1" dirty="0" smtClean="0"/>
              <a:t> - January 26</a:t>
            </a:r>
            <a:r>
              <a:rPr lang="en-GB" altLang="ja-JP" b="1" baseline="30000" dirty="0" smtClean="0"/>
              <a:t>th</a:t>
            </a:r>
            <a:r>
              <a:rPr lang="en-GB" altLang="ja-JP" b="1" dirty="0" smtClean="0"/>
              <a:t>, 2018</a:t>
            </a:r>
            <a:endParaRPr lang="ja-JP" altLang="ja-JP" b="1" i="1" dirty="0"/>
          </a:p>
        </p:txBody>
      </p:sp>
      <p:sp>
        <p:nvSpPr>
          <p:cNvPr id="7" name="TextBox 4"/>
          <p:cNvSpPr txBox="1">
            <a:spLocks noChangeArrowheads="1"/>
          </p:cNvSpPr>
          <p:nvPr/>
        </p:nvSpPr>
        <p:spPr bwMode="auto">
          <a:xfrm>
            <a:off x="107504" y="836712"/>
            <a:ext cx="27432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en-US" altLang="ko-KR" sz="1800" dirty="0"/>
              <a:t>Agenda item: </a:t>
            </a:r>
            <a:r>
              <a:rPr lang="en-US" altLang="ko-KR" sz="1800" dirty="0" smtClean="0"/>
              <a:t>4.6.4.2</a:t>
            </a:r>
            <a:endParaRPr lang="en-US" altLang="ko-KR" sz="1800" dirty="0"/>
          </a:p>
        </p:txBody>
      </p:sp>
    </p:spTree>
    <p:extLst>
      <p:ext uri="{BB962C8B-B14F-4D97-AF65-F5344CB8AC3E}">
        <p14:creationId xmlns:p14="http://schemas.microsoft.com/office/powerpoint/2010/main" val="191242840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en-US" altLang="ja-JP" dirty="0" smtClean="0"/>
              <a:t>Updated proposal</a:t>
            </a:r>
            <a:endParaRPr kumimoji="1" lang="ja-JP" altLang="en-US" dirty="0"/>
          </a:p>
        </p:txBody>
      </p:sp>
      <p:sp>
        <p:nvSpPr>
          <p:cNvPr id="3" name="コンテンツ プレースホルダー 2"/>
          <p:cNvSpPr>
            <a:spLocks noGrp="1"/>
          </p:cNvSpPr>
          <p:nvPr>
            <p:ph idx="1"/>
          </p:nvPr>
        </p:nvSpPr>
        <p:spPr>
          <a:xfrm>
            <a:off x="457200" y="1412776"/>
            <a:ext cx="8229600" cy="5373216"/>
          </a:xfrm>
        </p:spPr>
        <p:txBody>
          <a:bodyPr>
            <a:noAutofit/>
          </a:bodyPr>
          <a:lstStyle/>
          <a:p>
            <a:pPr marL="0" indent="0">
              <a:buNone/>
            </a:pPr>
            <a:r>
              <a:rPr lang="en-US" altLang="ja-JP" sz="1400" dirty="0" smtClean="0"/>
              <a:t>Within a SMTC window which is not overlapped with measurement gap in non-CA case:</a:t>
            </a:r>
            <a:endParaRPr lang="en-US" altLang="ja-JP" sz="1400" dirty="0"/>
          </a:p>
          <a:p>
            <a:r>
              <a:rPr lang="en-US" altLang="ja-JP" sz="1200" dirty="0"/>
              <a:t>In FR1 intra-frequency </a:t>
            </a:r>
            <a:r>
              <a:rPr lang="en-US" altLang="ja-JP" sz="1200" dirty="0" smtClean="0"/>
              <a:t>SS-RSRP/RSRQ/SINR </a:t>
            </a:r>
            <a:r>
              <a:rPr lang="en-US" altLang="ja-JP" sz="1200" dirty="0"/>
              <a:t>measurement:</a:t>
            </a:r>
          </a:p>
          <a:p>
            <a:pPr lvl="1"/>
            <a:r>
              <a:rPr lang="en-US" altLang="ja-JP" sz="1100" dirty="0"/>
              <a:t>For UE not supporting mixed numerology scenarios, UE is not expected to transmit PUCCH/PUSCH or receive PDCCH/PDSCH on </a:t>
            </a:r>
            <a:r>
              <a:rPr lang="en-US" altLang="ja-JP" sz="1100" dirty="0">
                <a:solidFill>
                  <a:srgbClr val="FF0000"/>
                </a:solidFill>
              </a:rPr>
              <a:t>SSB symbols to be measured, </a:t>
            </a:r>
            <a:r>
              <a:rPr lang="en-US" altLang="ja-JP" sz="1100" dirty="0" smtClean="0">
                <a:solidFill>
                  <a:srgbClr val="FF0000"/>
                </a:solidFill>
              </a:rPr>
              <a:t>[</a:t>
            </a:r>
            <a:r>
              <a:rPr lang="en-US" altLang="ja-JP" sz="1100" dirty="0" smtClean="0">
                <a:solidFill>
                  <a:srgbClr val="FF0000"/>
                </a:solidFill>
              </a:rPr>
              <a:t>1]</a:t>
            </a:r>
            <a:r>
              <a:rPr lang="en-US" altLang="ja-JP" sz="1100" dirty="0" smtClean="0">
                <a:solidFill>
                  <a:srgbClr val="FF0000"/>
                </a:solidFill>
              </a:rPr>
              <a:t> symbol </a:t>
            </a:r>
            <a:r>
              <a:rPr lang="en-US" altLang="ja-JP" sz="1100" dirty="0">
                <a:solidFill>
                  <a:srgbClr val="FF0000"/>
                </a:solidFill>
              </a:rPr>
              <a:t>before each consecutive SSB symbols and </a:t>
            </a:r>
            <a:r>
              <a:rPr lang="en-US" altLang="ja-JP" sz="1100" dirty="0" smtClean="0">
                <a:solidFill>
                  <a:srgbClr val="FF0000"/>
                </a:solidFill>
              </a:rPr>
              <a:t>[</a:t>
            </a:r>
            <a:r>
              <a:rPr lang="en-US" altLang="ja-JP" sz="1100" dirty="0" smtClean="0">
                <a:solidFill>
                  <a:srgbClr val="FF0000"/>
                </a:solidFill>
              </a:rPr>
              <a:t>1]</a:t>
            </a:r>
            <a:r>
              <a:rPr lang="en-US" altLang="ja-JP" sz="1100" dirty="0" smtClean="0">
                <a:solidFill>
                  <a:srgbClr val="FF0000"/>
                </a:solidFill>
              </a:rPr>
              <a:t> </a:t>
            </a:r>
            <a:r>
              <a:rPr lang="en-US" altLang="ja-JP" sz="1100" dirty="0">
                <a:solidFill>
                  <a:srgbClr val="FF0000"/>
                </a:solidFill>
              </a:rPr>
              <a:t>symbol after each consecutive SSB symbols</a:t>
            </a:r>
            <a:r>
              <a:rPr lang="en-US" altLang="ja-JP" sz="1100" dirty="0"/>
              <a:t> within SMTC window duration if </a:t>
            </a:r>
            <a:r>
              <a:rPr lang="en-US" altLang="ja-JP" sz="1100" i="1" dirty="0" err="1"/>
              <a:t>useServingCellTimingForSync</a:t>
            </a:r>
            <a:r>
              <a:rPr lang="en-US" altLang="ja-JP" sz="1100" dirty="0"/>
              <a:t> is enabled</a:t>
            </a:r>
          </a:p>
          <a:p>
            <a:pPr lvl="1"/>
            <a:r>
              <a:rPr lang="en-US" altLang="ja-JP" sz="1100" dirty="0"/>
              <a:t>For UE not supporting mixed numerology scenarios, UE is not expected to transmit PUCCH/PUSCH or receive PDCCH/PDSCH on </a:t>
            </a:r>
            <a:r>
              <a:rPr lang="en-US" altLang="ja-JP" sz="1100" dirty="0">
                <a:solidFill>
                  <a:srgbClr val="FF0000"/>
                </a:solidFill>
              </a:rPr>
              <a:t>all symbols </a:t>
            </a:r>
            <a:r>
              <a:rPr lang="en-US" altLang="ja-JP" sz="1100" dirty="0"/>
              <a:t>within SMTC window duration if </a:t>
            </a:r>
            <a:r>
              <a:rPr lang="en-US" altLang="ja-JP" sz="1100" i="1" dirty="0" err="1"/>
              <a:t>useServingCellTimingForSync</a:t>
            </a:r>
            <a:r>
              <a:rPr lang="en-US" altLang="ja-JP" sz="1100" dirty="0"/>
              <a:t> is not </a:t>
            </a:r>
            <a:r>
              <a:rPr lang="en-US" altLang="ja-JP" sz="1100" dirty="0" smtClean="0"/>
              <a:t>enabled</a:t>
            </a:r>
          </a:p>
          <a:p>
            <a:r>
              <a:rPr lang="en-US" altLang="ja-JP" sz="1200" dirty="0" smtClean="0"/>
              <a:t>In </a:t>
            </a:r>
            <a:r>
              <a:rPr lang="en-US" altLang="ja-JP" sz="1200" dirty="0"/>
              <a:t>FR2 intra-frequency SS-RSRP/SINR measurement:</a:t>
            </a:r>
          </a:p>
          <a:p>
            <a:pPr lvl="1"/>
            <a:r>
              <a:rPr lang="en-US" altLang="ja-JP" sz="1100" dirty="0"/>
              <a:t>UE is not expected to transmit PUCCH/PUSCH or receive PDCCH/PDSCH on </a:t>
            </a:r>
            <a:r>
              <a:rPr lang="en-US" altLang="ja-JP" sz="1100" dirty="0">
                <a:solidFill>
                  <a:srgbClr val="FF0000"/>
                </a:solidFill>
              </a:rPr>
              <a:t>SSB symbols to be </a:t>
            </a:r>
            <a:r>
              <a:rPr lang="en-US" altLang="ja-JP" sz="1100" dirty="0" smtClean="0">
                <a:solidFill>
                  <a:srgbClr val="FF0000"/>
                </a:solidFill>
              </a:rPr>
              <a:t>measured, </a:t>
            </a:r>
            <a:r>
              <a:rPr lang="en-US" altLang="ja-JP" sz="1100" dirty="0">
                <a:solidFill>
                  <a:srgbClr val="FF0000"/>
                </a:solidFill>
              </a:rPr>
              <a:t>X</a:t>
            </a:r>
            <a:r>
              <a:rPr lang="en-US" altLang="ja-JP" sz="1100" dirty="0" smtClean="0">
                <a:solidFill>
                  <a:srgbClr val="FF0000"/>
                </a:solidFill>
              </a:rPr>
              <a:t> symbol(s) </a:t>
            </a:r>
            <a:r>
              <a:rPr lang="en-US" altLang="ja-JP" sz="1100" dirty="0">
                <a:solidFill>
                  <a:srgbClr val="FF0000"/>
                </a:solidFill>
              </a:rPr>
              <a:t>before each consecutive SSB symbols and </a:t>
            </a:r>
            <a:r>
              <a:rPr lang="en-US" altLang="ja-JP" sz="1100" dirty="0">
                <a:solidFill>
                  <a:srgbClr val="FF0000"/>
                </a:solidFill>
              </a:rPr>
              <a:t>X</a:t>
            </a:r>
            <a:r>
              <a:rPr lang="en-US" altLang="ja-JP" sz="1100" dirty="0" smtClean="0">
                <a:solidFill>
                  <a:srgbClr val="FF0000"/>
                </a:solidFill>
              </a:rPr>
              <a:t> symbol(s) </a:t>
            </a:r>
            <a:r>
              <a:rPr lang="en-US" altLang="ja-JP" sz="1100" dirty="0">
                <a:solidFill>
                  <a:srgbClr val="FF0000"/>
                </a:solidFill>
              </a:rPr>
              <a:t>after each consecutive SSB symbols </a:t>
            </a:r>
            <a:r>
              <a:rPr lang="en-US" altLang="ja-JP" sz="1100" dirty="0" smtClean="0"/>
              <a:t>within </a:t>
            </a:r>
            <a:r>
              <a:rPr lang="en-US" altLang="ja-JP" sz="1100" dirty="0"/>
              <a:t>SMTC window duration (assuming that  </a:t>
            </a:r>
            <a:r>
              <a:rPr lang="en-US" altLang="ja-JP" sz="1100" i="1" dirty="0" err="1"/>
              <a:t>useServingCellTimingForSync</a:t>
            </a:r>
            <a:r>
              <a:rPr lang="en-US" altLang="ja-JP" sz="1100" dirty="0"/>
              <a:t> is always enabled for FR2)</a:t>
            </a:r>
          </a:p>
          <a:p>
            <a:r>
              <a:rPr lang="en-US" altLang="ja-JP" sz="1200" dirty="0"/>
              <a:t>In FR2 intra-frequency SS-RSRQ measurement:</a:t>
            </a:r>
          </a:p>
          <a:p>
            <a:pPr lvl="1"/>
            <a:r>
              <a:rPr lang="en-US" altLang="ja-JP" sz="1100" dirty="0"/>
              <a:t>UE is not expected to transmit PUCCH/PUSCH or receive PDCCH/PDSCH on </a:t>
            </a:r>
            <a:r>
              <a:rPr lang="en-US" altLang="ja-JP" sz="1100" dirty="0">
                <a:solidFill>
                  <a:srgbClr val="FF0000"/>
                </a:solidFill>
              </a:rPr>
              <a:t>SSB symbols to be measured , RSSI measurement symbols, </a:t>
            </a:r>
            <a:r>
              <a:rPr lang="en-US" altLang="ja-JP" sz="1100" dirty="0">
                <a:solidFill>
                  <a:srgbClr val="FF0000"/>
                </a:solidFill>
              </a:rPr>
              <a:t>X</a:t>
            </a:r>
            <a:r>
              <a:rPr lang="en-US" altLang="ja-JP" sz="1100" dirty="0" smtClean="0">
                <a:solidFill>
                  <a:srgbClr val="FF0000"/>
                </a:solidFill>
              </a:rPr>
              <a:t> symbol(s) </a:t>
            </a:r>
            <a:r>
              <a:rPr lang="en-US" altLang="ja-JP" sz="1100" dirty="0">
                <a:solidFill>
                  <a:srgbClr val="FF0000"/>
                </a:solidFill>
              </a:rPr>
              <a:t>before each consecutive SSB/RSSI symbols and </a:t>
            </a:r>
            <a:r>
              <a:rPr lang="en-US" altLang="ja-JP" sz="1100" dirty="0">
                <a:solidFill>
                  <a:srgbClr val="FF0000"/>
                </a:solidFill>
              </a:rPr>
              <a:t>X</a:t>
            </a:r>
            <a:r>
              <a:rPr lang="en-US" altLang="ja-JP" sz="1100" dirty="0" smtClean="0">
                <a:solidFill>
                  <a:srgbClr val="FF0000"/>
                </a:solidFill>
              </a:rPr>
              <a:t> symbol(s) </a:t>
            </a:r>
            <a:r>
              <a:rPr lang="en-US" altLang="ja-JP" sz="1100" dirty="0">
                <a:solidFill>
                  <a:srgbClr val="FF0000"/>
                </a:solidFill>
              </a:rPr>
              <a:t>after each consecutive SSB/RSSI symbols</a:t>
            </a:r>
            <a:r>
              <a:rPr lang="en-US" altLang="ja-JP" sz="1100" dirty="0" smtClean="0"/>
              <a:t> within </a:t>
            </a:r>
            <a:r>
              <a:rPr lang="en-US" altLang="ja-JP" sz="1100" dirty="0"/>
              <a:t>SMTC window duration (assuming that  </a:t>
            </a:r>
            <a:r>
              <a:rPr lang="en-US" altLang="ja-JP" sz="1100" i="1" dirty="0" err="1"/>
              <a:t>useServingCellTimingForSync</a:t>
            </a:r>
            <a:r>
              <a:rPr lang="en-US" altLang="ja-JP" sz="1100" dirty="0"/>
              <a:t> is always enabled for FR2)</a:t>
            </a:r>
          </a:p>
          <a:p>
            <a:r>
              <a:rPr kumimoji="1" lang="en-US" altLang="ja-JP" sz="1200" dirty="0" smtClean="0"/>
              <a:t>Note: whether or not to define specific behavior for rate matching around above symbols is up to </a:t>
            </a:r>
            <a:r>
              <a:rPr kumimoji="1" lang="en-US" altLang="ja-JP" sz="1200" dirty="0" smtClean="0"/>
              <a:t>RAN1</a:t>
            </a:r>
          </a:p>
          <a:p>
            <a:r>
              <a:rPr lang="en-US" altLang="ja-JP" sz="1200" dirty="0" smtClean="0"/>
              <a:t>Note: RAN4 needs to check if cell synchronization accuracy complies with cell phase synchronization requirement in TS 38.133 when </a:t>
            </a:r>
            <a:r>
              <a:rPr lang="en-US" altLang="ja-JP" sz="1200" i="1" dirty="0" err="1" smtClean="0"/>
              <a:t>useServingCellTimingForSync</a:t>
            </a:r>
            <a:r>
              <a:rPr lang="en-US" altLang="ja-JP" sz="1200" i="1" dirty="0" smtClean="0"/>
              <a:t> </a:t>
            </a:r>
            <a:r>
              <a:rPr lang="en-US" altLang="ja-JP" sz="1200" dirty="0" smtClean="0"/>
              <a:t>is enabled</a:t>
            </a:r>
            <a:endParaRPr kumimoji="1" lang="en-US" altLang="ja-JP" sz="1200" dirty="0" smtClean="0"/>
          </a:p>
          <a:p>
            <a:r>
              <a:rPr lang="en-US" altLang="ja-JP" sz="1200" dirty="0" smtClean="0">
                <a:solidFill>
                  <a:srgbClr val="FF0000"/>
                </a:solidFill>
              </a:rPr>
              <a:t>X = [1]</a:t>
            </a:r>
          </a:p>
          <a:p>
            <a:pPr lvl="1"/>
            <a:r>
              <a:rPr kumimoji="1" lang="en-US" altLang="ja-JP" sz="1200" dirty="0" smtClean="0">
                <a:solidFill>
                  <a:srgbClr val="FF0000"/>
                </a:solidFill>
              </a:rPr>
              <a:t>Companies are encouraged to check whether above X value is feasible or not</a:t>
            </a:r>
          </a:p>
          <a:p>
            <a:pPr lvl="1"/>
            <a:r>
              <a:rPr lang="en-US" altLang="ja-JP" sz="1200" dirty="0" smtClean="0">
                <a:solidFill>
                  <a:srgbClr val="FF0000"/>
                </a:solidFill>
              </a:rPr>
              <a:t>If X is revisited and it becomes large value e.g., more than 4, following alternative solutions should be considered</a:t>
            </a:r>
          </a:p>
          <a:p>
            <a:pPr lvl="2"/>
            <a:r>
              <a:rPr kumimoji="1" lang="en-US" altLang="ja-JP" sz="1200" dirty="0" smtClean="0">
                <a:solidFill>
                  <a:srgbClr val="FF0000"/>
                </a:solidFill>
              </a:rPr>
              <a:t>SMTC-based solution, i.e., all symbols within SMTC window are not available</a:t>
            </a:r>
          </a:p>
          <a:p>
            <a:pPr lvl="2"/>
            <a:r>
              <a:rPr lang="en-US" altLang="ja-JP" sz="1200" dirty="0" smtClean="0">
                <a:solidFill>
                  <a:srgbClr val="FF0000"/>
                </a:solidFill>
              </a:rPr>
              <a:t>SSB-slot-based solution, i.e., all symbols within slot(s) containing SSB are not available</a:t>
            </a:r>
            <a:endParaRPr kumimoji="1" lang="ja-JP" altLang="en-US" sz="1200" dirty="0">
              <a:solidFill>
                <a:srgbClr val="FF0000"/>
              </a:solidFill>
            </a:endParaRPr>
          </a:p>
        </p:txBody>
      </p:sp>
    </p:spTree>
    <p:extLst>
      <p:ext uri="{BB962C8B-B14F-4D97-AF65-F5344CB8AC3E}">
        <p14:creationId xmlns:p14="http://schemas.microsoft.com/office/powerpoint/2010/main" val="425995875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en-US" altLang="ja-JP" dirty="0" smtClean="0"/>
              <a:t>Updated proposal</a:t>
            </a:r>
            <a:endParaRPr kumimoji="1" lang="ja-JP" altLang="en-US" dirty="0"/>
          </a:p>
        </p:txBody>
      </p:sp>
      <p:sp>
        <p:nvSpPr>
          <p:cNvPr id="3" name="コンテンツ プレースホルダー 2"/>
          <p:cNvSpPr>
            <a:spLocks noGrp="1"/>
          </p:cNvSpPr>
          <p:nvPr>
            <p:ph idx="1"/>
          </p:nvPr>
        </p:nvSpPr>
        <p:spPr>
          <a:xfrm>
            <a:off x="457200" y="1484784"/>
            <a:ext cx="8229600" cy="5373216"/>
          </a:xfrm>
        </p:spPr>
        <p:txBody>
          <a:bodyPr>
            <a:normAutofit fontScale="92500" lnSpcReduction="10000"/>
          </a:bodyPr>
          <a:lstStyle/>
          <a:p>
            <a:pPr marL="0" indent="0">
              <a:buNone/>
            </a:pPr>
            <a:r>
              <a:rPr lang="en-US" altLang="ja-JP" sz="1800" dirty="0" smtClean="0"/>
              <a:t>Within a SMTC window which is not overlapped with </a:t>
            </a:r>
            <a:r>
              <a:rPr lang="en-US" altLang="ja-JP" sz="1800" dirty="0"/>
              <a:t>measurement </a:t>
            </a:r>
            <a:r>
              <a:rPr lang="en-US" altLang="ja-JP" sz="1800" dirty="0" smtClean="0"/>
              <a:t>gap in CA case:</a:t>
            </a:r>
          </a:p>
          <a:p>
            <a:r>
              <a:rPr lang="en-US" altLang="ja-JP" sz="1800" dirty="0" smtClean="0"/>
              <a:t>In FR1 intra-frequency SS-RSRP/RSRQ/SINR measurement for </a:t>
            </a:r>
            <a:r>
              <a:rPr lang="en-US" altLang="ja-JP" sz="1800" dirty="0" smtClean="0"/>
              <a:t>intra-band </a:t>
            </a:r>
            <a:r>
              <a:rPr lang="en-US" altLang="ja-JP" sz="1800" dirty="0" smtClean="0"/>
              <a:t>CA </a:t>
            </a:r>
            <a:r>
              <a:rPr lang="en-US" altLang="ja-JP" sz="1800" dirty="0" smtClean="0"/>
              <a:t>without UE capability on simultaneous reception of SSB and data with mixed numerologies,</a:t>
            </a:r>
            <a:endParaRPr lang="en-US" altLang="ja-JP" sz="1800" dirty="0"/>
          </a:p>
          <a:p>
            <a:pPr lvl="1"/>
            <a:r>
              <a:rPr lang="en-US" altLang="ja-JP" sz="1600" dirty="0"/>
              <a:t>in each serving cell, UE is not expected to transmit PUCCH/PUSCH or receive PDCCH/PDSCH on </a:t>
            </a:r>
            <a:r>
              <a:rPr lang="en-US" altLang="ja-JP" sz="1600" dirty="0" smtClean="0">
                <a:solidFill>
                  <a:srgbClr val="FF0000"/>
                </a:solidFill>
              </a:rPr>
              <a:t>SSB symbols to </a:t>
            </a:r>
            <a:r>
              <a:rPr lang="en-US" altLang="ja-JP" sz="1600" dirty="0">
                <a:solidFill>
                  <a:srgbClr val="FF0000"/>
                </a:solidFill>
              </a:rPr>
              <a:t>be </a:t>
            </a:r>
            <a:r>
              <a:rPr lang="en-US" altLang="ja-JP" sz="1600" dirty="0" smtClean="0">
                <a:solidFill>
                  <a:srgbClr val="FF0000"/>
                </a:solidFill>
              </a:rPr>
              <a:t>measured, [</a:t>
            </a:r>
            <a:r>
              <a:rPr lang="en-US" altLang="ja-JP" sz="1600" dirty="0" smtClean="0">
                <a:solidFill>
                  <a:srgbClr val="FF0000"/>
                </a:solidFill>
              </a:rPr>
              <a:t>1]</a:t>
            </a:r>
            <a:r>
              <a:rPr lang="en-US" altLang="ja-JP" sz="1600" dirty="0" smtClean="0">
                <a:solidFill>
                  <a:srgbClr val="FF0000"/>
                </a:solidFill>
              </a:rPr>
              <a:t> symbol(s) </a:t>
            </a:r>
            <a:r>
              <a:rPr lang="en-US" altLang="ja-JP" sz="1600" dirty="0">
                <a:solidFill>
                  <a:srgbClr val="FF0000"/>
                </a:solidFill>
              </a:rPr>
              <a:t>before each consecutive </a:t>
            </a:r>
            <a:r>
              <a:rPr lang="en-US" altLang="ja-JP" sz="1600" dirty="0" smtClean="0">
                <a:solidFill>
                  <a:srgbClr val="FF0000"/>
                </a:solidFill>
              </a:rPr>
              <a:t>SSB </a:t>
            </a:r>
            <a:r>
              <a:rPr lang="en-US" altLang="ja-JP" sz="1600" dirty="0">
                <a:solidFill>
                  <a:srgbClr val="FF0000"/>
                </a:solidFill>
              </a:rPr>
              <a:t>symbols and </a:t>
            </a:r>
            <a:r>
              <a:rPr lang="en-US" altLang="ja-JP" sz="1600" dirty="0" smtClean="0">
                <a:solidFill>
                  <a:srgbClr val="FF0000"/>
                </a:solidFill>
              </a:rPr>
              <a:t>[</a:t>
            </a:r>
            <a:r>
              <a:rPr lang="en-US" altLang="ja-JP" sz="1600" dirty="0" smtClean="0">
                <a:solidFill>
                  <a:srgbClr val="FF0000"/>
                </a:solidFill>
              </a:rPr>
              <a:t>1]</a:t>
            </a:r>
            <a:r>
              <a:rPr lang="en-US" altLang="ja-JP" sz="1600" dirty="0" smtClean="0">
                <a:solidFill>
                  <a:srgbClr val="FF0000"/>
                </a:solidFill>
              </a:rPr>
              <a:t> symbol(s) </a:t>
            </a:r>
            <a:r>
              <a:rPr lang="en-US" altLang="ja-JP" sz="1600" dirty="0">
                <a:solidFill>
                  <a:srgbClr val="FF0000"/>
                </a:solidFill>
              </a:rPr>
              <a:t>after each consecutive SSB/RSSI symbols</a:t>
            </a:r>
            <a:r>
              <a:rPr lang="en-US" altLang="ja-JP" sz="1600" dirty="0" smtClean="0"/>
              <a:t> </a:t>
            </a:r>
            <a:r>
              <a:rPr lang="en-US" altLang="ja-JP" sz="1600" dirty="0">
                <a:solidFill>
                  <a:srgbClr val="0000FF"/>
                </a:solidFill>
              </a:rPr>
              <a:t>for any one of intra-frequency </a:t>
            </a:r>
            <a:r>
              <a:rPr lang="en-US" altLang="ja-JP" sz="1600" dirty="0" smtClean="0">
                <a:solidFill>
                  <a:srgbClr val="0000FF"/>
                </a:solidFill>
              </a:rPr>
              <a:t>measurements </a:t>
            </a:r>
            <a:r>
              <a:rPr lang="en-US" altLang="ja-JP" sz="1600" dirty="0" smtClean="0"/>
              <a:t>if the SSB to be measured has different SCS from that for serving cell data and </a:t>
            </a:r>
            <a:r>
              <a:rPr lang="en-US" altLang="ja-JP" sz="1600" i="1" dirty="0" err="1"/>
              <a:t>useServingCellTimingForSync</a:t>
            </a:r>
            <a:r>
              <a:rPr lang="en-US" altLang="ja-JP" sz="1600" dirty="0"/>
              <a:t> is </a:t>
            </a:r>
            <a:r>
              <a:rPr lang="en-US" altLang="ja-JP" sz="1600" dirty="0" smtClean="0"/>
              <a:t>enabled</a:t>
            </a:r>
          </a:p>
          <a:p>
            <a:pPr lvl="1"/>
            <a:r>
              <a:rPr lang="en-US" altLang="ja-JP" sz="1600" dirty="0"/>
              <a:t>in each serving cell, UE is not expected to transmit PUCCH/PUSCH or receive PDCCH/PDSCH on </a:t>
            </a:r>
            <a:r>
              <a:rPr lang="en-US" altLang="ja-JP" sz="1600" dirty="0" smtClean="0">
                <a:solidFill>
                  <a:srgbClr val="FF0000"/>
                </a:solidFill>
              </a:rPr>
              <a:t>all symbols </a:t>
            </a:r>
            <a:r>
              <a:rPr lang="en-US" altLang="ja-JP" sz="1600" dirty="0" smtClean="0"/>
              <a:t>within SMTC window duration </a:t>
            </a:r>
            <a:r>
              <a:rPr lang="en-US" altLang="ja-JP" sz="1600" dirty="0" smtClean="0">
                <a:solidFill>
                  <a:srgbClr val="0000FF"/>
                </a:solidFill>
              </a:rPr>
              <a:t>for </a:t>
            </a:r>
            <a:r>
              <a:rPr lang="en-US" altLang="ja-JP" sz="1600" dirty="0">
                <a:solidFill>
                  <a:srgbClr val="0000FF"/>
                </a:solidFill>
              </a:rPr>
              <a:t>any one of intra-frequency </a:t>
            </a:r>
            <a:r>
              <a:rPr lang="en-US" altLang="ja-JP" sz="1600" dirty="0" smtClean="0">
                <a:solidFill>
                  <a:srgbClr val="0000FF"/>
                </a:solidFill>
              </a:rPr>
              <a:t>measurements</a:t>
            </a:r>
            <a:r>
              <a:rPr lang="en-US" altLang="ja-JP" sz="1600" dirty="0" smtClean="0"/>
              <a:t> </a:t>
            </a:r>
            <a:r>
              <a:rPr lang="en-US" altLang="ja-JP" sz="1600" dirty="0"/>
              <a:t>if the SSB to be measured has different SCS from that for serving cell data and </a:t>
            </a:r>
            <a:r>
              <a:rPr lang="en-US" altLang="ja-JP" sz="1600" i="1" dirty="0" err="1"/>
              <a:t>useServingCellTimingForSync</a:t>
            </a:r>
            <a:r>
              <a:rPr lang="en-US" altLang="ja-JP" sz="1600" dirty="0"/>
              <a:t> is </a:t>
            </a:r>
            <a:r>
              <a:rPr lang="en-US" altLang="ja-JP" sz="1600" dirty="0" smtClean="0"/>
              <a:t>not enabled</a:t>
            </a:r>
          </a:p>
          <a:p>
            <a:r>
              <a:rPr lang="en-US" altLang="ja-JP" sz="1800" dirty="0" smtClean="0"/>
              <a:t>In FR2 intra-frequency SS-RSRP/SINR measurement </a:t>
            </a:r>
            <a:r>
              <a:rPr lang="en-US" altLang="ja-JP" sz="1800" dirty="0" smtClean="0">
                <a:solidFill>
                  <a:srgbClr val="0000FF"/>
                </a:solidFill>
              </a:rPr>
              <a:t>for </a:t>
            </a:r>
            <a:r>
              <a:rPr lang="en-US" altLang="ja-JP" sz="1800" dirty="0">
                <a:solidFill>
                  <a:srgbClr val="0000FF"/>
                </a:solidFill>
              </a:rPr>
              <a:t>intra-band </a:t>
            </a:r>
            <a:r>
              <a:rPr lang="en-US" altLang="ja-JP" sz="1800" dirty="0" smtClean="0">
                <a:solidFill>
                  <a:srgbClr val="0000FF"/>
                </a:solidFill>
              </a:rPr>
              <a:t>CA</a:t>
            </a:r>
            <a:r>
              <a:rPr lang="en-US" altLang="ja-JP" sz="1800" dirty="0" smtClean="0"/>
              <a:t>,</a:t>
            </a:r>
            <a:endParaRPr lang="en-US" altLang="ja-JP" sz="1800" dirty="0"/>
          </a:p>
          <a:p>
            <a:pPr lvl="1"/>
            <a:r>
              <a:rPr lang="en-US" altLang="ja-JP" sz="1600" dirty="0"/>
              <a:t>in each serving cell, UE is not expected to transmit PUCCH/PUSCH or receive PDCCH/PDSCH on </a:t>
            </a:r>
            <a:r>
              <a:rPr lang="en-US" altLang="ja-JP" sz="1600" dirty="0">
                <a:solidFill>
                  <a:srgbClr val="FF0000"/>
                </a:solidFill>
              </a:rPr>
              <a:t>SSB symbols to be </a:t>
            </a:r>
            <a:r>
              <a:rPr lang="en-US" altLang="ja-JP" sz="1600" dirty="0" smtClean="0">
                <a:solidFill>
                  <a:srgbClr val="FF0000"/>
                </a:solidFill>
              </a:rPr>
              <a:t>measured, </a:t>
            </a:r>
            <a:r>
              <a:rPr lang="en-US" altLang="ja-JP" sz="1600" dirty="0">
                <a:solidFill>
                  <a:srgbClr val="FF0000"/>
                </a:solidFill>
              </a:rPr>
              <a:t>X</a:t>
            </a:r>
            <a:r>
              <a:rPr lang="en-US" altLang="ja-JP" sz="1600" dirty="0" smtClean="0">
                <a:solidFill>
                  <a:srgbClr val="FF0000"/>
                </a:solidFill>
              </a:rPr>
              <a:t> symbol(s) </a:t>
            </a:r>
            <a:r>
              <a:rPr lang="en-US" altLang="ja-JP" sz="1600" dirty="0">
                <a:solidFill>
                  <a:srgbClr val="FF0000"/>
                </a:solidFill>
              </a:rPr>
              <a:t>before each consecutive </a:t>
            </a:r>
            <a:r>
              <a:rPr lang="en-US" altLang="ja-JP" sz="1600" dirty="0" smtClean="0">
                <a:solidFill>
                  <a:srgbClr val="FF0000"/>
                </a:solidFill>
              </a:rPr>
              <a:t>SSB </a:t>
            </a:r>
            <a:r>
              <a:rPr lang="en-US" altLang="ja-JP" sz="1600" dirty="0">
                <a:solidFill>
                  <a:srgbClr val="FF0000"/>
                </a:solidFill>
              </a:rPr>
              <a:t>symbols and </a:t>
            </a:r>
            <a:r>
              <a:rPr lang="en-US" altLang="ja-JP" sz="1600" dirty="0">
                <a:solidFill>
                  <a:srgbClr val="FF0000"/>
                </a:solidFill>
              </a:rPr>
              <a:t>X</a:t>
            </a:r>
            <a:r>
              <a:rPr lang="en-US" altLang="ja-JP" sz="1600" dirty="0" smtClean="0">
                <a:solidFill>
                  <a:srgbClr val="FF0000"/>
                </a:solidFill>
              </a:rPr>
              <a:t> symbol(s) </a:t>
            </a:r>
            <a:r>
              <a:rPr lang="en-US" altLang="ja-JP" sz="1600" dirty="0">
                <a:solidFill>
                  <a:srgbClr val="FF0000"/>
                </a:solidFill>
              </a:rPr>
              <a:t>after each consecutive </a:t>
            </a:r>
            <a:r>
              <a:rPr lang="en-US" altLang="ja-JP" sz="1600" dirty="0" smtClean="0">
                <a:solidFill>
                  <a:srgbClr val="FF0000"/>
                </a:solidFill>
              </a:rPr>
              <a:t>SSB </a:t>
            </a:r>
            <a:r>
              <a:rPr lang="en-US" altLang="ja-JP" sz="1600" dirty="0">
                <a:solidFill>
                  <a:srgbClr val="FF0000"/>
                </a:solidFill>
              </a:rPr>
              <a:t>symbols</a:t>
            </a:r>
            <a:r>
              <a:rPr lang="en-US" altLang="ja-JP" sz="1600" dirty="0"/>
              <a:t> </a:t>
            </a:r>
            <a:r>
              <a:rPr lang="en-US" altLang="ja-JP" sz="1600" dirty="0">
                <a:solidFill>
                  <a:srgbClr val="0000FF"/>
                </a:solidFill>
              </a:rPr>
              <a:t>for any one of intra-frequency </a:t>
            </a:r>
            <a:r>
              <a:rPr lang="en-US" altLang="ja-JP" sz="1600" dirty="0" smtClean="0">
                <a:solidFill>
                  <a:srgbClr val="0000FF"/>
                </a:solidFill>
              </a:rPr>
              <a:t>measurements</a:t>
            </a:r>
          </a:p>
          <a:p>
            <a:r>
              <a:rPr lang="en-US" altLang="ja-JP" sz="1800" dirty="0"/>
              <a:t>In FR2 intra-frequency </a:t>
            </a:r>
            <a:r>
              <a:rPr lang="en-US" altLang="ja-JP" sz="1800" dirty="0" smtClean="0"/>
              <a:t>SS-RSRQ </a:t>
            </a:r>
            <a:r>
              <a:rPr lang="en-US" altLang="ja-JP" sz="1800" dirty="0"/>
              <a:t>measurement </a:t>
            </a:r>
            <a:r>
              <a:rPr lang="en-US" altLang="ja-JP" sz="1800" dirty="0">
                <a:solidFill>
                  <a:srgbClr val="0000FF"/>
                </a:solidFill>
              </a:rPr>
              <a:t>for intra-band </a:t>
            </a:r>
            <a:r>
              <a:rPr lang="en-US" altLang="ja-JP" sz="1800" dirty="0" smtClean="0">
                <a:solidFill>
                  <a:srgbClr val="0000FF"/>
                </a:solidFill>
              </a:rPr>
              <a:t>CA</a:t>
            </a:r>
            <a:r>
              <a:rPr lang="en-US" altLang="ja-JP" sz="1800" dirty="0" smtClean="0"/>
              <a:t>,</a:t>
            </a:r>
            <a:endParaRPr lang="en-US" altLang="ja-JP" sz="1800" dirty="0"/>
          </a:p>
          <a:p>
            <a:pPr lvl="1"/>
            <a:r>
              <a:rPr lang="en-US" altLang="ja-JP" sz="1600" dirty="0"/>
              <a:t>in each serving cell, </a:t>
            </a:r>
            <a:r>
              <a:rPr lang="en-US" altLang="ja-JP" sz="1600" dirty="0" smtClean="0"/>
              <a:t>UE </a:t>
            </a:r>
            <a:r>
              <a:rPr lang="en-US" altLang="ja-JP" sz="1600" dirty="0"/>
              <a:t>is not expected to transmit PUCCH/PUSCH or receive PDCCH/PDSCH on </a:t>
            </a:r>
            <a:r>
              <a:rPr lang="en-US" altLang="ja-JP" sz="1600" dirty="0">
                <a:solidFill>
                  <a:srgbClr val="FF0000"/>
                </a:solidFill>
              </a:rPr>
              <a:t>SSB symbols to be measured , RSSI measurement symbols, X symbol(s) before each consecutive SSB/RSSI symbols and X symbol(s) after each consecutive SSB/RSSI symbols </a:t>
            </a:r>
            <a:r>
              <a:rPr lang="en-US" altLang="ja-JP" sz="1600" dirty="0"/>
              <a:t>within SMTC window duration </a:t>
            </a:r>
            <a:r>
              <a:rPr lang="en-US" altLang="ja-JP" sz="1600" dirty="0">
                <a:solidFill>
                  <a:srgbClr val="0000FF"/>
                </a:solidFill>
              </a:rPr>
              <a:t>for any one of intra-frequency </a:t>
            </a:r>
            <a:r>
              <a:rPr lang="en-US" altLang="ja-JP" sz="1600" dirty="0" smtClean="0">
                <a:solidFill>
                  <a:srgbClr val="0000FF"/>
                </a:solidFill>
              </a:rPr>
              <a:t>measurements </a:t>
            </a:r>
            <a:r>
              <a:rPr lang="en-US" altLang="ja-JP" sz="1600" dirty="0" smtClean="0"/>
              <a:t>(assuming </a:t>
            </a:r>
            <a:r>
              <a:rPr lang="en-US" altLang="ja-JP" sz="1600" dirty="0"/>
              <a:t>that  </a:t>
            </a:r>
            <a:r>
              <a:rPr lang="en-US" altLang="ja-JP" sz="1600" dirty="0" err="1"/>
              <a:t>useServingCellTimingForSync</a:t>
            </a:r>
            <a:r>
              <a:rPr lang="en-US" altLang="ja-JP" sz="1600" dirty="0"/>
              <a:t> is always enabled for FR2)</a:t>
            </a:r>
          </a:p>
          <a:p>
            <a:pPr lvl="1"/>
            <a:endParaRPr lang="en-US" altLang="ja-JP" sz="1600" dirty="0">
              <a:solidFill>
                <a:srgbClr val="0000FF"/>
              </a:solidFill>
            </a:endParaRPr>
          </a:p>
        </p:txBody>
      </p:sp>
    </p:spTree>
    <p:extLst>
      <p:ext uri="{BB962C8B-B14F-4D97-AF65-F5344CB8AC3E}">
        <p14:creationId xmlns:p14="http://schemas.microsoft.com/office/powerpoint/2010/main" val="247655789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en-US" altLang="ja-JP" dirty="0" smtClean="0"/>
              <a:t>Updated proposal</a:t>
            </a:r>
            <a:endParaRPr kumimoji="1" lang="ja-JP" altLang="en-US" dirty="0"/>
          </a:p>
        </p:txBody>
      </p:sp>
      <p:sp>
        <p:nvSpPr>
          <p:cNvPr id="3" name="コンテンツ プレースホルダー 2"/>
          <p:cNvSpPr>
            <a:spLocks noGrp="1"/>
          </p:cNvSpPr>
          <p:nvPr>
            <p:ph idx="1"/>
          </p:nvPr>
        </p:nvSpPr>
        <p:spPr/>
        <p:txBody>
          <a:bodyPr/>
          <a:lstStyle/>
          <a:p>
            <a:r>
              <a:rPr lang="en-US" altLang="ja-JP" dirty="0"/>
              <a:t>NR supports to configure </a:t>
            </a:r>
            <a:r>
              <a:rPr lang="en-US" altLang="ja-JP" dirty="0" smtClean="0"/>
              <a:t>enabling/disabling </a:t>
            </a:r>
            <a:r>
              <a:rPr lang="en-US" altLang="ja-JP" dirty="0"/>
              <a:t>intra-frequency measurement on </a:t>
            </a:r>
            <a:r>
              <a:rPr lang="en-US" altLang="ja-JP" dirty="0" smtClean="0"/>
              <a:t>each NR </a:t>
            </a:r>
            <a:r>
              <a:rPr lang="en-US" altLang="ja-JP" dirty="0" err="1"/>
              <a:t>SCell</a:t>
            </a:r>
            <a:endParaRPr lang="en-US" altLang="ja-JP" dirty="0"/>
          </a:p>
          <a:p>
            <a:pPr lvl="1"/>
            <a:r>
              <a:rPr lang="en-US" altLang="ja-JP" dirty="0" smtClean="0"/>
              <a:t>When </a:t>
            </a:r>
            <a:r>
              <a:rPr lang="en-US" altLang="ja-JP" dirty="0"/>
              <a:t>there is </a:t>
            </a:r>
            <a:r>
              <a:rPr lang="en-US" altLang="ja-JP" dirty="0" smtClean="0"/>
              <a:t>at least one serving cell </a:t>
            </a:r>
            <a:r>
              <a:rPr lang="en-US" altLang="ja-JP" dirty="0"/>
              <a:t>with intra-frequency measurement </a:t>
            </a:r>
            <a:r>
              <a:rPr lang="en-US" altLang="ja-JP" dirty="0" smtClean="0"/>
              <a:t>within serving cells for </a:t>
            </a:r>
            <a:r>
              <a:rPr lang="en-US" altLang="ja-JP" dirty="0"/>
              <a:t>intra-band CA, disabling intra-frequency measurement on </a:t>
            </a:r>
            <a:r>
              <a:rPr lang="en-US" altLang="ja-JP" dirty="0" smtClean="0"/>
              <a:t>other serving cell(s) is </a:t>
            </a:r>
            <a:r>
              <a:rPr lang="en-US" altLang="ja-JP" dirty="0" smtClean="0"/>
              <a:t>possible</a:t>
            </a:r>
          </a:p>
          <a:p>
            <a:pPr lvl="1"/>
            <a:r>
              <a:rPr lang="en-US" altLang="ja-JP" dirty="0" smtClean="0"/>
              <a:t>Detailed signaling design is up to RAN2</a:t>
            </a:r>
            <a:endParaRPr lang="en-US" altLang="ja-JP" dirty="0"/>
          </a:p>
          <a:p>
            <a:endParaRPr kumimoji="1" lang="ja-JP" altLang="en-US" dirty="0"/>
          </a:p>
        </p:txBody>
      </p:sp>
    </p:spTree>
    <p:extLst>
      <p:ext uri="{BB962C8B-B14F-4D97-AF65-F5344CB8AC3E}">
        <p14:creationId xmlns:p14="http://schemas.microsoft.com/office/powerpoint/2010/main" val="159091570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en-US" altLang="ja-JP" dirty="0" smtClean="0"/>
              <a:t>[Appendix] Discussion</a:t>
            </a:r>
            <a:endParaRPr kumimoji="1" lang="ja-JP" altLang="en-US" dirty="0"/>
          </a:p>
        </p:txBody>
      </p:sp>
      <p:sp>
        <p:nvSpPr>
          <p:cNvPr id="3" name="コンテンツ プレースホルダー 2"/>
          <p:cNvSpPr>
            <a:spLocks noGrp="1"/>
          </p:cNvSpPr>
          <p:nvPr>
            <p:ph idx="1"/>
          </p:nvPr>
        </p:nvSpPr>
        <p:spPr>
          <a:xfrm>
            <a:off x="457200" y="1600200"/>
            <a:ext cx="8229600" cy="3767499"/>
          </a:xfrm>
        </p:spPr>
        <p:txBody>
          <a:bodyPr>
            <a:normAutofit/>
          </a:bodyPr>
          <a:lstStyle/>
          <a:p>
            <a:r>
              <a:rPr kumimoji="1" lang="en-US" altLang="ja-JP" sz="1800" dirty="0" smtClean="0"/>
              <a:t>Regarding RX beam switching time, basically all UEs capable of FR2 operation should be able to perform fast RX bea</a:t>
            </a:r>
            <a:r>
              <a:rPr lang="en-US" altLang="ja-JP" sz="1800" dirty="0" smtClean="0"/>
              <a:t>m switching</a:t>
            </a:r>
          </a:p>
          <a:p>
            <a:pPr lvl="1"/>
            <a:r>
              <a:rPr lang="en-US" altLang="ja-JP" sz="1600" dirty="0" smtClean="0"/>
              <a:t>Otherwise, PDSCH reception after PDCCH reception does not work in the case where PDCCH beam and PDSCH beam are different (it is not minor case)</a:t>
            </a:r>
            <a:endParaRPr lang="en-US" altLang="ja-JP" sz="600" dirty="0" smtClean="0"/>
          </a:p>
          <a:p>
            <a:r>
              <a:rPr lang="en-US" altLang="ja-JP" sz="1800" dirty="0" smtClean="0"/>
              <a:t>Since the number of cell searchers at UE would be limited, there is a concern on measurement requirements for the case where SMTC window timings across different intra-</a:t>
            </a:r>
            <a:r>
              <a:rPr lang="en-US" altLang="ja-JP" sz="1800" dirty="0" err="1" smtClean="0"/>
              <a:t>freq</a:t>
            </a:r>
            <a:r>
              <a:rPr lang="en-US" altLang="ja-JP" sz="1800" dirty="0" smtClean="0"/>
              <a:t>/inter-</a:t>
            </a:r>
            <a:r>
              <a:rPr lang="en-US" altLang="ja-JP" sz="1800" dirty="0" err="1" smtClean="0"/>
              <a:t>freq</a:t>
            </a:r>
            <a:r>
              <a:rPr lang="en-US" altLang="ja-JP" sz="1800" dirty="0" smtClean="0"/>
              <a:t> carriers to be measured are overlapped.</a:t>
            </a:r>
          </a:p>
          <a:p>
            <a:pPr lvl="1"/>
            <a:r>
              <a:rPr lang="en-US" altLang="ja-JP" sz="1600" dirty="0" smtClean="0"/>
              <a:t>If SMTC on each serving CC is not aligned as in Case 1, measurement can be performed for each CC in corresponding SMTC timing. However, mixed numerology or analog Rx beam restriction would happen even when measuring other CC (e.g., intra-band CC)</a:t>
            </a:r>
          </a:p>
          <a:p>
            <a:pPr lvl="1"/>
            <a:r>
              <a:rPr lang="en-US" altLang="ja-JP" sz="1600" dirty="0" smtClean="0"/>
              <a:t>If SMTC on each serving CC is aligned as in Case 2, measurement would be performed for each CC in different timings. Even in such case</a:t>
            </a:r>
            <a:r>
              <a:rPr lang="en-US" altLang="ja-JP" sz="1600" dirty="0"/>
              <a:t>, mixed numerology or analog Rx beam restriction would </a:t>
            </a:r>
            <a:r>
              <a:rPr lang="en-US" altLang="ja-JP" sz="1600" dirty="0" smtClean="0"/>
              <a:t>happen e.g., across intra-band CCs</a:t>
            </a:r>
          </a:p>
        </p:txBody>
      </p:sp>
      <p:cxnSp>
        <p:nvCxnSpPr>
          <p:cNvPr id="5" name="直線矢印コネクタ 4"/>
          <p:cNvCxnSpPr/>
          <p:nvPr/>
        </p:nvCxnSpPr>
        <p:spPr>
          <a:xfrm>
            <a:off x="1085094" y="5675720"/>
            <a:ext cx="3240360" cy="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6" name="直線矢印コネクタ 5"/>
          <p:cNvCxnSpPr/>
          <p:nvPr/>
        </p:nvCxnSpPr>
        <p:spPr>
          <a:xfrm>
            <a:off x="1085094" y="5963752"/>
            <a:ext cx="3240360" cy="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7" name="直線矢印コネクタ 6"/>
          <p:cNvCxnSpPr/>
          <p:nvPr/>
        </p:nvCxnSpPr>
        <p:spPr>
          <a:xfrm>
            <a:off x="1085094" y="6251784"/>
            <a:ext cx="3240360" cy="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8" name="直線矢印コネクタ 7"/>
          <p:cNvCxnSpPr/>
          <p:nvPr/>
        </p:nvCxnSpPr>
        <p:spPr>
          <a:xfrm>
            <a:off x="1085094" y="6539816"/>
            <a:ext cx="3240360" cy="0"/>
          </a:xfrm>
          <a:prstGeom prst="straightConnector1">
            <a:avLst/>
          </a:prstGeom>
          <a:ln>
            <a:solidFill>
              <a:schemeClr val="tx1">
                <a:lumMod val="50000"/>
                <a:lumOff val="50000"/>
              </a:schemeClr>
            </a:solidFill>
            <a:tailEnd type="arrow"/>
          </a:ln>
        </p:spPr>
        <p:style>
          <a:lnRef idx="1">
            <a:schemeClr val="accent1"/>
          </a:lnRef>
          <a:fillRef idx="0">
            <a:schemeClr val="accent1"/>
          </a:fillRef>
          <a:effectRef idx="0">
            <a:schemeClr val="accent1"/>
          </a:effectRef>
          <a:fontRef idx="minor">
            <a:schemeClr val="tx1"/>
          </a:fontRef>
        </p:style>
      </p:cxnSp>
      <p:sp>
        <p:nvSpPr>
          <p:cNvPr id="9" name="テキスト ボックス 8"/>
          <p:cNvSpPr txBox="1"/>
          <p:nvPr/>
        </p:nvSpPr>
        <p:spPr>
          <a:xfrm>
            <a:off x="365014" y="5254705"/>
            <a:ext cx="591829" cy="276999"/>
          </a:xfrm>
          <a:prstGeom prst="rect">
            <a:avLst/>
          </a:prstGeom>
          <a:noFill/>
        </p:spPr>
        <p:txBody>
          <a:bodyPr wrap="none" rtlCol="0">
            <a:spAutoFit/>
          </a:bodyPr>
          <a:lstStyle/>
          <a:p>
            <a:r>
              <a:rPr kumimoji="1" lang="en-US" altLang="ja-JP" sz="1200" u="sng" dirty="0" smtClean="0"/>
              <a:t>Case 1</a:t>
            </a:r>
            <a:endParaRPr kumimoji="1" lang="ja-JP" altLang="en-US" sz="1200" u="sng" dirty="0"/>
          </a:p>
        </p:txBody>
      </p:sp>
      <p:sp>
        <p:nvSpPr>
          <p:cNvPr id="10" name="テキスト ボックス 9"/>
          <p:cNvSpPr txBox="1"/>
          <p:nvPr/>
        </p:nvSpPr>
        <p:spPr>
          <a:xfrm>
            <a:off x="323528" y="5537220"/>
            <a:ext cx="833690" cy="276999"/>
          </a:xfrm>
          <a:prstGeom prst="rect">
            <a:avLst/>
          </a:prstGeom>
          <a:noFill/>
        </p:spPr>
        <p:txBody>
          <a:bodyPr wrap="none" rtlCol="0">
            <a:spAutoFit/>
          </a:bodyPr>
          <a:lstStyle/>
          <a:p>
            <a:r>
              <a:rPr kumimoji="1" lang="en-US" altLang="ja-JP" sz="1200" dirty="0" smtClean="0"/>
              <a:t>Serving #0</a:t>
            </a:r>
          </a:p>
        </p:txBody>
      </p:sp>
      <p:sp>
        <p:nvSpPr>
          <p:cNvPr id="11" name="テキスト ボックス 10"/>
          <p:cNvSpPr txBox="1"/>
          <p:nvPr/>
        </p:nvSpPr>
        <p:spPr>
          <a:xfrm>
            <a:off x="326459" y="5830769"/>
            <a:ext cx="833690" cy="276999"/>
          </a:xfrm>
          <a:prstGeom prst="rect">
            <a:avLst/>
          </a:prstGeom>
          <a:noFill/>
        </p:spPr>
        <p:txBody>
          <a:bodyPr wrap="none" rtlCol="0">
            <a:spAutoFit/>
          </a:bodyPr>
          <a:lstStyle/>
          <a:p>
            <a:r>
              <a:rPr kumimoji="1" lang="en-US" altLang="ja-JP" sz="1200" dirty="0" smtClean="0"/>
              <a:t>Serving #1</a:t>
            </a:r>
          </a:p>
        </p:txBody>
      </p:sp>
      <p:sp>
        <p:nvSpPr>
          <p:cNvPr id="12" name="テキスト ボックス 11"/>
          <p:cNvSpPr txBox="1"/>
          <p:nvPr/>
        </p:nvSpPr>
        <p:spPr>
          <a:xfrm>
            <a:off x="326459" y="6118801"/>
            <a:ext cx="833690" cy="276999"/>
          </a:xfrm>
          <a:prstGeom prst="rect">
            <a:avLst/>
          </a:prstGeom>
          <a:noFill/>
        </p:spPr>
        <p:txBody>
          <a:bodyPr wrap="none" rtlCol="0">
            <a:spAutoFit/>
          </a:bodyPr>
          <a:lstStyle/>
          <a:p>
            <a:r>
              <a:rPr lang="en-US" altLang="ja-JP" sz="1200" dirty="0" smtClean="0"/>
              <a:t>Serving #2</a:t>
            </a:r>
            <a:endParaRPr kumimoji="1" lang="en-US" altLang="ja-JP" sz="1200" dirty="0" smtClean="0"/>
          </a:p>
        </p:txBody>
      </p:sp>
      <p:sp>
        <p:nvSpPr>
          <p:cNvPr id="13" name="テキスト ボックス 12"/>
          <p:cNvSpPr txBox="1"/>
          <p:nvPr/>
        </p:nvSpPr>
        <p:spPr>
          <a:xfrm>
            <a:off x="331561" y="6393862"/>
            <a:ext cx="782265" cy="276999"/>
          </a:xfrm>
          <a:prstGeom prst="rect">
            <a:avLst/>
          </a:prstGeom>
          <a:noFill/>
        </p:spPr>
        <p:txBody>
          <a:bodyPr wrap="none" rtlCol="0">
            <a:spAutoFit/>
          </a:bodyPr>
          <a:lstStyle/>
          <a:p>
            <a:r>
              <a:rPr lang="en-US" altLang="ja-JP" sz="1200" dirty="0" smtClean="0"/>
              <a:t>Inter-</a:t>
            </a:r>
            <a:r>
              <a:rPr lang="en-US" altLang="ja-JP" sz="1200" dirty="0" err="1" smtClean="0"/>
              <a:t>freq</a:t>
            </a:r>
            <a:endParaRPr kumimoji="1" lang="en-US" altLang="ja-JP" sz="1200" dirty="0" smtClean="0"/>
          </a:p>
        </p:txBody>
      </p:sp>
      <p:sp>
        <p:nvSpPr>
          <p:cNvPr id="14" name="正方形/長方形 13"/>
          <p:cNvSpPr/>
          <p:nvPr/>
        </p:nvSpPr>
        <p:spPr>
          <a:xfrm>
            <a:off x="1229110" y="5675719"/>
            <a:ext cx="360040" cy="457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正方形/長方形 14"/>
          <p:cNvSpPr/>
          <p:nvPr/>
        </p:nvSpPr>
        <p:spPr>
          <a:xfrm>
            <a:off x="1589150" y="5973082"/>
            <a:ext cx="360040" cy="457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正方形/長方形 15"/>
          <p:cNvSpPr/>
          <p:nvPr/>
        </p:nvSpPr>
        <p:spPr>
          <a:xfrm>
            <a:off x="1949190" y="6251784"/>
            <a:ext cx="360040" cy="457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正方形/長方形 16"/>
          <p:cNvSpPr/>
          <p:nvPr/>
        </p:nvSpPr>
        <p:spPr>
          <a:xfrm>
            <a:off x="1949190" y="6539816"/>
            <a:ext cx="360040" cy="45719"/>
          </a:xfrm>
          <a:prstGeom prst="rect">
            <a:avLst/>
          </a:prstGeom>
          <a:solidFill>
            <a:schemeClr val="tx1">
              <a:lumMod val="50000"/>
              <a:lumOff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正方形/長方形 17"/>
          <p:cNvSpPr/>
          <p:nvPr/>
        </p:nvSpPr>
        <p:spPr>
          <a:xfrm>
            <a:off x="2813286" y="5675720"/>
            <a:ext cx="360040" cy="457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正方形/長方形 18"/>
          <p:cNvSpPr/>
          <p:nvPr/>
        </p:nvSpPr>
        <p:spPr>
          <a:xfrm>
            <a:off x="3173326" y="5973083"/>
            <a:ext cx="360040" cy="457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 name="正方形/長方形 19"/>
          <p:cNvSpPr/>
          <p:nvPr/>
        </p:nvSpPr>
        <p:spPr>
          <a:xfrm>
            <a:off x="3533366" y="6251785"/>
            <a:ext cx="360040" cy="45719"/>
          </a:xfrm>
          <a:prstGeom prst="rect">
            <a:avLst/>
          </a:prstGeom>
          <a:solidFill>
            <a:schemeClr val="tx1">
              <a:lumMod val="50000"/>
              <a:lumOff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 name="正方形/長方形 20"/>
          <p:cNvSpPr/>
          <p:nvPr/>
        </p:nvSpPr>
        <p:spPr>
          <a:xfrm>
            <a:off x="3533366" y="6539817"/>
            <a:ext cx="360040" cy="457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23" name="直線コネクタ 22"/>
          <p:cNvCxnSpPr/>
          <p:nvPr/>
        </p:nvCxnSpPr>
        <p:spPr>
          <a:xfrm>
            <a:off x="1944088" y="5531704"/>
            <a:ext cx="0" cy="1053831"/>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24" name="直線コネクタ 23"/>
          <p:cNvCxnSpPr/>
          <p:nvPr/>
        </p:nvCxnSpPr>
        <p:spPr>
          <a:xfrm>
            <a:off x="2298079" y="5531704"/>
            <a:ext cx="0" cy="1053831"/>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25" name="直線コネクタ 24"/>
          <p:cNvCxnSpPr/>
          <p:nvPr/>
        </p:nvCxnSpPr>
        <p:spPr>
          <a:xfrm>
            <a:off x="3528264" y="5531704"/>
            <a:ext cx="0" cy="1053831"/>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26" name="直線コネクタ 25"/>
          <p:cNvCxnSpPr/>
          <p:nvPr/>
        </p:nvCxnSpPr>
        <p:spPr>
          <a:xfrm>
            <a:off x="3882255" y="5531704"/>
            <a:ext cx="0" cy="1053831"/>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27" name="テキスト ボックス 26"/>
          <p:cNvSpPr txBox="1"/>
          <p:nvPr/>
        </p:nvSpPr>
        <p:spPr>
          <a:xfrm>
            <a:off x="1914687" y="5422137"/>
            <a:ext cx="413896" cy="276999"/>
          </a:xfrm>
          <a:prstGeom prst="rect">
            <a:avLst/>
          </a:prstGeom>
          <a:noFill/>
        </p:spPr>
        <p:txBody>
          <a:bodyPr wrap="none" rtlCol="0">
            <a:spAutoFit/>
          </a:bodyPr>
          <a:lstStyle/>
          <a:p>
            <a:r>
              <a:rPr kumimoji="1" lang="en-US" altLang="ja-JP" sz="1200" dirty="0" smtClean="0"/>
              <a:t>MG</a:t>
            </a:r>
          </a:p>
        </p:txBody>
      </p:sp>
      <p:sp>
        <p:nvSpPr>
          <p:cNvPr id="38" name="テキスト ボックス 37"/>
          <p:cNvSpPr txBox="1"/>
          <p:nvPr/>
        </p:nvSpPr>
        <p:spPr>
          <a:xfrm>
            <a:off x="2591363" y="6589542"/>
            <a:ext cx="540597" cy="276999"/>
          </a:xfrm>
          <a:prstGeom prst="rect">
            <a:avLst/>
          </a:prstGeom>
          <a:noFill/>
        </p:spPr>
        <p:txBody>
          <a:bodyPr wrap="none" rtlCol="0">
            <a:spAutoFit/>
          </a:bodyPr>
          <a:lstStyle/>
          <a:p>
            <a:r>
              <a:rPr kumimoji="1" lang="en-US" altLang="ja-JP" sz="1200" dirty="0" smtClean="0"/>
              <a:t>SMTC</a:t>
            </a:r>
          </a:p>
        </p:txBody>
      </p:sp>
      <p:cxnSp>
        <p:nvCxnSpPr>
          <p:cNvPr id="40" name="直線コネクタ 39"/>
          <p:cNvCxnSpPr>
            <a:stCxn id="38" idx="0"/>
            <a:endCxn id="18" idx="2"/>
          </p:cNvCxnSpPr>
          <p:nvPr/>
        </p:nvCxnSpPr>
        <p:spPr>
          <a:xfrm flipV="1">
            <a:off x="2861662" y="5721439"/>
            <a:ext cx="131644" cy="868103"/>
          </a:xfrm>
          <a:prstGeom prst="line">
            <a:avLst/>
          </a:prstGeom>
          <a:ln>
            <a:prstDash val="sysDot"/>
          </a:ln>
        </p:spPr>
        <p:style>
          <a:lnRef idx="1">
            <a:schemeClr val="accent1"/>
          </a:lnRef>
          <a:fillRef idx="0">
            <a:schemeClr val="accent1"/>
          </a:fillRef>
          <a:effectRef idx="0">
            <a:schemeClr val="accent1"/>
          </a:effectRef>
          <a:fontRef idx="minor">
            <a:schemeClr val="tx1"/>
          </a:fontRef>
        </p:style>
      </p:cxnSp>
      <p:cxnSp>
        <p:nvCxnSpPr>
          <p:cNvPr id="41" name="直線コネクタ 40"/>
          <p:cNvCxnSpPr>
            <a:stCxn id="38" idx="0"/>
            <a:endCxn id="19" idx="0"/>
          </p:cNvCxnSpPr>
          <p:nvPr/>
        </p:nvCxnSpPr>
        <p:spPr>
          <a:xfrm flipV="1">
            <a:off x="2861662" y="5973083"/>
            <a:ext cx="491684" cy="616459"/>
          </a:xfrm>
          <a:prstGeom prst="line">
            <a:avLst/>
          </a:prstGeom>
          <a:ln>
            <a:prstDash val="sysDot"/>
          </a:ln>
        </p:spPr>
        <p:style>
          <a:lnRef idx="1">
            <a:schemeClr val="accent1"/>
          </a:lnRef>
          <a:fillRef idx="0">
            <a:schemeClr val="accent1"/>
          </a:fillRef>
          <a:effectRef idx="0">
            <a:schemeClr val="accent1"/>
          </a:effectRef>
          <a:fontRef idx="minor">
            <a:schemeClr val="tx1"/>
          </a:fontRef>
        </p:style>
      </p:cxnSp>
      <p:cxnSp>
        <p:nvCxnSpPr>
          <p:cNvPr id="44" name="直線コネクタ 43"/>
          <p:cNvCxnSpPr>
            <a:stCxn id="38" idx="0"/>
            <a:endCxn id="20" idx="2"/>
          </p:cNvCxnSpPr>
          <p:nvPr/>
        </p:nvCxnSpPr>
        <p:spPr>
          <a:xfrm flipV="1">
            <a:off x="2861662" y="6297504"/>
            <a:ext cx="851724" cy="292038"/>
          </a:xfrm>
          <a:prstGeom prst="line">
            <a:avLst/>
          </a:prstGeom>
          <a:ln>
            <a:prstDash val="sysDot"/>
          </a:ln>
        </p:spPr>
        <p:style>
          <a:lnRef idx="1">
            <a:schemeClr val="accent1"/>
          </a:lnRef>
          <a:fillRef idx="0">
            <a:schemeClr val="accent1"/>
          </a:fillRef>
          <a:effectRef idx="0">
            <a:schemeClr val="accent1"/>
          </a:effectRef>
          <a:fontRef idx="minor">
            <a:schemeClr val="tx1"/>
          </a:fontRef>
        </p:style>
      </p:cxnSp>
      <p:cxnSp>
        <p:nvCxnSpPr>
          <p:cNvPr id="47" name="直線コネクタ 46"/>
          <p:cNvCxnSpPr>
            <a:stCxn id="38" idx="0"/>
            <a:endCxn id="21" idx="1"/>
          </p:cNvCxnSpPr>
          <p:nvPr/>
        </p:nvCxnSpPr>
        <p:spPr>
          <a:xfrm flipV="1">
            <a:off x="2861662" y="6562677"/>
            <a:ext cx="671704" cy="26865"/>
          </a:xfrm>
          <a:prstGeom prst="line">
            <a:avLst/>
          </a:prstGeom>
          <a:ln>
            <a:prstDash val="sysDot"/>
          </a:ln>
        </p:spPr>
        <p:style>
          <a:lnRef idx="1">
            <a:schemeClr val="accent1"/>
          </a:lnRef>
          <a:fillRef idx="0">
            <a:schemeClr val="accent1"/>
          </a:fillRef>
          <a:effectRef idx="0">
            <a:schemeClr val="accent1"/>
          </a:effectRef>
          <a:fontRef idx="minor">
            <a:schemeClr val="tx1"/>
          </a:fontRef>
        </p:style>
      </p:cxnSp>
      <p:sp>
        <p:nvSpPr>
          <p:cNvPr id="50" name="テキスト ボックス 49"/>
          <p:cNvSpPr txBox="1"/>
          <p:nvPr/>
        </p:nvSpPr>
        <p:spPr>
          <a:xfrm>
            <a:off x="1013086" y="6593529"/>
            <a:ext cx="540597" cy="276999"/>
          </a:xfrm>
          <a:prstGeom prst="rect">
            <a:avLst/>
          </a:prstGeom>
          <a:noFill/>
        </p:spPr>
        <p:txBody>
          <a:bodyPr wrap="none" rtlCol="0">
            <a:spAutoFit/>
          </a:bodyPr>
          <a:lstStyle/>
          <a:p>
            <a:r>
              <a:rPr kumimoji="1" lang="en-US" altLang="ja-JP" sz="1200" dirty="0" smtClean="0"/>
              <a:t>SMTC</a:t>
            </a:r>
          </a:p>
        </p:txBody>
      </p:sp>
      <p:cxnSp>
        <p:nvCxnSpPr>
          <p:cNvPr id="51" name="直線コネクタ 50"/>
          <p:cNvCxnSpPr>
            <a:stCxn id="50" idx="0"/>
          </p:cNvCxnSpPr>
          <p:nvPr/>
        </p:nvCxnSpPr>
        <p:spPr>
          <a:xfrm flipV="1">
            <a:off x="1283385" y="5725426"/>
            <a:ext cx="131644" cy="868103"/>
          </a:xfrm>
          <a:prstGeom prst="line">
            <a:avLst/>
          </a:prstGeom>
          <a:ln>
            <a:prstDash val="sysDot"/>
          </a:ln>
        </p:spPr>
        <p:style>
          <a:lnRef idx="1">
            <a:schemeClr val="accent1"/>
          </a:lnRef>
          <a:fillRef idx="0">
            <a:schemeClr val="accent1"/>
          </a:fillRef>
          <a:effectRef idx="0">
            <a:schemeClr val="accent1"/>
          </a:effectRef>
          <a:fontRef idx="minor">
            <a:schemeClr val="tx1"/>
          </a:fontRef>
        </p:style>
      </p:cxnSp>
      <p:cxnSp>
        <p:nvCxnSpPr>
          <p:cNvPr id="52" name="直線コネクタ 51"/>
          <p:cNvCxnSpPr>
            <a:stCxn id="50" idx="0"/>
          </p:cNvCxnSpPr>
          <p:nvPr/>
        </p:nvCxnSpPr>
        <p:spPr>
          <a:xfrm flipV="1">
            <a:off x="1283385" y="5977070"/>
            <a:ext cx="491684" cy="616459"/>
          </a:xfrm>
          <a:prstGeom prst="line">
            <a:avLst/>
          </a:prstGeom>
          <a:ln>
            <a:prstDash val="sysDot"/>
          </a:ln>
        </p:spPr>
        <p:style>
          <a:lnRef idx="1">
            <a:schemeClr val="accent1"/>
          </a:lnRef>
          <a:fillRef idx="0">
            <a:schemeClr val="accent1"/>
          </a:fillRef>
          <a:effectRef idx="0">
            <a:schemeClr val="accent1"/>
          </a:effectRef>
          <a:fontRef idx="minor">
            <a:schemeClr val="tx1"/>
          </a:fontRef>
        </p:style>
      </p:cxnSp>
      <p:cxnSp>
        <p:nvCxnSpPr>
          <p:cNvPr id="53" name="直線コネクタ 52"/>
          <p:cNvCxnSpPr>
            <a:stCxn id="50" idx="0"/>
          </p:cNvCxnSpPr>
          <p:nvPr/>
        </p:nvCxnSpPr>
        <p:spPr>
          <a:xfrm flipV="1">
            <a:off x="1283385" y="6301491"/>
            <a:ext cx="851724" cy="292038"/>
          </a:xfrm>
          <a:prstGeom prst="line">
            <a:avLst/>
          </a:prstGeom>
          <a:ln>
            <a:prstDash val="sysDot"/>
          </a:ln>
        </p:spPr>
        <p:style>
          <a:lnRef idx="1">
            <a:schemeClr val="accent1"/>
          </a:lnRef>
          <a:fillRef idx="0">
            <a:schemeClr val="accent1"/>
          </a:fillRef>
          <a:effectRef idx="0">
            <a:schemeClr val="accent1"/>
          </a:effectRef>
          <a:fontRef idx="minor">
            <a:schemeClr val="tx1"/>
          </a:fontRef>
        </p:style>
      </p:cxnSp>
      <p:cxnSp>
        <p:nvCxnSpPr>
          <p:cNvPr id="54" name="直線コネクタ 53"/>
          <p:cNvCxnSpPr>
            <a:stCxn id="50" idx="0"/>
          </p:cNvCxnSpPr>
          <p:nvPr/>
        </p:nvCxnSpPr>
        <p:spPr>
          <a:xfrm flipV="1">
            <a:off x="1283385" y="6566664"/>
            <a:ext cx="671704" cy="26865"/>
          </a:xfrm>
          <a:prstGeom prst="line">
            <a:avLst/>
          </a:prstGeom>
          <a:ln>
            <a:prstDash val="sysDot"/>
          </a:ln>
        </p:spPr>
        <p:style>
          <a:lnRef idx="1">
            <a:schemeClr val="accent1"/>
          </a:lnRef>
          <a:fillRef idx="0">
            <a:schemeClr val="accent1"/>
          </a:fillRef>
          <a:effectRef idx="0">
            <a:schemeClr val="accent1"/>
          </a:effectRef>
          <a:fontRef idx="minor">
            <a:schemeClr val="tx1"/>
          </a:fontRef>
        </p:style>
      </p:cxnSp>
      <p:sp>
        <p:nvSpPr>
          <p:cNvPr id="55" name="テキスト ボックス 54"/>
          <p:cNvSpPr txBox="1"/>
          <p:nvPr/>
        </p:nvSpPr>
        <p:spPr>
          <a:xfrm>
            <a:off x="1252793" y="5463586"/>
            <a:ext cx="367408" cy="276999"/>
          </a:xfrm>
          <a:prstGeom prst="rect">
            <a:avLst/>
          </a:prstGeom>
          <a:noFill/>
        </p:spPr>
        <p:txBody>
          <a:bodyPr wrap="none" rtlCol="0">
            <a:spAutoFit/>
          </a:bodyPr>
          <a:lstStyle/>
          <a:p>
            <a:r>
              <a:rPr lang="en-US" altLang="ja-JP" sz="1200" dirty="0" smtClean="0">
                <a:solidFill>
                  <a:srgbClr val="FF0000"/>
                </a:solidFill>
              </a:rPr>
              <a:t>OK</a:t>
            </a:r>
            <a:endParaRPr kumimoji="1" lang="en-US" altLang="ja-JP" sz="1200" dirty="0" smtClean="0">
              <a:solidFill>
                <a:srgbClr val="FF0000"/>
              </a:solidFill>
            </a:endParaRPr>
          </a:p>
        </p:txBody>
      </p:sp>
      <p:sp>
        <p:nvSpPr>
          <p:cNvPr id="56" name="テキスト ボックス 55"/>
          <p:cNvSpPr txBox="1"/>
          <p:nvPr/>
        </p:nvSpPr>
        <p:spPr>
          <a:xfrm>
            <a:off x="1592933" y="5769912"/>
            <a:ext cx="367408" cy="276999"/>
          </a:xfrm>
          <a:prstGeom prst="rect">
            <a:avLst/>
          </a:prstGeom>
          <a:noFill/>
        </p:spPr>
        <p:txBody>
          <a:bodyPr wrap="none" rtlCol="0">
            <a:spAutoFit/>
          </a:bodyPr>
          <a:lstStyle/>
          <a:p>
            <a:r>
              <a:rPr lang="en-US" altLang="ja-JP" sz="1200" dirty="0" smtClean="0">
                <a:solidFill>
                  <a:srgbClr val="FF0000"/>
                </a:solidFill>
              </a:rPr>
              <a:t>OK</a:t>
            </a:r>
            <a:endParaRPr kumimoji="1" lang="en-US" altLang="ja-JP" sz="1200" dirty="0" smtClean="0">
              <a:solidFill>
                <a:srgbClr val="FF0000"/>
              </a:solidFill>
            </a:endParaRPr>
          </a:p>
        </p:txBody>
      </p:sp>
      <p:sp>
        <p:nvSpPr>
          <p:cNvPr id="57" name="テキスト ボックス 56"/>
          <p:cNvSpPr txBox="1"/>
          <p:nvPr/>
        </p:nvSpPr>
        <p:spPr>
          <a:xfrm>
            <a:off x="1941822" y="6046793"/>
            <a:ext cx="367408" cy="276999"/>
          </a:xfrm>
          <a:prstGeom prst="rect">
            <a:avLst/>
          </a:prstGeom>
          <a:noFill/>
        </p:spPr>
        <p:txBody>
          <a:bodyPr wrap="none" rtlCol="0">
            <a:spAutoFit/>
          </a:bodyPr>
          <a:lstStyle/>
          <a:p>
            <a:r>
              <a:rPr lang="en-US" altLang="ja-JP" sz="1200" dirty="0" smtClean="0">
                <a:solidFill>
                  <a:srgbClr val="FF0000"/>
                </a:solidFill>
              </a:rPr>
              <a:t>OK</a:t>
            </a:r>
            <a:endParaRPr kumimoji="1" lang="en-US" altLang="ja-JP" sz="1200" dirty="0" smtClean="0">
              <a:solidFill>
                <a:srgbClr val="FF0000"/>
              </a:solidFill>
            </a:endParaRPr>
          </a:p>
        </p:txBody>
      </p:sp>
      <p:sp>
        <p:nvSpPr>
          <p:cNvPr id="58" name="テキスト ボックス 57"/>
          <p:cNvSpPr txBox="1"/>
          <p:nvPr/>
        </p:nvSpPr>
        <p:spPr>
          <a:xfrm>
            <a:off x="2800816" y="5481998"/>
            <a:ext cx="367408" cy="276999"/>
          </a:xfrm>
          <a:prstGeom prst="rect">
            <a:avLst/>
          </a:prstGeom>
          <a:noFill/>
        </p:spPr>
        <p:txBody>
          <a:bodyPr wrap="none" rtlCol="0">
            <a:spAutoFit/>
          </a:bodyPr>
          <a:lstStyle/>
          <a:p>
            <a:r>
              <a:rPr lang="en-US" altLang="ja-JP" sz="1200" dirty="0" smtClean="0">
                <a:solidFill>
                  <a:srgbClr val="FF0000"/>
                </a:solidFill>
              </a:rPr>
              <a:t>OK</a:t>
            </a:r>
            <a:endParaRPr kumimoji="1" lang="en-US" altLang="ja-JP" sz="1200" dirty="0" smtClean="0">
              <a:solidFill>
                <a:srgbClr val="FF0000"/>
              </a:solidFill>
            </a:endParaRPr>
          </a:p>
        </p:txBody>
      </p:sp>
      <p:sp>
        <p:nvSpPr>
          <p:cNvPr id="59" name="テキスト ボックス 58"/>
          <p:cNvSpPr txBox="1"/>
          <p:nvPr/>
        </p:nvSpPr>
        <p:spPr>
          <a:xfrm>
            <a:off x="3165958" y="5758761"/>
            <a:ext cx="367408" cy="276999"/>
          </a:xfrm>
          <a:prstGeom prst="rect">
            <a:avLst/>
          </a:prstGeom>
          <a:noFill/>
        </p:spPr>
        <p:txBody>
          <a:bodyPr wrap="none" rtlCol="0">
            <a:spAutoFit/>
          </a:bodyPr>
          <a:lstStyle/>
          <a:p>
            <a:r>
              <a:rPr lang="en-US" altLang="ja-JP" sz="1200" dirty="0" smtClean="0">
                <a:solidFill>
                  <a:srgbClr val="FF0000"/>
                </a:solidFill>
              </a:rPr>
              <a:t>OK</a:t>
            </a:r>
            <a:endParaRPr kumimoji="1" lang="en-US" altLang="ja-JP" sz="1200" dirty="0" smtClean="0">
              <a:solidFill>
                <a:srgbClr val="FF0000"/>
              </a:solidFill>
            </a:endParaRPr>
          </a:p>
        </p:txBody>
      </p:sp>
      <p:sp>
        <p:nvSpPr>
          <p:cNvPr id="60" name="テキスト ボックス 59"/>
          <p:cNvSpPr txBox="1"/>
          <p:nvPr/>
        </p:nvSpPr>
        <p:spPr>
          <a:xfrm>
            <a:off x="3525998" y="6331735"/>
            <a:ext cx="367408" cy="276999"/>
          </a:xfrm>
          <a:prstGeom prst="rect">
            <a:avLst/>
          </a:prstGeom>
          <a:noFill/>
        </p:spPr>
        <p:txBody>
          <a:bodyPr wrap="none" rtlCol="0">
            <a:spAutoFit/>
          </a:bodyPr>
          <a:lstStyle/>
          <a:p>
            <a:r>
              <a:rPr lang="en-US" altLang="ja-JP" sz="1200" dirty="0" smtClean="0">
                <a:solidFill>
                  <a:srgbClr val="FF0000"/>
                </a:solidFill>
              </a:rPr>
              <a:t>OK</a:t>
            </a:r>
            <a:endParaRPr kumimoji="1" lang="en-US" altLang="ja-JP" sz="1200" dirty="0" smtClean="0">
              <a:solidFill>
                <a:srgbClr val="FF0000"/>
              </a:solidFill>
            </a:endParaRPr>
          </a:p>
        </p:txBody>
      </p:sp>
      <p:cxnSp>
        <p:nvCxnSpPr>
          <p:cNvPr id="61" name="直線矢印コネクタ 60"/>
          <p:cNvCxnSpPr/>
          <p:nvPr/>
        </p:nvCxnSpPr>
        <p:spPr>
          <a:xfrm>
            <a:off x="4611268" y="5664687"/>
            <a:ext cx="4312920" cy="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62" name="直線矢印コネクタ 61"/>
          <p:cNvCxnSpPr/>
          <p:nvPr/>
        </p:nvCxnSpPr>
        <p:spPr>
          <a:xfrm>
            <a:off x="4611268" y="5952719"/>
            <a:ext cx="4312920" cy="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63" name="直線矢印コネクタ 62"/>
          <p:cNvCxnSpPr/>
          <p:nvPr/>
        </p:nvCxnSpPr>
        <p:spPr>
          <a:xfrm>
            <a:off x="4611268" y="6240751"/>
            <a:ext cx="4312920" cy="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64" name="直線矢印コネクタ 63"/>
          <p:cNvCxnSpPr/>
          <p:nvPr/>
        </p:nvCxnSpPr>
        <p:spPr>
          <a:xfrm>
            <a:off x="4611268" y="6528783"/>
            <a:ext cx="4312920" cy="0"/>
          </a:xfrm>
          <a:prstGeom prst="straightConnector1">
            <a:avLst/>
          </a:prstGeom>
          <a:ln>
            <a:solidFill>
              <a:schemeClr val="tx1">
                <a:lumMod val="50000"/>
                <a:lumOff val="50000"/>
              </a:schemeClr>
            </a:solidFill>
            <a:tailEnd type="arrow"/>
          </a:ln>
        </p:spPr>
        <p:style>
          <a:lnRef idx="1">
            <a:schemeClr val="accent1"/>
          </a:lnRef>
          <a:fillRef idx="0">
            <a:schemeClr val="accent1"/>
          </a:fillRef>
          <a:effectRef idx="0">
            <a:schemeClr val="accent1"/>
          </a:effectRef>
          <a:fontRef idx="minor">
            <a:schemeClr val="tx1"/>
          </a:fontRef>
        </p:style>
      </p:cxnSp>
      <p:sp>
        <p:nvSpPr>
          <p:cNvPr id="65" name="テキスト ボックス 64"/>
          <p:cNvSpPr txBox="1"/>
          <p:nvPr/>
        </p:nvSpPr>
        <p:spPr>
          <a:xfrm>
            <a:off x="4510956" y="5243672"/>
            <a:ext cx="591829" cy="276999"/>
          </a:xfrm>
          <a:prstGeom prst="rect">
            <a:avLst/>
          </a:prstGeom>
          <a:noFill/>
        </p:spPr>
        <p:txBody>
          <a:bodyPr wrap="none" rtlCol="0">
            <a:spAutoFit/>
          </a:bodyPr>
          <a:lstStyle/>
          <a:p>
            <a:r>
              <a:rPr kumimoji="1" lang="en-US" altLang="ja-JP" sz="1200" u="sng" dirty="0" smtClean="0"/>
              <a:t>Case 2</a:t>
            </a:r>
            <a:endParaRPr kumimoji="1" lang="ja-JP" altLang="en-US" sz="1200" u="sng" dirty="0"/>
          </a:p>
        </p:txBody>
      </p:sp>
      <p:sp>
        <p:nvSpPr>
          <p:cNvPr id="70" name="正方形/長方形 69"/>
          <p:cNvSpPr/>
          <p:nvPr/>
        </p:nvSpPr>
        <p:spPr>
          <a:xfrm>
            <a:off x="4934442" y="5664686"/>
            <a:ext cx="360040" cy="457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1" name="正方形/長方形 70"/>
          <p:cNvSpPr/>
          <p:nvPr/>
        </p:nvSpPr>
        <p:spPr>
          <a:xfrm>
            <a:off x="4932040" y="5962049"/>
            <a:ext cx="360040" cy="45719"/>
          </a:xfrm>
          <a:prstGeom prst="rect">
            <a:avLst/>
          </a:prstGeom>
          <a:solidFill>
            <a:schemeClr val="tx1">
              <a:lumMod val="50000"/>
              <a:lumOff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2" name="正方形/長方形 71"/>
          <p:cNvSpPr/>
          <p:nvPr/>
        </p:nvSpPr>
        <p:spPr>
          <a:xfrm>
            <a:off x="4939139" y="6240751"/>
            <a:ext cx="360040" cy="45719"/>
          </a:xfrm>
          <a:prstGeom prst="rect">
            <a:avLst/>
          </a:prstGeom>
          <a:solidFill>
            <a:schemeClr val="tx1">
              <a:lumMod val="50000"/>
              <a:lumOff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3" name="正方形/長方形 72"/>
          <p:cNvSpPr/>
          <p:nvPr/>
        </p:nvSpPr>
        <p:spPr>
          <a:xfrm>
            <a:off x="5312902" y="6528783"/>
            <a:ext cx="360040" cy="45719"/>
          </a:xfrm>
          <a:prstGeom prst="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4" name="正方形/長方形 73"/>
          <p:cNvSpPr/>
          <p:nvPr/>
        </p:nvSpPr>
        <p:spPr>
          <a:xfrm>
            <a:off x="6516216" y="5664687"/>
            <a:ext cx="360040" cy="45719"/>
          </a:xfrm>
          <a:prstGeom prst="rect">
            <a:avLst/>
          </a:prstGeom>
          <a:solidFill>
            <a:schemeClr val="tx1">
              <a:lumMod val="50000"/>
              <a:lumOff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5" name="正方形/長方形 74"/>
          <p:cNvSpPr/>
          <p:nvPr/>
        </p:nvSpPr>
        <p:spPr>
          <a:xfrm>
            <a:off x="6516216" y="5962050"/>
            <a:ext cx="360040" cy="457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6" name="正方形/長方形 75"/>
          <p:cNvSpPr/>
          <p:nvPr/>
        </p:nvSpPr>
        <p:spPr>
          <a:xfrm>
            <a:off x="6523584" y="6240752"/>
            <a:ext cx="360040" cy="45719"/>
          </a:xfrm>
          <a:prstGeom prst="rect">
            <a:avLst/>
          </a:prstGeom>
          <a:solidFill>
            <a:schemeClr val="tx1">
              <a:lumMod val="50000"/>
              <a:lumOff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7" name="正方形/長方形 76"/>
          <p:cNvSpPr/>
          <p:nvPr/>
        </p:nvSpPr>
        <p:spPr>
          <a:xfrm>
            <a:off x="6880825" y="6528784"/>
            <a:ext cx="360040" cy="45719"/>
          </a:xfrm>
          <a:prstGeom prst="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78" name="直線コネクタ 77"/>
          <p:cNvCxnSpPr/>
          <p:nvPr/>
        </p:nvCxnSpPr>
        <p:spPr>
          <a:xfrm>
            <a:off x="5656689" y="5520671"/>
            <a:ext cx="0" cy="1053831"/>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79" name="直線コネクタ 78"/>
          <p:cNvCxnSpPr/>
          <p:nvPr/>
        </p:nvCxnSpPr>
        <p:spPr>
          <a:xfrm>
            <a:off x="5288028" y="5520671"/>
            <a:ext cx="0" cy="1053831"/>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80" name="直線コネクタ 79"/>
          <p:cNvCxnSpPr/>
          <p:nvPr/>
        </p:nvCxnSpPr>
        <p:spPr>
          <a:xfrm>
            <a:off x="7240865" y="5520671"/>
            <a:ext cx="0" cy="1053831"/>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81" name="直線コネクタ 80"/>
          <p:cNvCxnSpPr/>
          <p:nvPr/>
        </p:nvCxnSpPr>
        <p:spPr>
          <a:xfrm>
            <a:off x="6872473" y="5520671"/>
            <a:ext cx="0" cy="1053831"/>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88" name="テキスト ボックス 87"/>
          <p:cNvSpPr txBox="1"/>
          <p:nvPr/>
        </p:nvSpPr>
        <p:spPr>
          <a:xfrm>
            <a:off x="4355976" y="6582496"/>
            <a:ext cx="540597" cy="276999"/>
          </a:xfrm>
          <a:prstGeom prst="rect">
            <a:avLst/>
          </a:prstGeom>
          <a:noFill/>
        </p:spPr>
        <p:txBody>
          <a:bodyPr wrap="none" rtlCol="0">
            <a:spAutoFit/>
          </a:bodyPr>
          <a:lstStyle/>
          <a:p>
            <a:r>
              <a:rPr kumimoji="1" lang="en-US" altLang="ja-JP" sz="1200" dirty="0" smtClean="0"/>
              <a:t>SMTC</a:t>
            </a:r>
          </a:p>
        </p:txBody>
      </p:sp>
      <p:cxnSp>
        <p:nvCxnSpPr>
          <p:cNvPr id="89" name="直線コネクタ 88"/>
          <p:cNvCxnSpPr>
            <a:endCxn id="70" idx="1"/>
          </p:cNvCxnSpPr>
          <p:nvPr/>
        </p:nvCxnSpPr>
        <p:spPr>
          <a:xfrm flipV="1">
            <a:off x="4626275" y="5687546"/>
            <a:ext cx="308167" cy="894950"/>
          </a:xfrm>
          <a:prstGeom prst="line">
            <a:avLst/>
          </a:prstGeom>
          <a:ln>
            <a:prstDash val="sysDot"/>
          </a:ln>
        </p:spPr>
        <p:style>
          <a:lnRef idx="1">
            <a:schemeClr val="accent1"/>
          </a:lnRef>
          <a:fillRef idx="0">
            <a:schemeClr val="accent1"/>
          </a:fillRef>
          <a:effectRef idx="0">
            <a:schemeClr val="accent1"/>
          </a:effectRef>
          <a:fontRef idx="minor">
            <a:schemeClr val="tx1"/>
          </a:fontRef>
        </p:style>
      </p:cxnSp>
      <p:cxnSp>
        <p:nvCxnSpPr>
          <p:cNvPr id="90" name="直線コネクタ 89"/>
          <p:cNvCxnSpPr>
            <a:endCxn id="71" idx="1"/>
          </p:cNvCxnSpPr>
          <p:nvPr/>
        </p:nvCxnSpPr>
        <p:spPr>
          <a:xfrm flipV="1">
            <a:off x="4626275" y="5984909"/>
            <a:ext cx="305765" cy="597587"/>
          </a:xfrm>
          <a:prstGeom prst="line">
            <a:avLst/>
          </a:prstGeom>
          <a:ln>
            <a:prstDash val="sysDot"/>
          </a:ln>
        </p:spPr>
        <p:style>
          <a:lnRef idx="1">
            <a:schemeClr val="accent1"/>
          </a:lnRef>
          <a:fillRef idx="0">
            <a:schemeClr val="accent1"/>
          </a:fillRef>
          <a:effectRef idx="0">
            <a:schemeClr val="accent1"/>
          </a:effectRef>
          <a:fontRef idx="minor">
            <a:schemeClr val="tx1"/>
          </a:fontRef>
        </p:style>
      </p:cxnSp>
      <p:cxnSp>
        <p:nvCxnSpPr>
          <p:cNvPr id="91" name="直線コネクタ 90"/>
          <p:cNvCxnSpPr>
            <a:endCxn id="72" idx="1"/>
          </p:cNvCxnSpPr>
          <p:nvPr/>
        </p:nvCxnSpPr>
        <p:spPr>
          <a:xfrm flipV="1">
            <a:off x="4626275" y="6263611"/>
            <a:ext cx="312864" cy="318885"/>
          </a:xfrm>
          <a:prstGeom prst="line">
            <a:avLst/>
          </a:prstGeom>
          <a:ln>
            <a:prstDash val="sysDot"/>
          </a:ln>
        </p:spPr>
        <p:style>
          <a:lnRef idx="1">
            <a:schemeClr val="accent1"/>
          </a:lnRef>
          <a:fillRef idx="0">
            <a:schemeClr val="accent1"/>
          </a:fillRef>
          <a:effectRef idx="0">
            <a:schemeClr val="accent1"/>
          </a:effectRef>
          <a:fontRef idx="minor">
            <a:schemeClr val="tx1"/>
          </a:fontRef>
        </p:style>
      </p:cxnSp>
      <p:cxnSp>
        <p:nvCxnSpPr>
          <p:cNvPr id="92" name="直線コネクタ 91"/>
          <p:cNvCxnSpPr>
            <a:stCxn id="88" idx="0"/>
            <a:endCxn id="73" idx="1"/>
          </p:cNvCxnSpPr>
          <p:nvPr/>
        </p:nvCxnSpPr>
        <p:spPr>
          <a:xfrm flipV="1">
            <a:off x="4626275" y="6551643"/>
            <a:ext cx="686627" cy="30853"/>
          </a:xfrm>
          <a:prstGeom prst="line">
            <a:avLst/>
          </a:prstGeom>
          <a:ln>
            <a:prstDash val="sysDot"/>
          </a:ln>
        </p:spPr>
        <p:style>
          <a:lnRef idx="1">
            <a:schemeClr val="accent1"/>
          </a:lnRef>
          <a:fillRef idx="0">
            <a:schemeClr val="accent1"/>
          </a:fillRef>
          <a:effectRef idx="0">
            <a:schemeClr val="accent1"/>
          </a:effectRef>
          <a:fontRef idx="minor">
            <a:schemeClr val="tx1"/>
          </a:fontRef>
        </p:style>
      </p:cxnSp>
      <p:sp>
        <p:nvSpPr>
          <p:cNvPr id="93" name="テキスト ボックス 92"/>
          <p:cNvSpPr txBox="1"/>
          <p:nvPr/>
        </p:nvSpPr>
        <p:spPr>
          <a:xfrm>
            <a:off x="4946974" y="5459578"/>
            <a:ext cx="367408" cy="276999"/>
          </a:xfrm>
          <a:prstGeom prst="rect">
            <a:avLst/>
          </a:prstGeom>
          <a:noFill/>
        </p:spPr>
        <p:txBody>
          <a:bodyPr wrap="none" rtlCol="0">
            <a:spAutoFit/>
          </a:bodyPr>
          <a:lstStyle/>
          <a:p>
            <a:r>
              <a:rPr lang="en-US" altLang="ja-JP" sz="1200" dirty="0" smtClean="0">
                <a:solidFill>
                  <a:srgbClr val="FF0000"/>
                </a:solidFill>
              </a:rPr>
              <a:t>OK</a:t>
            </a:r>
            <a:endParaRPr kumimoji="1" lang="en-US" altLang="ja-JP" sz="1200" dirty="0" smtClean="0">
              <a:solidFill>
                <a:srgbClr val="FF0000"/>
              </a:solidFill>
            </a:endParaRPr>
          </a:p>
        </p:txBody>
      </p:sp>
      <p:sp>
        <p:nvSpPr>
          <p:cNvPr id="97" name="テキスト ボックス 96"/>
          <p:cNvSpPr txBox="1"/>
          <p:nvPr/>
        </p:nvSpPr>
        <p:spPr>
          <a:xfrm>
            <a:off x="6508848" y="5747728"/>
            <a:ext cx="367408" cy="276999"/>
          </a:xfrm>
          <a:prstGeom prst="rect">
            <a:avLst/>
          </a:prstGeom>
          <a:noFill/>
        </p:spPr>
        <p:txBody>
          <a:bodyPr wrap="none" rtlCol="0">
            <a:spAutoFit/>
          </a:bodyPr>
          <a:lstStyle/>
          <a:p>
            <a:r>
              <a:rPr lang="en-US" altLang="ja-JP" sz="1200" dirty="0" smtClean="0">
                <a:solidFill>
                  <a:srgbClr val="FF0000"/>
                </a:solidFill>
              </a:rPr>
              <a:t>OK</a:t>
            </a:r>
            <a:endParaRPr kumimoji="1" lang="en-US" altLang="ja-JP" sz="1200" dirty="0" smtClean="0">
              <a:solidFill>
                <a:srgbClr val="FF0000"/>
              </a:solidFill>
            </a:endParaRPr>
          </a:p>
        </p:txBody>
      </p:sp>
      <p:sp>
        <p:nvSpPr>
          <p:cNvPr id="104" name="テキスト ボックス 103"/>
          <p:cNvSpPr txBox="1"/>
          <p:nvPr/>
        </p:nvSpPr>
        <p:spPr>
          <a:xfrm>
            <a:off x="5940152" y="6581821"/>
            <a:ext cx="540597" cy="276999"/>
          </a:xfrm>
          <a:prstGeom prst="rect">
            <a:avLst/>
          </a:prstGeom>
          <a:noFill/>
        </p:spPr>
        <p:txBody>
          <a:bodyPr wrap="none" rtlCol="0">
            <a:spAutoFit/>
          </a:bodyPr>
          <a:lstStyle/>
          <a:p>
            <a:r>
              <a:rPr kumimoji="1" lang="en-US" altLang="ja-JP" sz="1200" dirty="0" smtClean="0"/>
              <a:t>SMTC</a:t>
            </a:r>
          </a:p>
        </p:txBody>
      </p:sp>
      <p:cxnSp>
        <p:nvCxnSpPr>
          <p:cNvPr id="105" name="直線コネクタ 104"/>
          <p:cNvCxnSpPr/>
          <p:nvPr/>
        </p:nvCxnSpPr>
        <p:spPr>
          <a:xfrm flipV="1">
            <a:off x="6203352" y="5686871"/>
            <a:ext cx="308167" cy="894950"/>
          </a:xfrm>
          <a:prstGeom prst="line">
            <a:avLst/>
          </a:prstGeom>
          <a:ln>
            <a:prstDash val="sysDot"/>
          </a:ln>
        </p:spPr>
        <p:style>
          <a:lnRef idx="1">
            <a:schemeClr val="accent1"/>
          </a:lnRef>
          <a:fillRef idx="0">
            <a:schemeClr val="accent1"/>
          </a:fillRef>
          <a:effectRef idx="0">
            <a:schemeClr val="accent1"/>
          </a:effectRef>
          <a:fontRef idx="minor">
            <a:schemeClr val="tx1"/>
          </a:fontRef>
        </p:style>
      </p:cxnSp>
      <p:cxnSp>
        <p:nvCxnSpPr>
          <p:cNvPr id="106" name="直線コネクタ 105"/>
          <p:cNvCxnSpPr/>
          <p:nvPr/>
        </p:nvCxnSpPr>
        <p:spPr>
          <a:xfrm flipV="1">
            <a:off x="6203352" y="5984234"/>
            <a:ext cx="305765" cy="597587"/>
          </a:xfrm>
          <a:prstGeom prst="line">
            <a:avLst/>
          </a:prstGeom>
          <a:ln>
            <a:prstDash val="sysDot"/>
          </a:ln>
        </p:spPr>
        <p:style>
          <a:lnRef idx="1">
            <a:schemeClr val="accent1"/>
          </a:lnRef>
          <a:fillRef idx="0">
            <a:schemeClr val="accent1"/>
          </a:fillRef>
          <a:effectRef idx="0">
            <a:schemeClr val="accent1"/>
          </a:effectRef>
          <a:fontRef idx="minor">
            <a:schemeClr val="tx1"/>
          </a:fontRef>
        </p:style>
      </p:cxnSp>
      <p:cxnSp>
        <p:nvCxnSpPr>
          <p:cNvPr id="107" name="直線コネクタ 106"/>
          <p:cNvCxnSpPr/>
          <p:nvPr/>
        </p:nvCxnSpPr>
        <p:spPr>
          <a:xfrm flipV="1">
            <a:off x="6203352" y="6262936"/>
            <a:ext cx="312864" cy="318885"/>
          </a:xfrm>
          <a:prstGeom prst="line">
            <a:avLst/>
          </a:prstGeom>
          <a:ln>
            <a:prstDash val="sysDot"/>
          </a:ln>
        </p:spPr>
        <p:style>
          <a:lnRef idx="1">
            <a:schemeClr val="accent1"/>
          </a:lnRef>
          <a:fillRef idx="0">
            <a:schemeClr val="accent1"/>
          </a:fillRef>
          <a:effectRef idx="0">
            <a:schemeClr val="accent1"/>
          </a:effectRef>
          <a:fontRef idx="minor">
            <a:schemeClr val="tx1"/>
          </a:fontRef>
        </p:style>
      </p:cxnSp>
      <p:cxnSp>
        <p:nvCxnSpPr>
          <p:cNvPr id="108" name="直線コネクタ 107"/>
          <p:cNvCxnSpPr>
            <a:endCxn id="77" idx="1"/>
          </p:cNvCxnSpPr>
          <p:nvPr/>
        </p:nvCxnSpPr>
        <p:spPr>
          <a:xfrm flipV="1">
            <a:off x="6203352" y="6551644"/>
            <a:ext cx="677473" cy="30178"/>
          </a:xfrm>
          <a:prstGeom prst="line">
            <a:avLst/>
          </a:prstGeom>
          <a:ln>
            <a:prstDash val="sysDot"/>
          </a:ln>
        </p:spPr>
        <p:style>
          <a:lnRef idx="1">
            <a:schemeClr val="accent1"/>
          </a:lnRef>
          <a:fillRef idx="0">
            <a:schemeClr val="accent1"/>
          </a:fillRef>
          <a:effectRef idx="0">
            <a:schemeClr val="accent1"/>
          </a:effectRef>
          <a:fontRef idx="minor">
            <a:schemeClr val="tx1"/>
          </a:fontRef>
        </p:style>
      </p:cxnSp>
      <p:sp>
        <p:nvSpPr>
          <p:cNvPr id="109" name="正方形/長方形 108"/>
          <p:cNvSpPr/>
          <p:nvPr/>
        </p:nvSpPr>
        <p:spPr>
          <a:xfrm>
            <a:off x="8003283" y="5664569"/>
            <a:ext cx="360040" cy="45719"/>
          </a:xfrm>
          <a:prstGeom prst="rect">
            <a:avLst/>
          </a:prstGeom>
          <a:solidFill>
            <a:schemeClr val="tx1">
              <a:lumMod val="50000"/>
              <a:lumOff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0" name="正方形/長方形 109"/>
          <p:cNvSpPr/>
          <p:nvPr/>
        </p:nvSpPr>
        <p:spPr>
          <a:xfrm>
            <a:off x="8003283" y="5961932"/>
            <a:ext cx="360040" cy="45719"/>
          </a:xfrm>
          <a:prstGeom prst="rect">
            <a:avLst/>
          </a:prstGeom>
          <a:solidFill>
            <a:schemeClr val="tx1">
              <a:lumMod val="50000"/>
              <a:lumOff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1" name="正方形/長方形 110"/>
          <p:cNvSpPr/>
          <p:nvPr/>
        </p:nvSpPr>
        <p:spPr>
          <a:xfrm>
            <a:off x="8010651" y="6240634"/>
            <a:ext cx="360040" cy="457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2" name="正方形/長方形 111"/>
          <p:cNvSpPr/>
          <p:nvPr/>
        </p:nvSpPr>
        <p:spPr>
          <a:xfrm>
            <a:off x="8370691" y="6528666"/>
            <a:ext cx="360040" cy="45719"/>
          </a:xfrm>
          <a:prstGeom prst="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113" name="直線コネクタ 112"/>
          <p:cNvCxnSpPr/>
          <p:nvPr/>
        </p:nvCxnSpPr>
        <p:spPr>
          <a:xfrm>
            <a:off x="8730731" y="5520553"/>
            <a:ext cx="0" cy="1053831"/>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114" name="直線コネクタ 113"/>
          <p:cNvCxnSpPr/>
          <p:nvPr/>
        </p:nvCxnSpPr>
        <p:spPr>
          <a:xfrm>
            <a:off x="8359540" y="5520553"/>
            <a:ext cx="0" cy="1053831"/>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115" name="テキスト ボックス 114"/>
          <p:cNvSpPr txBox="1"/>
          <p:nvPr/>
        </p:nvSpPr>
        <p:spPr>
          <a:xfrm>
            <a:off x="7995915" y="6030540"/>
            <a:ext cx="367408" cy="276999"/>
          </a:xfrm>
          <a:prstGeom prst="rect">
            <a:avLst/>
          </a:prstGeom>
          <a:noFill/>
        </p:spPr>
        <p:txBody>
          <a:bodyPr wrap="none" rtlCol="0">
            <a:spAutoFit/>
          </a:bodyPr>
          <a:lstStyle/>
          <a:p>
            <a:r>
              <a:rPr lang="en-US" altLang="ja-JP" sz="1200" dirty="0" smtClean="0">
                <a:solidFill>
                  <a:srgbClr val="FF0000"/>
                </a:solidFill>
              </a:rPr>
              <a:t>OK</a:t>
            </a:r>
            <a:endParaRPr kumimoji="1" lang="en-US" altLang="ja-JP" sz="1200" dirty="0" smtClean="0">
              <a:solidFill>
                <a:srgbClr val="FF0000"/>
              </a:solidFill>
            </a:endParaRPr>
          </a:p>
        </p:txBody>
      </p:sp>
      <p:sp>
        <p:nvSpPr>
          <p:cNvPr id="116" name="テキスト ボックス 115"/>
          <p:cNvSpPr txBox="1"/>
          <p:nvPr/>
        </p:nvSpPr>
        <p:spPr>
          <a:xfrm>
            <a:off x="7452320" y="6581703"/>
            <a:ext cx="540597" cy="276999"/>
          </a:xfrm>
          <a:prstGeom prst="rect">
            <a:avLst/>
          </a:prstGeom>
          <a:noFill/>
        </p:spPr>
        <p:txBody>
          <a:bodyPr wrap="none" rtlCol="0">
            <a:spAutoFit/>
          </a:bodyPr>
          <a:lstStyle/>
          <a:p>
            <a:r>
              <a:rPr kumimoji="1" lang="en-US" altLang="ja-JP" sz="1200" dirty="0" smtClean="0"/>
              <a:t>SMTC</a:t>
            </a:r>
          </a:p>
        </p:txBody>
      </p:sp>
      <p:cxnSp>
        <p:nvCxnSpPr>
          <p:cNvPr id="117" name="直線コネクタ 116"/>
          <p:cNvCxnSpPr/>
          <p:nvPr/>
        </p:nvCxnSpPr>
        <p:spPr>
          <a:xfrm flipV="1">
            <a:off x="7690419" y="5686753"/>
            <a:ext cx="308167" cy="894950"/>
          </a:xfrm>
          <a:prstGeom prst="line">
            <a:avLst/>
          </a:prstGeom>
          <a:ln>
            <a:prstDash val="sysDot"/>
          </a:ln>
        </p:spPr>
        <p:style>
          <a:lnRef idx="1">
            <a:schemeClr val="accent1"/>
          </a:lnRef>
          <a:fillRef idx="0">
            <a:schemeClr val="accent1"/>
          </a:fillRef>
          <a:effectRef idx="0">
            <a:schemeClr val="accent1"/>
          </a:effectRef>
          <a:fontRef idx="minor">
            <a:schemeClr val="tx1"/>
          </a:fontRef>
        </p:style>
      </p:cxnSp>
      <p:cxnSp>
        <p:nvCxnSpPr>
          <p:cNvPr id="118" name="直線コネクタ 117"/>
          <p:cNvCxnSpPr/>
          <p:nvPr/>
        </p:nvCxnSpPr>
        <p:spPr>
          <a:xfrm flipV="1">
            <a:off x="7690419" y="5984116"/>
            <a:ext cx="305765" cy="597587"/>
          </a:xfrm>
          <a:prstGeom prst="line">
            <a:avLst/>
          </a:prstGeom>
          <a:ln>
            <a:prstDash val="sysDot"/>
          </a:ln>
        </p:spPr>
        <p:style>
          <a:lnRef idx="1">
            <a:schemeClr val="accent1"/>
          </a:lnRef>
          <a:fillRef idx="0">
            <a:schemeClr val="accent1"/>
          </a:fillRef>
          <a:effectRef idx="0">
            <a:schemeClr val="accent1"/>
          </a:effectRef>
          <a:fontRef idx="minor">
            <a:schemeClr val="tx1"/>
          </a:fontRef>
        </p:style>
      </p:cxnSp>
      <p:cxnSp>
        <p:nvCxnSpPr>
          <p:cNvPr id="119" name="直線コネクタ 118"/>
          <p:cNvCxnSpPr/>
          <p:nvPr/>
        </p:nvCxnSpPr>
        <p:spPr>
          <a:xfrm flipV="1">
            <a:off x="7690419" y="6262818"/>
            <a:ext cx="312864" cy="318885"/>
          </a:xfrm>
          <a:prstGeom prst="line">
            <a:avLst/>
          </a:prstGeom>
          <a:ln>
            <a:prstDash val="sysDot"/>
          </a:ln>
        </p:spPr>
        <p:style>
          <a:lnRef idx="1">
            <a:schemeClr val="accent1"/>
          </a:lnRef>
          <a:fillRef idx="0">
            <a:schemeClr val="accent1"/>
          </a:fillRef>
          <a:effectRef idx="0">
            <a:schemeClr val="accent1"/>
          </a:effectRef>
          <a:fontRef idx="minor">
            <a:schemeClr val="tx1"/>
          </a:fontRef>
        </p:style>
      </p:cxnSp>
      <p:cxnSp>
        <p:nvCxnSpPr>
          <p:cNvPr id="120" name="直線コネクタ 119"/>
          <p:cNvCxnSpPr>
            <a:endCxn id="112" idx="1"/>
          </p:cNvCxnSpPr>
          <p:nvPr/>
        </p:nvCxnSpPr>
        <p:spPr>
          <a:xfrm flipV="1">
            <a:off x="7690419" y="6551526"/>
            <a:ext cx="680272" cy="30178"/>
          </a:xfrm>
          <a:prstGeom prst="line">
            <a:avLst/>
          </a:prstGeom>
          <a:ln>
            <a:prstDash val="sysDot"/>
          </a:ln>
        </p:spPr>
        <p:style>
          <a:lnRef idx="1">
            <a:schemeClr val="accent1"/>
          </a:lnRef>
          <a:fillRef idx="0">
            <a:schemeClr val="accent1"/>
          </a:fillRef>
          <a:effectRef idx="0">
            <a:schemeClr val="accent1"/>
          </a:effectRef>
          <a:fontRef idx="minor">
            <a:schemeClr val="tx1"/>
          </a:fontRef>
        </p:style>
      </p:cxnSp>
      <p:sp>
        <p:nvSpPr>
          <p:cNvPr id="125" name="テキスト ボックス 124"/>
          <p:cNvSpPr txBox="1"/>
          <p:nvPr/>
        </p:nvSpPr>
        <p:spPr>
          <a:xfrm>
            <a:off x="5301751" y="6314248"/>
            <a:ext cx="367408" cy="276999"/>
          </a:xfrm>
          <a:prstGeom prst="rect">
            <a:avLst/>
          </a:prstGeom>
          <a:noFill/>
        </p:spPr>
        <p:txBody>
          <a:bodyPr wrap="none" rtlCol="0">
            <a:spAutoFit/>
          </a:bodyPr>
          <a:lstStyle/>
          <a:p>
            <a:r>
              <a:rPr lang="en-US" altLang="ja-JP" sz="1200" dirty="0" smtClean="0">
                <a:solidFill>
                  <a:srgbClr val="FF0000"/>
                </a:solidFill>
              </a:rPr>
              <a:t>OK</a:t>
            </a:r>
            <a:endParaRPr kumimoji="1" lang="en-US" altLang="ja-JP" sz="1200" dirty="0" smtClean="0">
              <a:solidFill>
                <a:srgbClr val="FF0000"/>
              </a:solidFill>
            </a:endParaRPr>
          </a:p>
        </p:txBody>
      </p:sp>
      <p:sp>
        <p:nvSpPr>
          <p:cNvPr id="126" name="テキスト ボックス 125"/>
          <p:cNvSpPr txBox="1"/>
          <p:nvPr/>
        </p:nvSpPr>
        <p:spPr>
          <a:xfrm>
            <a:off x="6891976" y="6309433"/>
            <a:ext cx="367408" cy="276999"/>
          </a:xfrm>
          <a:prstGeom prst="rect">
            <a:avLst/>
          </a:prstGeom>
          <a:noFill/>
        </p:spPr>
        <p:txBody>
          <a:bodyPr wrap="none" rtlCol="0">
            <a:spAutoFit/>
          </a:bodyPr>
          <a:lstStyle/>
          <a:p>
            <a:r>
              <a:rPr lang="en-US" altLang="ja-JP" sz="1200" dirty="0" smtClean="0">
                <a:solidFill>
                  <a:srgbClr val="FF0000"/>
                </a:solidFill>
              </a:rPr>
              <a:t>OK</a:t>
            </a:r>
            <a:endParaRPr kumimoji="1" lang="en-US" altLang="ja-JP" sz="1200" dirty="0" smtClean="0">
              <a:solidFill>
                <a:srgbClr val="FF0000"/>
              </a:solidFill>
            </a:endParaRPr>
          </a:p>
        </p:txBody>
      </p:sp>
      <p:sp>
        <p:nvSpPr>
          <p:cNvPr id="127" name="テキスト ボックス 126"/>
          <p:cNvSpPr txBox="1"/>
          <p:nvPr/>
        </p:nvSpPr>
        <p:spPr>
          <a:xfrm>
            <a:off x="8349869" y="6312641"/>
            <a:ext cx="367408" cy="276999"/>
          </a:xfrm>
          <a:prstGeom prst="rect">
            <a:avLst/>
          </a:prstGeom>
          <a:noFill/>
        </p:spPr>
        <p:txBody>
          <a:bodyPr wrap="none" rtlCol="0">
            <a:spAutoFit/>
          </a:bodyPr>
          <a:lstStyle/>
          <a:p>
            <a:r>
              <a:rPr lang="en-US" altLang="ja-JP" sz="1200" dirty="0" smtClean="0">
                <a:solidFill>
                  <a:srgbClr val="FF0000"/>
                </a:solidFill>
              </a:rPr>
              <a:t>OK</a:t>
            </a:r>
            <a:endParaRPr kumimoji="1" lang="en-US" altLang="ja-JP" sz="1200" dirty="0" smtClean="0">
              <a:solidFill>
                <a:srgbClr val="FF0000"/>
              </a:solidFill>
            </a:endParaRPr>
          </a:p>
        </p:txBody>
      </p:sp>
      <p:sp>
        <p:nvSpPr>
          <p:cNvPr id="128" name="テキスト ボックス 127"/>
          <p:cNvSpPr txBox="1"/>
          <p:nvPr/>
        </p:nvSpPr>
        <p:spPr>
          <a:xfrm>
            <a:off x="5278507" y="5409990"/>
            <a:ext cx="413896" cy="276999"/>
          </a:xfrm>
          <a:prstGeom prst="rect">
            <a:avLst/>
          </a:prstGeom>
          <a:noFill/>
        </p:spPr>
        <p:txBody>
          <a:bodyPr wrap="none" rtlCol="0">
            <a:spAutoFit/>
          </a:bodyPr>
          <a:lstStyle/>
          <a:p>
            <a:r>
              <a:rPr kumimoji="1" lang="en-US" altLang="ja-JP" sz="1200" dirty="0" smtClean="0"/>
              <a:t>MG</a:t>
            </a:r>
          </a:p>
        </p:txBody>
      </p:sp>
    </p:spTree>
    <p:extLst>
      <p:ext uri="{BB962C8B-B14F-4D97-AF65-F5344CB8AC3E}">
        <p14:creationId xmlns:p14="http://schemas.microsoft.com/office/powerpoint/2010/main" val="233027663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en-US" altLang="ja-JP" dirty="0"/>
              <a:t>[Appendix] Discussion</a:t>
            </a:r>
            <a:endParaRPr kumimoji="1" lang="ja-JP" altLang="en-US" dirty="0"/>
          </a:p>
        </p:txBody>
      </p:sp>
      <p:sp>
        <p:nvSpPr>
          <p:cNvPr id="3" name="コンテンツ プレースホルダー 2"/>
          <p:cNvSpPr>
            <a:spLocks noGrp="1"/>
          </p:cNvSpPr>
          <p:nvPr>
            <p:ph idx="1"/>
          </p:nvPr>
        </p:nvSpPr>
        <p:spPr/>
        <p:txBody>
          <a:bodyPr>
            <a:normAutofit/>
          </a:bodyPr>
          <a:lstStyle/>
          <a:p>
            <a:r>
              <a:rPr kumimoji="1" lang="en-US" altLang="ja-JP" sz="2000" dirty="0" smtClean="0"/>
              <a:t>For intra-band CA operation, intra-frequency measurement on only one of serving CCs would be enough in some cases (e.g., co-located CCs)</a:t>
            </a:r>
          </a:p>
          <a:p>
            <a:pPr lvl="1"/>
            <a:r>
              <a:rPr lang="en-US" altLang="ja-JP" sz="1800" dirty="0" smtClean="0"/>
              <a:t>Hence, it should be possible to disable intra-frequency measurement on other serving CCs</a:t>
            </a:r>
          </a:p>
          <a:p>
            <a:pPr lvl="1"/>
            <a:r>
              <a:rPr lang="en-US" altLang="ja-JP" sz="1800" dirty="0" smtClean="0"/>
              <a:t>It is beneficial not only for case with mixed numerology and/or analog BF restriction but also for general measurement delay for overlapped SMTCs</a:t>
            </a:r>
          </a:p>
          <a:p>
            <a:r>
              <a:rPr kumimoji="1" lang="en-US" altLang="ja-JP" sz="2000" dirty="0" smtClean="0"/>
              <a:t>When there are multiple serving CCs with intra-frequency measurement for intra-band CA, UE would not be able to receive PDSCH/PDCCH during measurement on any one of CCs due to mixed numerology and/or analog BF restriction</a:t>
            </a:r>
            <a:endParaRPr kumimoji="1" lang="ja-JP" altLang="en-US" sz="2000" dirty="0"/>
          </a:p>
        </p:txBody>
      </p:sp>
      <p:sp>
        <p:nvSpPr>
          <p:cNvPr id="4" name="正方形/長方形 3"/>
          <p:cNvSpPr/>
          <p:nvPr/>
        </p:nvSpPr>
        <p:spPr>
          <a:xfrm>
            <a:off x="811023" y="5155535"/>
            <a:ext cx="166299" cy="21662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正方形/長方形 4"/>
          <p:cNvSpPr/>
          <p:nvPr/>
        </p:nvSpPr>
        <p:spPr>
          <a:xfrm>
            <a:off x="1483090" y="5152315"/>
            <a:ext cx="166299" cy="21662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正方形/長方形 5"/>
          <p:cNvSpPr/>
          <p:nvPr/>
        </p:nvSpPr>
        <p:spPr>
          <a:xfrm>
            <a:off x="2857867" y="5151137"/>
            <a:ext cx="166299" cy="21662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正方形/長方形 6"/>
          <p:cNvSpPr/>
          <p:nvPr/>
        </p:nvSpPr>
        <p:spPr>
          <a:xfrm>
            <a:off x="5197285" y="5800678"/>
            <a:ext cx="166299" cy="21662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正方形/長方形 7"/>
          <p:cNvSpPr/>
          <p:nvPr/>
        </p:nvSpPr>
        <p:spPr>
          <a:xfrm>
            <a:off x="805301" y="5807821"/>
            <a:ext cx="166299" cy="21662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正方形/長方形 8"/>
          <p:cNvSpPr/>
          <p:nvPr/>
        </p:nvSpPr>
        <p:spPr>
          <a:xfrm>
            <a:off x="1483090" y="5807821"/>
            <a:ext cx="166299" cy="21662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p:cNvSpPr/>
          <p:nvPr/>
        </p:nvSpPr>
        <p:spPr>
          <a:xfrm>
            <a:off x="2859394" y="5803607"/>
            <a:ext cx="166299" cy="21662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正方形/長方形 10"/>
          <p:cNvSpPr/>
          <p:nvPr/>
        </p:nvSpPr>
        <p:spPr>
          <a:xfrm>
            <a:off x="3149885" y="5148101"/>
            <a:ext cx="166299" cy="21662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正方形/長方形 11"/>
          <p:cNvSpPr/>
          <p:nvPr/>
        </p:nvSpPr>
        <p:spPr>
          <a:xfrm>
            <a:off x="6558321" y="5148101"/>
            <a:ext cx="166299" cy="21662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正方形/長方形 12"/>
          <p:cNvSpPr/>
          <p:nvPr/>
        </p:nvSpPr>
        <p:spPr>
          <a:xfrm>
            <a:off x="1773182" y="5159149"/>
            <a:ext cx="166299" cy="21662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正方形/長方形 13"/>
          <p:cNvSpPr/>
          <p:nvPr/>
        </p:nvSpPr>
        <p:spPr>
          <a:xfrm>
            <a:off x="1095002" y="5151645"/>
            <a:ext cx="166299" cy="21662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aphicFrame>
        <p:nvGraphicFramePr>
          <p:cNvPr id="15" name="表 14"/>
          <p:cNvGraphicFramePr>
            <a:graphicFrameLocks noGrp="1"/>
          </p:cNvGraphicFramePr>
          <p:nvPr>
            <p:extLst>
              <p:ext uri="{D42A27DB-BD31-4B8C-83A1-F6EECF244321}">
                <p14:modId xmlns:p14="http://schemas.microsoft.com/office/powerpoint/2010/main" val="2658220391"/>
              </p:ext>
            </p:extLst>
          </p:nvPr>
        </p:nvGraphicFramePr>
        <p:xfrm>
          <a:off x="695512" y="5154889"/>
          <a:ext cx="8208000" cy="213360"/>
        </p:xfrm>
        <a:graphic>
          <a:graphicData uri="http://schemas.openxmlformats.org/drawingml/2006/table">
            <a:tbl>
              <a:tblPr firstRow="1" bandRow="1">
                <a:tableStyleId>{5940675A-B579-460E-94D1-54222C63F5DA}</a:tableStyleId>
              </a:tblPr>
              <a:tblGrid>
                <a:gridCol w="684000"/>
                <a:gridCol w="684000"/>
                <a:gridCol w="684000"/>
                <a:gridCol w="684000"/>
                <a:gridCol w="684000"/>
                <a:gridCol w="684000"/>
                <a:gridCol w="684000"/>
                <a:gridCol w="684000"/>
                <a:gridCol w="684000"/>
                <a:gridCol w="684000"/>
                <a:gridCol w="684000"/>
                <a:gridCol w="684000"/>
              </a:tblGrid>
              <a:tr h="0">
                <a:tc>
                  <a:txBody>
                    <a:bodyPr/>
                    <a:lstStyle/>
                    <a:p>
                      <a:endParaRPr kumimoji="1" lang="ja-JP" altLang="en-US" sz="800" dirty="0"/>
                    </a:p>
                  </a:txBody>
                  <a:tcPr>
                    <a:noFill/>
                  </a:tcPr>
                </a:tc>
                <a:tc>
                  <a:txBody>
                    <a:bodyPr/>
                    <a:lstStyle/>
                    <a:p>
                      <a:endParaRPr kumimoji="1" lang="ja-JP" altLang="en-US" sz="800" dirty="0"/>
                    </a:p>
                  </a:txBody>
                  <a:tcPr>
                    <a:noFill/>
                  </a:tcPr>
                </a:tc>
                <a:tc>
                  <a:txBody>
                    <a:bodyPr/>
                    <a:lstStyle/>
                    <a:p>
                      <a:endParaRPr kumimoji="1" lang="ja-JP" altLang="en-US" sz="800" dirty="0"/>
                    </a:p>
                  </a:txBody>
                  <a:tcPr>
                    <a:noFill/>
                  </a:tcPr>
                </a:tc>
                <a:tc>
                  <a:txBody>
                    <a:bodyPr/>
                    <a:lstStyle/>
                    <a:p>
                      <a:endParaRPr kumimoji="1" lang="ja-JP" altLang="en-US" sz="800" dirty="0"/>
                    </a:p>
                  </a:txBody>
                  <a:tcPr>
                    <a:noFill/>
                  </a:tcPr>
                </a:tc>
                <a:tc>
                  <a:txBody>
                    <a:bodyPr/>
                    <a:lstStyle/>
                    <a:p>
                      <a:endParaRPr kumimoji="1" lang="ja-JP" altLang="en-US" sz="800" dirty="0"/>
                    </a:p>
                  </a:txBody>
                  <a:tcPr>
                    <a:noFill/>
                  </a:tcPr>
                </a:tc>
                <a:tc>
                  <a:txBody>
                    <a:bodyPr/>
                    <a:lstStyle/>
                    <a:p>
                      <a:endParaRPr kumimoji="1" lang="ja-JP" altLang="en-US" sz="800" dirty="0"/>
                    </a:p>
                  </a:txBody>
                  <a:tcPr>
                    <a:noFill/>
                  </a:tcPr>
                </a:tc>
                <a:tc>
                  <a:txBody>
                    <a:bodyPr/>
                    <a:lstStyle/>
                    <a:p>
                      <a:endParaRPr kumimoji="1" lang="ja-JP" altLang="en-US" sz="800" dirty="0"/>
                    </a:p>
                  </a:txBody>
                  <a:tcPr>
                    <a:noFill/>
                  </a:tcPr>
                </a:tc>
                <a:tc>
                  <a:txBody>
                    <a:bodyPr/>
                    <a:lstStyle/>
                    <a:p>
                      <a:endParaRPr kumimoji="1" lang="ja-JP" altLang="en-US" sz="800" dirty="0"/>
                    </a:p>
                  </a:txBody>
                  <a:tcPr>
                    <a:noFill/>
                  </a:tcPr>
                </a:tc>
                <a:tc>
                  <a:txBody>
                    <a:bodyPr/>
                    <a:lstStyle/>
                    <a:p>
                      <a:endParaRPr kumimoji="1" lang="ja-JP" altLang="en-US" sz="800" dirty="0"/>
                    </a:p>
                  </a:txBody>
                  <a:tcPr>
                    <a:noFill/>
                  </a:tcPr>
                </a:tc>
                <a:tc>
                  <a:txBody>
                    <a:bodyPr/>
                    <a:lstStyle/>
                    <a:p>
                      <a:endParaRPr kumimoji="1" lang="ja-JP" altLang="en-US" sz="800" dirty="0"/>
                    </a:p>
                  </a:txBody>
                  <a:tcPr>
                    <a:noFill/>
                  </a:tcPr>
                </a:tc>
                <a:tc>
                  <a:txBody>
                    <a:bodyPr/>
                    <a:lstStyle/>
                    <a:p>
                      <a:endParaRPr kumimoji="1" lang="ja-JP" altLang="en-US" sz="800" dirty="0"/>
                    </a:p>
                  </a:txBody>
                  <a:tcPr>
                    <a:noFill/>
                  </a:tcPr>
                </a:tc>
                <a:tc>
                  <a:txBody>
                    <a:bodyPr/>
                    <a:lstStyle/>
                    <a:p>
                      <a:endParaRPr kumimoji="1" lang="ja-JP" altLang="en-US" sz="800" dirty="0"/>
                    </a:p>
                  </a:txBody>
                  <a:tcPr>
                    <a:noFill/>
                  </a:tcPr>
                </a:tc>
              </a:tr>
            </a:tbl>
          </a:graphicData>
        </a:graphic>
      </p:graphicFrame>
      <p:sp>
        <p:nvSpPr>
          <p:cNvPr id="16" name="正方形/長方形 15"/>
          <p:cNvSpPr/>
          <p:nvPr/>
        </p:nvSpPr>
        <p:spPr>
          <a:xfrm>
            <a:off x="816577" y="5209788"/>
            <a:ext cx="140324" cy="9836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正方形/長方形 16"/>
          <p:cNvSpPr/>
          <p:nvPr/>
        </p:nvSpPr>
        <p:spPr>
          <a:xfrm>
            <a:off x="1106941" y="5209788"/>
            <a:ext cx="140324" cy="9836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正方形/長方形 17"/>
          <p:cNvSpPr/>
          <p:nvPr/>
        </p:nvSpPr>
        <p:spPr>
          <a:xfrm>
            <a:off x="1491056" y="5209061"/>
            <a:ext cx="140324" cy="9836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正方形/長方形 18"/>
          <p:cNvSpPr/>
          <p:nvPr/>
        </p:nvSpPr>
        <p:spPr>
          <a:xfrm>
            <a:off x="1781420" y="5209061"/>
            <a:ext cx="140324" cy="9836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 name="正方形/長方形 19"/>
          <p:cNvSpPr/>
          <p:nvPr/>
        </p:nvSpPr>
        <p:spPr>
          <a:xfrm>
            <a:off x="6278692" y="5208992"/>
            <a:ext cx="140324" cy="9836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 name="正方形/長方形 20"/>
          <p:cNvSpPr/>
          <p:nvPr/>
        </p:nvSpPr>
        <p:spPr>
          <a:xfrm>
            <a:off x="6569056" y="5208992"/>
            <a:ext cx="140324" cy="98365"/>
          </a:xfrm>
          <a:prstGeom prst="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2" name="正方形/長方形 21"/>
          <p:cNvSpPr/>
          <p:nvPr/>
        </p:nvSpPr>
        <p:spPr>
          <a:xfrm>
            <a:off x="2866828" y="5212489"/>
            <a:ext cx="140324" cy="9836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 name="正方形/長方形 22"/>
          <p:cNvSpPr/>
          <p:nvPr/>
        </p:nvSpPr>
        <p:spPr>
          <a:xfrm>
            <a:off x="3157192" y="5212489"/>
            <a:ext cx="140324" cy="98365"/>
          </a:xfrm>
          <a:prstGeom prst="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4" name="正方形/長方形 23"/>
          <p:cNvSpPr/>
          <p:nvPr/>
        </p:nvSpPr>
        <p:spPr>
          <a:xfrm>
            <a:off x="5194361" y="5152606"/>
            <a:ext cx="166299" cy="21662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5" name="正方形/長方形 24"/>
          <p:cNvSpPr/>
          <p:nvPr/>
        </p:nvSpPr>
        <p:spPr>
          <a:xfrm>
            <a:off x="4914732" y="5213497"/>
            <a:ext cx="140324" cy="9836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6" name="正方形/長方形 25"/>
          <p:cNvSpPr/>
          <p:nvPr/>
        </p:nvSpPr>
        <p:spPr>
          <a:xfrm>
            <a:off x="5205096" y="5213497"/>
            <a:ext cx="140324" cy="98365"/>
          </a:xfrm>
          <a:prstGeom prst="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27" name="直線コネクタ 26"/>
          <p:cNvCxnSpPr/>
          <p:nvPr/>
        </p:nvCxnSpPr>
        <p:spPr>
          <a:xfrm>
            <a:off x="2203356" y="5262714"/>
            <a:ext cx="360040" cy="0"/>
          </a:xfrm>
          <a:prstGeom prst="line">
            <a:avLst/>
          </a:prstGeom>
          <a:ln w="28575">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28" name="直線コネクタ 27"/>
          <p:cNvCxnSpPr/>
          <p:nvPr/>
        </p:nvCxnSpPr>
        <p:spPr>
          <a:xfrm>
            <a:off x="5652120" y="5262714"/>
            <a:ext cx="360040" cy="0"/>
          </a:xfrm>
          <a:prstGeom prst="line">
            <a:avLst/>
          </a:prstGeom>
          <a:ln w="28575">
            <a:solidFill>
              <a:schemeClr val="tx1"/>
            </a:solidFill>
            <a:prstDash val="sysDot"/>
          </a:ln>
        </p:spPr>
        <p:style>
          <a:lnRef idx="1">
            <a:schemeClr val="accent1"/>
          </a:lnRef>
          <a:fillRef idx="0">
            <a:schemeClr val="accent1"/>
          </a:fillRef>
          <a:effectRef idx="0">
            <a:schemeClr val="accent1"/>
          </a:effectRef>
          <a:fontRef idx="minor">
            <a:schemeClr val="tx1"/>
          </a:fontRef>
        </p:style>
      </p:cxnSp>
      <p:sp>
        <p:nvSpPr>
          <p:cNvPr id="29" name="正方形/長方形 28"/>
          <p:cNvSpPr/>
          <p:nvPr/>
        </p:nvSpPr>
        <p:spPr>
          <a:xfrm>
            <a:off x="3152809" y="5796173"/>
            <a:ext cx="166299" cy="21662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0" name="正方形/長方形 29"/>
          <p:cNvSpPr/>
          <p:nvPr/>
        </p:nvSpPr>
        <p:spPr>
          <a:xfrm>
            <a:off x="6561245" y="5796173"/>
            <a:ext cx="166299" cy="21662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 name="正方形/長方形 30"/>
          <p:cNvSpPr/>
          <p:nvPr/>
        </p:nvSpPr>
        <p:spPr>
          <a:xfrm>
            <a:off x="1776106" y="5807221"/>
            <a:ext cx="166299" cy="21662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2" name="正方形/長方形 31"/>
          <p:cNvSpPr/>
          <p:nvPr/>
        </p:nvSpPr>
        <p:spPr>
          <a:xfrm>
            <a:off x="1097926" y="5799717"/>
            <a:ext cx="166299" cy="21662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aphicFrame>
        <p:nvGraphicFramePr>
          <p:cNvPr id="33" name="表 32"/>
          <p:cNvGraphicFramePr>
            <a:graphicFrameLocks noGrp="1"/>
          </p:cNvGraphicFramePr>
          <p:nvPr>
            <p:extLst>
              <p:ext uri="{D42A27DB-BD31-4B8C-83A1-F6EECF244321}">
                <p14:modId xmlns:p14="http://schemas.microsoft.com/office/powerpoint/2010/main" val="2843863452"/>
              </p:ext>
            </p:extLst>
          </p:nvPr>
        </p:nvGraphicFramePr>
        <p:xfrm>
          <a:off x="698436" y="5802961"/>
          <a:ext cx="8208000" cy="213360"/>
        </p:xfrm>
        <a:graphic>
          <a:graphicData uri="http://schemas.openxmlformats.org/drawingml/2006/table">
            <a:tbl>
              <a:tblPr firstRow="1" bandRow="1">
                <a:tableStyleId>{5940675A-B579-460E-94D1-54222C63F5DA}</a:tableStyleId>
              </a:tblPr>
              <a:tblGrid>
                <a:gridCol w="684000"/>
                <a:gridCol w="684000"/>
                <a:gridCol w="684000"/>
                <a:gridCol w="684000"/>
                <a:gridCol w="684000"/>
                <a:gridCol w="684000"/>
                <a:gridCol w="684000"/>
                <a:gridCol w="684000"/>
                <a:gridCol w="684000"/>
                <a:gridCol w="684000"/>
                <a:gridCol w="684000"/>
                <a:gridCol w="684000"/>
              </a:tblGrid>
              <a:tr h="0">
                <a:tc>
                  <a:txBody>
                    <a:bodyPr/>
                    <a:lstStyle/>
                    <a:p>
                      <a:endParaRPr kumimoji="1" lang="ja-JP" altLang="en-US" sz="800" dirty="0"/>
                    </a:p>
                  </a:txBody>
                  <a:tcPr>
                    <a:noFill/>
                  </a:tcPr>
                </a:tc>
                <a:tc>
                  <a:txBody>
                    <a:bodyPr/>
                    <a:lstStyle/>
                    <a:p>
                      <a:endParaRPr kumimoji="1" lang="ja-JP" altLang="en-US" sz="800" dirty="0"/>
                    </a:p>
                  </a:txBody>
                  <a:tcPr>
                    <a:noFill/>
                  </a:tcPr>
                </a:tc>
                <a:tc>
                  <a:txBody>
                    <a:bodyPr/>
                    <a:lstStyle/>
                    <a:p>
                      <a:endParaRPr kumimoji="1" lang="ja-JP" altLang="en-US" sz="800" dirty="0"/>
                    </a:p>
                  </a:txBody>
                  <a:tcPr>
                    <a:noFill/>
                  </a:tcPr>
                </a:tc>
                <a:tc>
                  <a:txBody>
                    <a:bodyPr/>
                    <a:lstStyle/>
                    <a:p>
                      <a:endParaRPr kumimoji="1" lang="ja-JP" altLang="en-US" sz="800" dirty="0"/>
                    </a:p>
                  </a:txBody>
                  <a:tcPr>
                    <a:noFill/>
                  </a:tcPr>
                </a:tc>
                <a:tc>
                  <a:txBody>
                    <a:bodyPr/>
                    <a:lstStyle/>
                    <a:p>
                      <a:endParaRPr kumimoji="1" lang="ja-JP" altLang="en-US" sz="800" dirty="0"/>
                    </a:p>
                  </a:txBody>
                  <a:tcPr>
                    <a:noFill/>
                  </a:tcPr>
                </a:tc>
                <a:tc>
                  <a:txBody>
                    <a:bodyPr/>
                    <a:lstStyle/>
                    <a:p>
                      <a:endParaRPr kumimoji="1" lang="ja-JP" altLang="en-US" sz="800" dirty="0"/>
                    </a:p>
                  </a:txBody>
                  <a:tcPr>
                    <a:noFill/>
                  </a:tcPr>
                </a:tc>
                <a:tc>
                  <a:txBody>
                    <a:bodyPr/>
                    <a:lstStyle/>
                    <a:p>
                      <a:endParaRPr kumimoji="1" lang="ja-JP" altLang="en-US" sz="800" dirty="0"/>
                    </a:p>
                  </a:txBody>
                  <a:tcPr>
                    <a:noFill/>
                  </a:tcPr>
                </a:tc>
                <a:tc>
                  <a:txBody>
                    <a:bodyPr/>
                    <a:lstStyle/>
                    <a:p>
                      <a:endParaRPr kumimoji="1" lang="ja-JP" altLang="en-US" sz="800" dirty="0"/>
                    </a:p>
                  </a:txBody>
                  <a:tcPr>
                    <a:noFill/>
                  </a:tcPr>
                </a:tc>
                <a:tc>
                  <a:txBody>
                    <a:bodyPr/>
                    <a:lstStyle/>
                    <a:p>
                      <a:endParaRPr kumimoji="1" lang="ja-JP" altLang="en-US" sz="800" dirty="0"/>
                    </a:p>
                  </a:txBody>
                  <a:tcPr>
                    <a:noFill/>
                  </a:tcPr>
                </a:tc>
                <a:tc>
                  <a:txBody>
                    <a:bodyPr/>
                    <a:lstStyle/>
                    <a:p>
                      <a:endParaRPr kumimoji="1" lang="ja-JP" altLang="en-US" sz="800" dirty="0"/>
                    </a:p>
                  </a:txBody>
                  <a:tcPr>
                    <a:noFill/>
                  </a:tcPr>
                </a:tc>
                <a:tc>
                  <a:txBody>
                    <a:bodyPr/>
                    <a:lstStyle/>
                    <a:p>
                      <a:endParaRPr kumimoji="1" lang="ja-JP" altLang="en-US" sz="800" dirty="0"/>
                    </a:p>
                  </a:txBody>
                  <a:tcPr>
                    <a:noFill/>
                  </a:tcPr>
                </a:tc>
                <a:tc>
                  <a:txBody>
                    <a:bodyPr/>
                    <a:lstStyle/>
                    <a:p>
                      <a:endParaRPr kumimoji="1" lang="ja-JP" altLang="en-US" sz="800" dirty="0"/>
                    </a:p>
                  </a:txBody>
                  <a:tcPr>
                    <a:noFill/>
                  </a:tcPr>
                </a:tc>
              </a:tr>
            </a:tbl>
          </a:graphicData>
        </a:graphic>
      </p:graphicFrame>
      <p:sp>
        <p:nvSpPr>
          <p:cNvPr id="34" name="正方形/長方形 33"/>
          <p:cNvSpPr/>
          <p:nvPr/>
        </p:nvSpPr>
        <p:spPr>
          <a:xfrm>
            <a:off x="819501" y="5857860"/>
            <a:ext cx="140324" cy="98365"/>
          </a:xfrm>
          <a:prstGeom prst="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5" name="正方形/長方形 34"/>
          <p:cNvSpPr/>
          <p:nvPr/>
        </p:nvSpPr>
        <p:spPr>
          <a:xfrm>
            <a:off x="1109865" y="5857860"/>
            <a:ext cx="140324" cy="9836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6" name="正方形/長方形 35"/>
          <p:cNvSpPr/>
          <p:nvPr/>
        </p:nvSpPr>
        <p:spPr>
          <a:xfrm>
            <a:off x="1493980" y="5857133"/>
            <a:ext cx="140324" cy="98365"/>
          </a:xfrm>
          <a:prstGeom prst="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7" name="正方形/長方形 36"/>
          <p:cNvSpPr/>
          <p:nvPr/>
        </p:nvSpPr>
        <p:spPr>
          <a:xfrm>
            <a:off x="1784344" y="5857133"/>
            <a:ext cx="140324" cy="9836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8" name="正方形/長方形 37"/>
          <p:cNvSpPr/>
          <p:nvPr/>
        </p:nvSpPr>
        <p:spPr>
          <a:xfrm>
            <a:off x="2869752" y="5860561"/>
            <a:ext cx="140324" cy="98365"/>
          </a:xfrm>
          <a:prstGeom prst="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9" name="正方形/長方形 38"/>
          <p:cNvSpPr/>
          <p:nvPr/>
        </p:nvSpPr>
        <p:spPr>
          <a:xfrm>
            <a:off x="3160116" y="5860561"/>
            <a:ext cx="140324" cy="98365"/>
          </a:xfrm>
          <a:prstGeom prst="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40" name="直線コネクタ 39"/>
          <p:cNvCxnSpPr/>
          <p:nvPr/>
        </p:nvCxnSpPr>
        <p:spPr>
          <a:xfrm>
            <a:off x="2206280" y="5910786"/>
            <a:ext cx="360040" cy="0"/>
          </a:xfrm>
          <a:prstGeom prst="line">
            <a:avLst/>
          </a:prstGeom>
          <a:ln w="28575">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41" name="直線コネクタ 40"/>
          <p:cNvCxnSpPr/>
          <p:nvPr/>
        </p:nvCxnSpPr>
        <p:spPr>
          <a:xfrm>
            <a:off x="5655044" y="5910786"/>
            <a:ext cx="360040" cy="0"/>
          </a:xfrm>
          <a:prstGeom prst="line">
            <a:avLst/>
          </a:prstGeom>
          <a:ln w="28575">
            <a:solidFill>
              <a:schemeClr val="tx1"/>
            </a:solidFill>
            <a:prstDash val="sysDot"/>
          </a:ln>
        </p:spPr>
        <p:style>
          <a:lnRef idx="1">
            <a:schemeClr val="accent1"/>
          </a:lnRef>
          <a:fillRef idx="0">
            <a:schemeClr val="accent1"/>
          </a:fillRef>
          <a:effectRef idx="0">
            <a:schemeClr val="accent1"/>
          </a:effectRef>
          <a:fontRef idx="minor">
            <a:schemeClr val="tx1"/>
          </a:fontRef>
        </p:style>
      </p:cxnSp>
      <p:sp>
        <p:nvSpPr>
          <p:cNvPr id="42" name="テキスト ボックス 41"/>
          <p:cNvSpPr txBox="1"/>
          <p:nvPr/>
        </p:nvSpPr>
        <p:spPr bwMode="auto">
          <a:xfrm>
            <a:off x="130073" y="5088902"/>
            <a:ext cx="478016" cy="261610"/>
          </a:xfrm>
          <a:prstGeom prst="rect">
            <a:avLst/>
          </a:prstGeom>
          <a:noFill/>
          <a:ln w="9525">
            <a:noFill/>
            <a:miter lim="800000"/>
            <a:headEnd/>
            <a:tailEnd/>
          </a:ln>
        </p:spPr>
        <p:txBody>
          <a:bodyPr wrap="none" rtlCol="0">
            <a:spAutoFit/>
          </a:bodyPr>
          <a:lstStyle/>
          <a:p>
            <a:pPr marR="0" algn="ctr" defTabSz="914400" eaLnBrk="0" fontAlgn="auto" latinLnBrk="0" hangingPunct="0">
              <a:lnSpc>
                <a:spcPct val="100000"/>
              </a:lnSpc>
              <a:spcBef>
                <a:spcPts val="0"/>
              </a:spcBef>
              <a:spcAft>
                <a:spcPts val="0"/>
              </a:spcAft>
              <a:buClrTx/>
              <a:buSzTx/>
              <a:tabLst/>
            </a:pPr>
            <a:r>
              <a:rPr kumimoji="1" lang="en-US" altLang="ja-JP" sz="1100" i="0" strike="noStrike" kern="0" cap="none" spc="0" normalizeH="0" baseline="0" noProof="0" dirty="0" smtClean="0">
                <a:ln>
                  <a:noFill/>
                </a:ln>
                <a:solidFill>
                  <a:srgbClr val="000000"/>
                </a:solidFill>
                <a:effectLst/>
                <a:uLnTx/>
                <a:uFillTx/>
                <a:cs typeface="+mn-cs"/>
              </a:rPr>
              <a:t>CC#1</a:t>
            </a:r>
            <a:endParaRPr kumimoji="1" lang="ja-JP" altLang="en-US" sz="1100" i="0" strike="noStrike" kern="0" cap="none" spc="0" normalizeH="0" baseline="0" noProof="0" dirty="0" smtClean="0">
              <a:ln>
                <a:noFill/>
              </a:ln>
              <a:solidFill>
                <a:srgbClr val="000000"/>
              </a:solidFill>
              <a:effectLst/>
              <a:uLnTx/>
              <a:uFillTx/>
              <a:cs typeface="+mn-cs"/>
            </a:endParaRPr>
          </a:p>
        </p:txBody>
      </p:sp>
      <p:sp>
        <p:nvSpPr>
          <p:cNvPr id="43" name="テキスト ボックス 42"/>
          <p:cNvSpPr txBox="1"/>
          <p:nvPr/>
        </p:nvSpPr>
        <p:spPr bwMode="auto">
          <a:xfrm>
            <a:off x="130073" y="5736974"/>
            <a:ext cx="478016" cy="261610"/>
          </a:xfrm>
          <a:prstGeom prst="rect">
            <a:avLst/>
          </a:prstGeom>
          <a:noFill/>
          <a:ln w="9525">
            <a:noFill/>
            <a:miter lim="800000"/>
            <a:headEnd/>
            <a:tailEnd/>
          </a:ln>
        </p:spPr>
        <p:txBody>
          <a:bodyPr wrap="none" rtlCol="0">
            <a:spAutoFit/>
          </a:bodyPr>
          <a:lstStyle/>
          <a:p>
            <a:pPr marR="0" algn="ctr" defTabSz="914400" eaLnBrk="0" fontAlgn="auto" latinLnBrk="0" hangingPunct="0">
              <a:lnSpc>
                <a:spcPct val="100000"/>
              </a:lnSpc>
              <a:spcBef>
                <a:spcPts val="0"/>
              </a:spcBef>
              <a:spcAft>
                <a:spcPts val="0"/>
              </a:spcAft>
              <a:buClrTx/>
              <a:buSzTx/>
              <a:tabLst/>
            </a:pPr>
            <a:r>
              <a:rPr kumimoji="1" lang="en-US" altLang="ja-JP" sz="1100" i="0" strike="noStrike" kern="0" cap="none" spc="0" normalizeH="0" baseline="0" noProof="0" dirty="0" smtClean="0">
                <a:ln>
                  <a:noFill/>
                </a:ln>
                <a:solidFill>
                  <a:srgbClr val="000000"/>
                </a:solidFill>
                <a:effectLst/>
                <a:uLnTx/>
                <a:uFillTx/>
                <a:cs typeface="+mn-cs"/>
              </a:rPr>
              <a:t>CC#2</a:t>
            </a:r>
            <a:endParaRPr kumimoji="1" lang="ja-JP" altLang="en-US" sz="1100" i="0" strike="noStrike" kern="0" cap="none" spc="0" normalizeH="0" baseline="0" noProof="0" dirty="0" smtClean="0">
              <a:ln>
                <a:noFill/>
              </a:ln>
              <a:solidFill>
                <a:srgbClr val="000000"/>
              </a:solidFill>
              <a:effectLst/>
              <a:uLnTx/>
              <a:uFillTx/>
              <a:cs typeface="+mn-cs"/>
            </a:endParaRPr>
          </a:p>
        </p:txBody>
      </p:sp>
      <p:cxnSp>
        <p:nvCxnSpPr>
          <p:cNvPr id="45" name="直線矢印コネクタ 44"/>
          <p:cNvCxnSpPr/>
          <p:nvPr/>
        </p:nvCxnSpPr>
        <p:spPr>
          <a:xfrm>
            <a:off x="702666" y="6073551"/>
            <a:ext cx="2719406" cy="0"/>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cxnSp>
        <p:nvCxnSpPr>
          <p:cNvPr id="46" name="直線矢印コネクタ 45"/>
          <p:cNvCxnSpPr/>
          <p:nvPr/>
        </p:nvCxnSpPr>
        <p:spPr>
          <a:xfrm>
            <a:off x="683568" y="5413868"/>
            <a:ext cx="8204927" cy="0"/>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sp>
        <p:nvSpPr>
          <p:cNvPr id="47" name="テキスト ボックス 46"/>
          <p:cNvSpPr txBox="1"/>
          <p:nvPr/>
        </p:nvSpPr>
        <p:spPr>
          <a:xfrm>
            <a:off x="952546" y="5375773"/>
            <a:ext cx="6021072" cy="307777"/>
          </a:xfrm>
          <a:prstGeom prst="rect">
            <a:avLst/>
          </a:prstGeom>
          <a:noFill/>
        </p:spPr>
        <p:txBody>
          <a:bodyPr wrap="none" rtlCol="0">
            <a:spAutoFit/>
          </a:bodyPr>
          <a:lstStyle/>
          <a:p>
            <a:r>
              <a:rPr lang="en-US" altLang="ja-JP" sz="1400" dirty="0" smtClean="0">
                <a:solidFill>
                  <a:schemeClr val="tx2"/>
                </a:solidFill>
              </a:rPr>
              <a:t>e.g., 3</a:t>
            </a:r>
            <a:r>
              <a:rPr kumimoji="1" lang="en-US" altLang="ja-JP" sz="1400" dirty="0" smtClean="0">
                <a:solidFill>
                  <a:schemeClr val="tx2"/>
                </a:solidFill>
              </a:rPr>
              <a:t> </a:t>
            </a:r>
            <a:r>
              <a:rPr kumimoji="1" lang="en-US" altLang="ja-JP" sz="1400" dirty="0" err="1" smtClean="0">
                <a:solidFill>
                  <a:schemeClr val="tx2"/>
                </a:solidFill>
              </a:rPr>
              <a:t>ms</a:t>
            </a:r>
            <a:r>
              <a:rPr kumimoji="1" lang="en-US" altLang="ja-JP" sz="1400" dirty="0" smtClean="0">
                <a:solidFill>
                  <a:schemeClr val="tx2"/>
                </a:solidFill>
              </a:rPr>
              <a:t> SMTC window with actual SSB index {#1, #3, …, #31} for measurement</a:t>
            </a:r>
            <a:endParaRPr kumimoji="1" lang="ja-JP" altLang="en-US" sz="1400" dirty="0">
              <a:solidFill>
                <a:schemeClr val="tx2"/>
              </a:solidFill>
            </a:endParaRPr>
          </a:p>
        </p:txBody>
      </p:sp>
      <p:sp>
        <p:nvSpPr>
          <p:cNvPr id="48" name="テキスト ボックス 47"/>
          <p:cNvSpPr txBox="1"/>
          <p:nvPr/>
        </p:nvSpPr>
        <p:spPr>
          <a:xfrm>
            <a:off x="959825" y="6073551"/>
            <a:ext cx="6021072" cy="307777"/>
          </a:xfrm>
          <a:prstGeom prst="rect">
            <a:avLst/>
          </a:prstGeom>
          <a:noFill/>
        </p:spPr>
        <p:txBody>
          <a:bodyPr wrap="none" rtlCol="0">
            <a:spAutoFit/>
          </a:bodyPr>
          <a:lstStyle/>
          <a:p>
            <a:r>
              <a:rPr lang="en-US" altLang="ja-JP" sz="1400" dirty="0" smtClean="0">
                <a:solidFill>
                  <a:schemeClr val="tx2"/>
                </a:solidFill>
              </a:rPr>
              <a:t>e.g., 1</a:t>
            </a:r>
            <a:r>
              <a:rPr kumimoji="1" lang="en-US" altLang="ja-JP" sz="1400" dirty="0" smtClean="0">
                <a:solidFill>
                  <a:schemeClr val="tx2"/>
                </a:solidFill>
              </a:rPr>
              <a:t> </a:t>
            </a:r>
            <a:r>
              <a:rPr kumimoji="1" lang="en-US" altLang="ja-JP" sz="1400" dirty="0" err="1" smtClean="0">
                <a:solidFill>
                  <a:schemeClr val="tx2"/>
                </a:solidFill>
              </a:rPr>
              <a:t>ms</a:t>
            </a:r>
            <a:r>
              <a:rPr kumimoji="1" lang="en-US" altLang="ja-JP" sz="1400" dirty="0" smtClean="0">
                <a:solidFill>
                  <a:schemeClr val="tx2"/>
                </a:solidFill>
              </a:rPr>
              <a:t> SMTC window with actual SSB index {#0, #1, …, #15} for measurement</a:t>
            </a:r>
            <a:endParaRPr kumimoji="1" lang="ja-JP" altLang="en-US" sz="1400" dirty="0">
              <a:solidFill>
                <a:schemeClr val="tx2"/>
              </a:solidFill>
            </a:endParaRPr>
          </a:p>
        </p:txBody>
      </p:sp>
      <p:cxnSp>
        <p:nvCxnSpPr>
          <p:cNvPr id="50" name="直線矢印コネクタ 49"/>
          <p:cNvCxnSpPr/>
          <p:nvPr/>
        </p:nvCxnSpPr>
        <p:spPr>
          <a:xfrm>
            <a:off x="872451" y="4883448"/>
            <a:ext cx="7433" cy="278941"/>
          </a:xfrm>
          <a:prstGeom prst="straightConnector1">
            <a:avLst/>
          </a:prstGeom>
          <a:ln>
            <a:solidFill>
              <a:schemeClr val="tx1">
                <a:lumMod val="65000"/>
                <a:lumOff val="3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51" name="直線矢印コネクタ 50"/>
          <p:cNvCxnSpPr/>
          <p:nvPr/>
        </p:nvCxnSpPr>
        <p:spPr>
          <a:xfrm>
            <a:off x="1540231" y="4883448"/>
            <a:ext cx="7433" cy="278941"/>
          </a:xfrm>
          <a:prstGeom prst="straightConnector1">
            <a:avLst/>
          </a:prstGeom>
          <a:ln>
            <a:solidFill>
              <a:schemeClr val="tx1">
                <a:lumMod val="65000"/>
                <a:lumOff val="3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52" name="直線矢印コネクタ 51"/>
          <p:cNvCxnSpPr/>
          <p:nvPr/>
        </p:nvCxnSpPr>
        <p:spPr>
          <a:xfrm>
            <a:off x="2915816" y="4883448"/>
            <a:ext cx="7433" cy="278941"/>
          </a:xfrm>
          <a:prstGeom prst="straightConnector1">
            <a:avLst/>
          </a:prstGeom>
          <a:ln>
            <a:solidFill>
              <a:schemeClr val="tx1">
                <a:lumMod val="65000"/>
                <a:lumOff val="3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54" name="直線コネクタ 53"/>
          <p:cNvCxnSpPr/>
          <p:nvPr/>
        </p:nvCxnSpPr>
        <p:spPr>
          <a:xfrm>
            <a:off x="886739" y="4883448"/>
            <a:ext cx="2273377" cy="0"/>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55" name="テキスト ボックス 54"/>
          <p:cNvSpPr txBox="1"/>
          <p:nvPr/>
        </p:nvSpPr>
        <p:spPr>
          <a:xfrm>
            <a:off x="3148790" y="4728339"/>
            <a:ext cx="5353068" cy="307777"/>
          </a:xfrm>
          <a:prstGeom prst="rect">
            <a:avLst/>
          </a:prstGeom>
          <a:noFill/>
        </p:spPr>
        <p:txBody>
          <a:bodyPr wrap="none" rtlCol="0">
            <a:spAutoFit/>
          </a:bodyPr>
          <a:lstStyle/>
          <a:p>
            <a:r>
              <a:rPr lang="en-US" altLang="ja-JP" sz="1400" dirty="0" smtClean="0">
                <a:solidFill>
                  <a:schemeClr val="tx1">
                    <a:lumMod val="65000"/>
                    <a:lumOff val="35000"/>
                  </a:schemeClr>
                </a:solidFill>
              </a:rPr>
              <a:t>Not available for data reception on CC#1 due to measurement on CC#2</a:t>
            </a:r>
            <a:endParaRPr kumimoji="1" lang="ja-JP" altLang="en-US" sz="1400" dirty="0">
              <a:solidFill>
                <a:schemeClr val="tx1">
                  <a:lumMod val="65000"/>
                  <a:lumOff val="35000"/>
                </a:schemeClr>
              </a:solidFill>
            </a:endParaRPr>
          </a:p>
        </p:txBody>
      </p:sp>
      <p:cxnSp>
        <p:nvCxnSpPr>
          <p:cNvPr id="57" name="直線矢印コネクタ 56"/>
          <p:cNvCxnSpPr/>
          <p:nvPr/>
        </p:nvCxnSpPr>
        <p:spPr>
          <a:xfrm flipV="1">
            <a:off x="6644394" y="6021288"/>
            <a:ext cx="0" cy="451793"/>
          </a:xfrm>
          <a:prstGeom prst="straightConnector1">
            <a:avLst/>
          </a:prstGeom>
          <a:ln>
            <a:solidFill>
              <a:schemeClr val="tx1">
                <a:lumMod val="65000"/>
                <a:lumOff val="3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58" name="直線矢印コネクタ 57"/>
          <p:cNvCxnSpPr/>
          <p:nvPr/>
        </p:nvCxnSpPr>
        <p:spPr>
          <a:xfrm flipV="1">
            <a:off x="5292080" y="6021288"/>
            <a:ext cx="0" cy="451793"/>
          </a:xfrm>
          <a:prstGeom prst="straightConnector1">
            <a:avLst/>
          </a:prstGeom>
          <a:ln>
            <a:solidFill>
              <a:schemeClr val="tx1">
                <a:lumMod val="65000"/>
                <a:lumOff val="35000"/>
              </a:schemeClr>
            </a:solidFill>
            <a:tailEnd type="arrow"/>
          </a:ln>
        </p:spPr>
        <p:style>
          <a:lnRef idx="1">
            <a:schemeClr val="accent1"/>
          </a:lnRef>
          <a:fillRef idx="0">
            <a:schemeClr val="accent1"/>
          </a:fillRef>
          <a:effectRef idx="0">
            <a:schemeClr val="accent1"/>
          </a:effectRef>
          <a:fontRef idx="minor">
            <a:schemeClr val="tx1"/>
          </a:fontRef>
        </p:style>
      </p:cxnSp>
      <p:sp>
        <p:nvSpPr>
          <p:cNvPr id="59" name="テキスト ボックス 58"/>
          <p:cNvSpPr txBox="1"/>
          <p:nvPr/>
        </p:nvSpPr>
        <p:spPr>
          <a:xfrm>
            <a:off x="2857867" y="6470204"/>
            <a:ext cx="5353068" cy="307777"/>
          </a:xfrm>
          <a:prstGeom prst="rect">
            <a:avLst/>
          </a:prstGeom>
          <a:noFill/>
        </p:spPr>
        <p:txBody>
          <a:bodyPr wrap="none" rtlCol="0">
            <a:spAutoFit/>
          </a:bodyPr>
          <a:lstStyle/>
          <a:p>
            <a:r>
              <a:rPr lang="en-US" altLang="ja-JP" sz="1400" dirty="0" smtClean="0">
                <a:solidFill>
                  <a:schemeClr val="tx1">
                    <a:lumMod val="65000"/>
                    <a:lumOff val="35000"/>
                  </a:schemeClr>
                </a:solidFill>
              </a:rPr>
              <a:t>Not available for data reception on CC#2 due to measurement on CC#1</a:t>
            </a:r>
            <a:endParaRPr kumimoji="1" lang="ja-JP" altLang="en-US" sz="1400" dirty="0">
              <a:solidFill>
                <a:schemeClr val="tx1">
                  <a:lumMod val="65000"/>
                  <a:lumOff val="35000"/>
                </a:schemeClr>
              </a:solidFill>
            </a:endParaRPr>
          </a:p>
        </p:txBody>
      </p:sp>
    </p:spTree>
    <p:extLst>
      <p:ext uri="{BB962C8B-B14F-4D97-AF65-F5344CB8AC3E}">
        <p14:creationId xmlns:p14="http://schemas.microsoft.com/office/powerpoint/2010/main" val="2768707337"/>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1014</TotalTime>
  <Words>1065</Words>
  <Application>Microsoft Office PowerPoint</Application>
  <PresentationFormat>画面に合わせる (4:3)</PresentationFormat>
  <Paragraphs>78</Paragraphs>
  <Slides>6</Slides>
  <Notes>0</Notes>
  <HiddenSlides>0</HiddenSlides>
  <MMClips>0</MMClips>
  <ScaleCrop>false</ScaleCrop>
  <HeadingPairs>
    <vt:vector size="4" baseType="variant">
      <vt:variant>
        <vt:lpstr>テーマ</vt:lpstr>
      </vt:variant>
      <vt:variant>
        <vt:i4>1</vt:i4>
      </vt:variant>
      <vt:variant>
        <vt:lpstr>スライド タイトル</vt:lpstr>
      </vt:variant>
      <vt:variant>
        <vt:i4>6</vt:i4>
      </vt:variant>
    </vt:vector>
  </HeadingPairs>
  <TitlesOfParts>
    <vt:vector size="7" baseType="lpstr">
      <vt:lpstr>Office テーマ</vt:lpstr>
      <vt:lpstr>Way forward on UE behavior during measurement outside measurement gap</vt:lpstr>
      <vt:lpstr>Updated proposal</vt:lpstr>
      <vt:lpstr>Updated proposal</vt:lpstr>
      <vt:lpstr>Updated proposal</vt:lpstr>
      <vt:lpstr>[Appendix] Discussion</vt:lpstr>
      <vt:lpstr>[Appendix] Discussion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[Draft] WF on gap for intra-frequency measurement</dc:title>
  <dc:creator>5139473</dc:creator>
  <cp:lastModifiedBy>Hiroki Harada</cp:lastModifiedBy>
  <cp:revision>58</cp:revision>
  <dcterms:created xsi:type="dcterms:W3CDTF">2017-11-29T19:45:07Z</dcterms:created>
  <dcterms:modified xsi:type="dcterms:W3CDTF">2018-01-26T02:29:47Z</dcterms:modified>
</cp:coreProperties>
</file>