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6" r:id="rId4"/>
    <p:sldId id="267" r:id="rId5"/>
    <p:sldId id="268" r:id="rId6"/>
    <p:sldId id="270" r:id="rId7"/>
    <p:sldId id="271" r:id="rId8"/>
    <p:sldId id="279" r:id="rId9"/>
    <p:sldId id="274" r:id="rId10"/>
    <p:sldId id="273" r:id="rId11"/>
    <p:sldId id="275" r:id="rId12"/>
    <p:sldId id="272" r:id="rId13"/>
    <p:sldId id="278" r:id="rId14"/>
    <p:sldId id="282" r:id="rId15"/>
    <p:sldId id="289" r:id="rId16"/>
    <p:sldId id="286" r:id="rId17"/>
    <p:sldId id="287" r:id="rId18"/>
    <p:sldId id="288" r:id="rId19"/>
    <p:sldId id="258" r:id="rId2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13" autoAdjust="0"/>
  </p:normalViewPr>
  <p:slideViewPr>
    <p:cSldViewPr>
      <p:cViewPr varScale="1">
        <p:scale>
          <a:sx n="64" d="100"/>
          <a:sy n="64" d="100"/>
        </p:scale>
        <p:origin x="14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NR BS RF FRCs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Ericsson, Huawei, ZTE, CATT, Nokia, Nokia Shanghai Bell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81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RAN4#85</a:t>
            </a:r>
          </a:p>
          <a:p>
            <a:r>
              <a:rPr lang="en-GB" b="1" dirty="0"/>
              <a:t>San Diego, CA, USA, January 22</a:t>
            </a:r>
            <a:r>
              <a:rPr lang="en-GB" b="1" baseline="30000" dirty="0"/>
              <a:t>nd </a:t>
            </a:r>
            <a:r>
              <a:rPr lang="en-GB" b="1" dirty="0"/>
              <a:t>-26</a:t>
            </a:r>
            <a:r>
              <a:rPr lang="en-GB" b="1" baseline="30000" dirty="0"/>
              <a:t>th</a:t>
            </a:r>
            <a:r>
              <a:rPr lang="en-GB" b="1" dirty="0"/>
              <a:t>, 2018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R4-1801031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9317-5BAF-4AB8-99FE-4C3FAAA6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REFSENS and ICS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B5B71F5-88BC-49E6-ADA6-652F116EC8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224211"/>
              </p:ext>
            </p:extLst>
          </p:nvPr>
        </p:nvGraphicFramePr>
        <p:xfrm>
          <a:off x="395536" y="1514048"/>
          <a:ext cx="8352928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128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QPSK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19719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0974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9C928-80B3-436F-BF34-D5BD76C6C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Dynamic</a:t>
            </a:r>
            <a:r>
              <a:rPr lang="sv-SE" dirty="0"/>
              <a:t> Range </a:t>
            </a:r>
            <a:r>
              <a:rPr lang="sv-SE" dirty="0" err="1"/>
              <a:t>assumptions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53AF9B3-3451-4EA7-AD73-5BBB1BC606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7856610"/>
              </p:ext>
            </p:extLst>
          </p:nvPr>
        </p:nvGraphicFramePr>
        <p:xfrm>
          <a:off x="395536" y="1862688"/>
          <a:ext cx="8291264" cy="346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60438307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6499613"/>
                    </a:ext>
                  </a:extLst>
                </a:gridCol>
              </a:tblGrid>
              <a:tr h="2702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Parameter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Value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475316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Propagation</a:t>
                      </a: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AWGN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75567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Modulation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16QAM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229823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Coding rate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2/3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304962466"/>
                  </a:ext>
                </a:extLst>
              </a:tr>
              <a:tr h="116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Symbol type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CP-OFDM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428879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HARQ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None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827043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#antenna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979327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Channel </a:t>
                      </a:r>
                      <a:r>
                        <a:rPr kumimoji="1" lang="sv-SE" sz="24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estimation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sv-SE" sz="24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practical</a:t>
                      </a:r>
                      <a:endParaRPr kumimoji="1" lang="en-US" sz="24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13966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Criteria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SNR at 95% throughput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9525" anchor="b"/>
                </a:tc>
                <a:extLst>
                  <a:ext uri="{0D108BD9-81ED-4DB2-BD59-A6C34878D82A}">
                    <a16:rowId xmlns:a16="http://schemas.microsoft.com/office/drawing/2014/main" val="1869210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8766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6BE50-5D0C-46AD-944A-80C996020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TBS for FRC 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413B5F4-6B78-4FDD-929D-A4781E342DC4}"/>
              </a:ext>
            </a:extLst>
          </p:cNvPr>
          <p:cNvSpPr txBox="1">
            <a:spLocks/>
          </p:cNvSpPr>
          <p:nvPr/>
        </p:nvSpPr>
        <p:spPr>
          <a:xfrm>
            <a:off x="457200" y="1168072"/>
            <a:ext cx="8568952" cy="567500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TBS and CB CRCs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calculated</a:t>
            </a:r>
            <a:r>
              <a:rPr lang="sv-SE" dirty="0"/>
              <a:t> as </a:t>
            </a:r>
            <a:r>
              <a:rPr lang="sv-SE" dirty="0" err="1"/>
              <a:t>follow</a:t>
            </a:r>
            <a:r>
              <a:rPr lang="sv-SE" dirty="0"/>
              <a:t>:</a:t>
            </a:r>
          </a:p>
          <a:p>
            <a:pPr lvl="1"/>
            <a:r>
              <a:rPr lang="en-US" dirty="0"/>
              <a:t>BG:  </a:t>
            </a:r>
          </a:p>
          <a:p>
            <a:pPr lvl="2"/>
            <a:r>
              <a:rPr lang="en-US" dirty="0"/>
              <a:t>For code rate </a:t>
            </a:r>
            <a:r>
              <a:rPr lang="zh-CN" altLang="en-US" dirty="0"/>
              <a:t>≤</a:t>
            </a:r>
            <a:r>
              <a:rPr lang="en-US" dirty="0"/>
              <a:t> 1/4, BG2 is selected</a:t>
            </a:r>
            <a:r>
              <a:rPr lang="zh-CN" altLang="en-US" dirty="0"/>
              <a:t>；</a:t>
            </a:r>
            <a:endParaRPr lang="en-US" dirty="0"/>
          </a:p>
          <a:p>
            <a:pPr lvl="2"/>
            <a:r>
              <a:rPr lang="en-US" dirty="0"/>
              <a:t>For  1/4 </a:t>
            </a:r>
            <a:r>
              <a:rPr lang="zh-CN" altLang="en-US" dirty="0"/>
              <a:t>＜</a:t>
            </a:r>
            <a:r>
              <a:rPr lang="en-US" dirty="0"/>
              <a:t>code rate</a:t>
            </a:r>
            <a:r>
              <a:rPr lang="zh-CN" altLang="en-US" dirty="0"/>
              <a:t>≤</a:t>
            </a:r>
            <a:r>
              <a:rPr lang="en-US" dirty="0"/>
              <a:t> 2/3, BG2 is selected if TBS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（</a:t>
            </a:r>
            <a:r>
              <a:rPr lang="en-US" dirty="0"/>
              <a:t>without CRC</a:t>
            </a:r>
            <a:r>
              <a:rPr lang="zh-CN" altLang="en-US" dirty="0"/>
              <a:t>）</a:t>
            </a:r>
            <a:endParaRPr lang="sv-SE" altLang="zh-CN" dirty="0"/>
          </a:p>
          <a:p>
            <a:pPr lvl="2"/>
            <a:r>
              <a:rPr lang="sv-SE" dirty="0"/>
              <a:t>For TBS</a:t>
            </a:r>
            <a:r>
              <a:rPr lang="zh-CN" altLang="en-US" dirty="0"/>
              <a:t> ≤ </a:t>
            </a:r>
            <a:r>
              <a:rPr lang="sv-SE" dirty="0"/>
              <a:t>292, BG2 is </a:t>
            </a:r>
            <a:r>
              <a:rPr lang="sv-SE" dirty="0" err="1"/>
              <a:t>selected</a:t>
            </a:r>
            <a:endParaRPr lang="en-US" dirty="0"/>
          </a:p>
          <a:p>
            <a:pPr lvl="2"/>
            <a:r>
              <a:rPr lang="en-US" dirty="0"/>
              <a:t>Otherwise, BG1 is selected</a:t>
            </a:r>
          </a:p>
          <a:p>
            <a:pPr lvl="1"/>
            <a:r>
              <a:rPr lang="en-US" dirty="0"/>
              <a:t>  TB CRC:  </a:t>
            </a:r>
          </a:p>
          <a:p>
            <a:pPr lvl="2"/>
            <a:r>
              <a:rPr lang="en-US" dirty="0"/>
              <a:t>24bits if TB size&gt;3824, 16bits if TB size </a:t>
            </a:r>
            <a:r>
              <a:rPr lang="zh-CN" altLang="en-US" dirty="0"/>
              <a:t>≤</a:t>
            </a:r>
            <a:r>
              <a:rPr lang="en-US" dirty="0"/>
              <a:t>3824</a:t>
            </a:r>
            <a:r>
              <a:rPr lang="zh-CN" altLang="en-US" dirty="0"/>
              <a:t>；</a:t>
            </a:r>
            <a:endParaRPr lang="en-US" dirty="0"/>
          </a:p>
          <a:p>
            <a:pPr lvl="1"/>
            <a:r>
              <a:rPr lang="en-US" dirty="0"/>
              <a:t>CB CRC: </a:t>
            </a:r>
          </a:p>
          <a:p>
            <a:pPr lvl="2"/>
            <a:r>
              <a:rPr lang="en-US" dirty="0"/>
              <a:t>24bits;</a:t>
            </a:r>
          </a:p>
          <a:p>
            <a:r>
              <a:rPr lang="sv-SE" dirty="0"/>
              <a:t>TBS </a:t>
            </a:r>
            <a:r>
              <a:rPr lang="sv-SE" dirty="0" err="1"/>
              <a:t>size</a:t>
            </a:r>
            <a:r>
              <a:rPr lang="sv-SE" dirty="0"/>
              <a:t> </a:t>
            </a:r>
            <a:r>
              <a:rPr lang="sv-SE" dirty="0" err="1"/>
              <a:t>shall</a:t>
            </a:r>
            <a:r>
              <a:rPr lang="sv-SE" dirty="0"/>
              <a:t> be given </a:t>
            </a:r>
            <a:r>
              <a:rPr lang="sv-SE" dirty="0" err="1"/>
              <a:t>without</a:t>
            </a:r>
            <a:r>
              <a:rPr lang="sv-SE" dirty="0"/>
              <a:t> CRC (</a:t>
            </a:r>
            <a:r>
              <a:rPr lang="sv-SE" dirty="0" err="1"/>
              <a:t>payload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).</a:t>
            </a:r>
            <a:endParaRPr lang="en-US" dirty="0"/>
          </a:p>
          <a:p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0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8911D-4AB3-4D37-8AA6-BC908C49F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F63C74-2515-472C-88E5-BB0441857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SNR </a:t>
            </a:r>
            <a:r>
              <a:rPr lang="sv-SE" dirty="0" err="1"/>
              <a:t>values</a:t>
            </a:r>
            <a:r>
              <a:rPr lang="sv-SE" dirty="0"/>
              <a:t> (practical </a:t>
            </a:r>
            <a:r>
              <a:rPr lang="sv-SE" dirty="0" err="1"/>
              <a:t>channel</a:t>
            </a:r>
            <a:r>
              <a:rPr lang="sv-SE" dirty="0"/>
              <a:t> </a:t>
            </a:r>
            <a:r>
              <a:rPr lang="sv-SE" dirty="0" err="1"/>
              <a:t>estimation</a:t>
            </a:r>
            <a:r>
              <a:rPr lang="sv-SE" dirty="0"/>
              <a:t>)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provided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</a:t>
            </a:r>
            <a:r>
              <a:rPr lang="sv-SE" dirty="0" err="1"/>
              <a:t>February</a:t>
            </a:r>
            <a:r>
              <a:rPr lang="sv-SE" dirty="0"/>
              <a:t> RAN4#86 meeting.</a:t>
            </a:r>
          </a:p>
          <a:p>
            <a:r>
              <a:rPr lang="sv-SE" dirty="0"/>
              <a:t>No </a:t>
            </a:r>
            <a:r>
              <a:rPr lang="sv-SE" dirty="0" err="1"/>
              <a:t>margin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included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5764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E9AE7-E2D6-42D3-9478-94AF3C263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MCS index and </a:t>
            </a:r>
            <a:r>
              <a:rPr lang="sv-SE" dirty="0" err="1"/>
              <a:t>target</a:t>
            </a:r>
            <a:r>
              <a:rPr lang="sv-SE" dirty="0"/>
              <a:t> </a:t>
            </a:r>
            <a:r>
              <a:rPr lang="sv-SE" dirty="0" err="1"/>
              <a:t>coding</a:t>
            </a:r>
            <a:r>
              <a:rPr lang="sv-SE" dirty="0"/>
              <a:t> rate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1BEBD-D6EE-4E51-A86C-8E0ACFF4A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1"/>
            <a:r>
              <a:rPr lang="sv-SE" dirty="0"/>
              <a:t>REFSENS and ICS:</a:t>
            </a:r>
          </a:p>
          <a:p>
            <a:pPr lvl="2"/>
            <a:r>
              <a:rPr lang="sv-SE" dirty="0"/>
              <a:t>MCS index = 4</a:t>
            </a:r>
          </a:p>
          <a:p>
            <a:pPr lvl="2"/>
            <a:r>
              <a:rPr lang="sv-SE" dirty="0"/>
              <a:t>Target </a:t>
            </a:r>
            <a:r>
              <a:rPr lang="sv-SE" dirty="0" err="1"/>
              <a:t>coding</a:t>
            </a:r>
            <a:r>
              <a:rPr lang="sv-SE" dirty="0"/>
              <a:t> rate = 308/1024</a:t>
            </a:r>
          </a:p>
          <a:p>
            <a:pPr lvl="1"/>
            <a:r>
              <a:rPr lang="sv-SE" dirty="0" err="1"/>
              <a:t>Dynamic</a:t>
            </a:r>
            <a:r>
              <a:rPr lang="sv-SE" dirty="0"/>
              <a:t> Range:</a:t>
            </a:r>
          </a:p>
          <a:p>
            <a:pPr lvl="2"/>
            <a:r>
              <a:rPr lang="sv-SE" dirty="0"/>
              <a:t>MCS index = 16</a:t>
            </a:r>
          </a:p>
          <a:p>
            <a:pPr lvl="2"/>
            <a:r>
              <a:rPr lang="sv-SE" dirty="0"/>
              <a:t>Target </a:t>
            </a:r>
            <a:r>
              <a:rPr lang="sv-SE" dirty="0" err="1"/>
              <a:t>coding</a:t>
            </a:r>
            <a:r>
              <a:rPr lang="sv-SE" dirty="0"/>
              <a:t> Rate = 658/1024</a:t>
            </a:r>
          </a:p>
        </p:txBody>
      </p:sp>
    </p:spTree>
    <p:extLst>
      <p:ext uri="{BB962C8B-B14F-4D97-AF65-F5344CB8AC3E}">
        <p14:creationId xmlns:p14="http://schemas.microsoft.com/office/powerpoint/2010/main" val="2057978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BB112-7BD6-4585-9884-AB212C730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REFSENS and ICS TBS: MCS=4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934EA8-95F5-42CE-A1C2-31AFDCAD7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408005"/>
            <a:ext cx="5472608" cy="491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17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BB112-7BD6-4585-9884-AB212C730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Dyn Range TBS: MCS=16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BBBEBC-E4A9-4C23-BD08-EE283F7A9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11" y="2132856"/>
            <a:ext cx="686757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758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12148-1569-4F35-9BB8-92BD5089D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Implementation </a:t>
            </a:r>
            <a:r>
              <a:rPr lang="sv-SE" dirty="0" err="1"/>
              <a:t>margin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DF8F8-BC48-47E0-AADD-E0013511B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For REFSENS and ICS:</a:t>
            </a:r>
          </a:p>
          <a:p>
            <a:pPr lvl="1"/>
            <a:r>
              <a:rPr lang="sv-SE" dirty="0"/>
              <a:t>IM = 2dB</a:t>
            </a:r>
          </a:p>
          <a:p>
            <a:r>
              <a:rPr lang="sv-SE" dirty="0"/>
              <a:t>For </a:t>
            </a:r>
            <a:r>
              <a:rPr lang="sv-SE" dirty="0" err="1"/>
              <a:t>Dynamic</a:t>
            </a:r>
            <a:r>
              <a:rPr lang="sv-SE" dirty="0"/>
              <a:t> Range</a:t>
            </a:r>
          </a:p>
          <a:p>
            <a:pPr lvl="1"/>
            <a:r>
              <a:rPr lang="sv-SE" dirty="0"/>
              <a:t>IM = 2.5 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753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7AF60-36F9-4AFB-9595-B0E320F82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5A9EE-D5E7-4E06-956F-D3060FC1E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err="1"/>
              <a:t>Companies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encouraged</a:t>
            </a:r>
            <a:r>
              <a:rPr lang="sv-SE" dirty="0"/>
              <a:t> to </a:t>
            </a:r>
            <a:r>
              <a:rPr lang="sv-SE" dirty="0" err="1"/>
              <a:t>provide</a:t>
            </a:r>
            <a:r>
              <a:rPr lang="sv-SE" dirty="0"/>
              <a:t> simulation </a:t>
            </a:r>
            <a:r>
              <a:rPr lang="sv-SE" dirty="0" err="1"/>
              <a:t>results</a:t>
            </a:r>
            <a:r>
              <a:rPr lang="sv-SE" dirty="0"/>
              <a:t> for </a:t>
            </a:r>
            <a:r>
              <a:rPr lang="sv-SE" dirty="0" err="1"/>
              <a:t>next</a:t>
            </a:r>
            <a:r>
              <a:rPr lang="sv-SE" dirty="0"/>
              <a:t> RAN4#86.</a:t>
            </a:r>
          </a:p>
          <a:p>
            <a:r>
              <a:rPr lang="sv-SE" dirty="0"/>
              <a:t>SNR </a:t>
            </a:r>
            <a:r>
              <a:rPr lang="sv-SE" dirty="0" err="1"/>
              <a:t>value</a:t>
            </a:r>
            <a:r>
              <a:rPr lang="sv-SE" dirty="0"/>
              <a:t> for </a:t>
            </a:r>
            <a:r>
              <a:rPr lang="sv-SE" dirty="0" err="1"/>
              <a:t>each</a:t>
            </a:r>
            <a:r>
              <a:rPr lang="sv-SE" dirty="0"/>
              <a:t> FRC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specified</a:t>
            </a:r>
            <a:r>
              <a:rPr lang="sv-SE" dirty="0"/>
              <a:t> by RAN4#86.</a:t>
            </a:r>
          </a:p>
        </p:txBody>
      </p:sp>
    </p:spTree>
    <p:extLst>
      <p:ext uri="{BB962C8B-B14F-4D97-AF65-F5344CB8AC3E}">
        <p14:creationId xmlns:p14="http://schemas.microsoft.com/office/powerpoint/2010/main" val="2482863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9510-F05E-4283-B5BC-BEEF8482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C4E2-71CF-45E9-B679-C4F9EEE4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686800" cy="453650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/>
              <a:t>[1]	R4-1800496, Simulation results for NR BS REFSENS and ICS SNR for FR, Huawei</a:t>
            </a:r>
          </a:p>
          <a:p>
            <a:pPr marL="0" indent="0">
              <a:buNone/>
            </a:pPr>
            <a:r>
              <a:rPr lang="sv-SE" dirty="0"/>
              <a:t>[2]	R4-1800497, </a:t>
            </a:r>
            <a:r>
              <a:rPr lang="en-US" dirty="0"/>
              <a:t>Simulation results for NR BS REFSENS and ICS SNR for FR2</a:t>
            </a:r>
            <a:r>
              <a:rPr lang="sv-SE" dirty="0"/>
              <a:t>,</a:t>
            </a:r>
            <a:r>
              <a:rPr lang="en-US" dirty="0"/>
              <a:t>Huawei</a:t>
            </a:r>
          </a:p>
          <a:p>
            <a:pPr marL="0" indent="0">
              <a:buNone/>
            </a:pPr>
            <a:r>
              <a:rPr lang="en-US" dirty="0"/>
              <a:t>[3] 	R4-1800038, Simulation results for NR BS receiver sensitivity SNR, CATT</a:t>
            </a:r>
          </a:p>
          <a:p>
            <a:pPr marL="0" indent="0">
              <a:buNone/>
            </a:pPr>
            <a:r>
              <a:rPr lang="en-US" dirty="0"/>
              <a:t>[4] 	R4-1800044, Simulation results for ICS SNR, CATT</a:t>
            </a:r>
          </a:p>
          <a:p>
            <a:pPr marL="0" indent="0">
              <a:buNone/>
            </a:pPr>
            <a:r>
              <a:rPr lang="en-US" dirty="0"/>
              <a:t>[5] 	R4-1800532, updated simulation results for FR1 REFSENS requirement, ZTE</a:t>
            </a:r>
          </a:p>
          <a:p>
            <a:pPr marL="0" indent="0">
              <a:buNone/>
            </a:pPr>
            <a:r>
              <a:rPr lang="en-US" dirty="0"/>
              <a:t>[6] 	R4-1800533, updated simulation results for FR2 OTA REFSENS requirement, ZTE</a:t>
            </a:r>
          </a:p>
          <a:p>
            <a:pPr marL="0" indent="0">
              <a:buNone/>
            </a:pPr>
            <a:r>
              <a:rPr lang="en-US" dirty="0"/>
              <a:t>[7]	R4-1800537, Updated simulation results for FR1 ICS requirement , ZTE</a:t>
            </a:r>
          </a:p>
          <a:p>
            <a:pPr marL="0" indent="0">
              <a:buNone/>
            </a:pPr>
            <a:r>
              <a:rPr lang="en-US" dirty="0"/>
              <a:t>[8] 	R4-1800539, Updated simulation results for FR2 ICS requirement, ZTE</a:t>
            </a:r>
          </a:p>
          <a:p>
            <a:pPr marL="0" indent="0">
              <a:buNone/>
            </a:pPr>
            <a:r>
              <a:rPr lang="en-US" dirty="0"/>
              <a:t>[9] 	R4-1800024, Simulation Results for FRC for BS receiver reference sensitivity </a:t>
            </a:r>
            <a:r>
              <a:rPr lang="en-US" dirty="0" err="1"/>
              <a:t>requirements,Nokia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[10]	R4-1800029, Simulation Results for FRC for BS receiver in-channel sensitivity requirements, Nokia</a:t>
            </a:r>
          </a:p>
          <a:p>
            <a:pPr marL="0" indent="0">
              <a:buNone/>
            </a:pPr>
            <a:r>
              <a:rPr lang="en-US" dirty="0"/>
              <a:t>[11]	R4-1800329, Simulations results FRCs REFSENS FR1,Ericsson</a:t>
            </a:r>
          </a:p>
          <a:p>
            <a:pPr marL="0" indent="0">
              <a:buNone/>
            </a:pPr>
            <a:r>
              <a:rPr lang="en-US" dirty="0"/>
              <a:t>[12] 	R4-1800330, Simulations results FRCs REFSENS FR2,Ericsson</a:t>
            </a:r>
          </a:p>
          <a:p>
            <a:pPr marL="0" indent="0">
              <a:buNone/>
            </a:pPr>
            <a:r>
              <a:rPr lang="en-US" dirty="0"/>
              <a:t>[13]	R4-1800331, Simulations results Additional FRCs ICS FR1,Ericsson</a:t>
            </a:r>
          </a:p>
          <a:p>
            <a:pPr marL="0" indent="0">
              <a:buNone/>
            </a:pPr>
            <a:r>
              <a:rPr lang="en-US" dirty="0"/>
              <a:t>[14]	R4-1800332, Simulations results Additional FRCs ICS FR2,Ericsson</a:t>
            </a:r>
          </a:p>
          <a:p>
            <a:pPr marL="0" indent="0">
              <a:buNone/>
            </a:pPr>
            <a:r>
              <a:rPr lang="sv-SE" dirty="0"/>
              <a:t>[15</a:t>
            </a:r>
            <a:r>
              <a:rPr lang="en-US" dirty="0"/>
              <a:t>]	R4-1800498, Simulation results for NR BS Dynamic Range </a:t>
            </a:r>
            <a:r>
              <a:rPr lang="en-US" dirty="0" err="1"/>
              <a:t>SNR,Huawei</a:t>
            </a:r>
            <a:endParaRPr lang="en-US" dirty="0"/>
          </a:p>
          <a:p>
            <a:pPr marL="0" indent="0">
              <a:buNone/>
            </a:pPr>
            <a:r>
              <a:rPr lang="sv-SE" dirty="0"/>
              <a:t>[16]	R4-1800039, </a:t>
            </a:r>
            <a:r>
              <a:rPr lang="en-US" dirty="0"/>
              <a:t>Simulation results for NR BS dynamic range SNR</a:t>
            </a:r>
            <a:r>
              <a:rPr lang="sv-SE" dirty="0"/>
              <a:t>,CATT</a:t>
            </a:r>
          </a:p>
          <a:p>
            <a:pPr marL="0" indent="0">
              <a:buNone/>
            </a:pPr>
            <a:r>
              <a:rPr lang="sv-SE" dirty="0"/>
              <a:t>[17]	R4-1800541, </a:t>
            </a:r>
            <a:r>
              <a:rPr lang="en-US" dirty="0"/>
              <a:t>Updated simulation results for FR1 dynamic range requirement</a:t>
            </a:r>
            <a:r>
              <a:rPr lang="sv-SE" dirty="0"/>
              <a:t>,ZTE</a:t>
            </a:r>
          </a:p>
          <a:p>
            <a:pPr marL="0" indent="0">
              <a:buNone/>
            </a:pPr>
            <a:r>
              <a:rPr lang="sv-SE" dirty="0"/>
              <a:t>[18]	R4-1800025, </a:t>
            </a:r>
            <a:r>
              <a:rPr lang="en-US" dirty="0"/>
              <a:t>Simulation Results for FRC for BS receiver dynamic range requirements</a:t>
            </a:r>
            <a:r>
              <a:rPr lang="sv-SE" dirty="0"/>
              <a:t>,Nokia</a:t>
            </a:r>
          </a:p>
          <a:p>
            <a:pPr marL="0" indent="0">
              <a:buNone/>
            </a:pPr>
            <a:r>
              <a:rPr lang="sv-SE" dirty="0"/>
              <a:t>[19]	R4-1800333, Simulations </a:t>
            </a:r>
            <a:r>
              <a:rPr lang="sv-SE" dirty="0" err="1"/>
              <a:t>results</a:t>
            </a:r>
            <a:r>
              <a:rPr lang="sv-SE" dirty="0"/>
              <a:t> </a:t>
            </a:r>
            <a:r>
              <a:rPr lang="sv-SE" dirty="0" err="1"/>
              <a:t>FRCs</a:t>
            </a:r>
            <a:r>
              <a:rPr lang="sv-SE" dirty="0"/>
              <a:t> </a:t>
            </a:r>
            <a:r>
              <a:rPr lang="sv-SE" dirty="0" err="1"/>
              <a:t>Dynamic</a:t>
            </a:r>
            <a:r>
              <a:rPr lang="sv-SE" dirty="0"/>
              <a:t> Range FR1,Ericsson</a:t>
            </a:r>
          </a:p>
        </p:txBody>
      </p:sp>
    </p:spTree>
    <p:extLst>
      <p:ext uri="{BB962C8B-B14F-4D97-AF65-F5344CB8AC3E}">
        <p14:creationId xmlns:p14="http://schemas.microsoft.com/office/powerpoint/2010/main" val="1333414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FAB34E1-8FED-41D7-8C89-83A9B24B39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3528" y="1618928"/>
            <a:ext cx="836327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>
              <a:buNone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Based on the agreed simulations assumptions during last RAN4#85 meeting and emails exchanged, based on th</a:t>
            </a:r>
            <a:r>
              <a:rPr kumimoji="0" lang="en-US" altLang="en-US" sz="2000" dirty="0"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e updated WF R4-1714137, companies provided simulations results (see References slide for the complete list)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kumimoji="0" lang="en-US" altLang="zh-CN" sz="2000" dirty="0"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Following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two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slides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capture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companies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’ </a:t>
            </a:r>
            <a:r>
              <a:rPr kumimoji="0" lang="sv-SE" altLang="zh-CN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results</a:t>
            </a:r>
            <a:r>
              <a:rPr kumimoji="0" lang="sv-SE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0" lvl="0" indent="0">
              <a:buNone/>
            </a:pPr>
            <a:endParaRPr kumimoji="0" lang="sv-SE" altLang="zh-CN" sz="2000" dirty="0">
              <a:latin typeface="Times New Roman" panose="02020603050405020304" pitchFamily="18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24655-3EB3-40E5-B246-09415FB5B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6632"/>
            <a:ext cx="9252520" cy="1143000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REFSENS and ICS SNR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4E0626-03F3-4937-8C4C-A1A79FB03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1" y="1259632"/>
            <a:ext cx="7380317" cy="538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69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D5E5E-7C88-4895-BF92-12F500F06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r>
              <a:rPr lang="sv-SE" dirty="0"/>
              <a:t>:</a:t>
            </a:r>
            <a:br>
              <a:rPr lang="sv-SE" dirty="0"/>
            </a:br>
            <a:r>
              <a:rPr lang="sv-SE" dirty="0"/>
              <a:t>Simulation </a:t>
            </a:r>
            <a:r>
              <a:rPr lang="sv-SE" dirty="0" err="1"/>
              <a:t>results</a:t>
            </a:r>
            <a:r>
              <a:rPr lang="sv-SE" dirty="0"/>
              <a:t> for </a:t>
            </a:r>
            <a:r>
              <a:rPr lang="sv-SE" dirty="0" err="1"/>
              <a:t>Dynamic</a:t>
            </a:r>
            <a:r>
              <a:rPr lang="sv-SE" dirty="0"/>
              <a:t> Range SNR 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0590EE-B216-4F19-B33E-C4A8B1CBA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348880"/>
            <a:ext cx="7380317" cy="259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91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B3B10-101D-413F-B2B3-7C15B69AA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Observations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9F2A1-03B8-4CCF-A279-9E16C73B1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The </a:t>
            </a:r>
            <a:r>
              <a:rPr lang="sv-SE" dirty="0" err="1"/>
              <a:t>targeted</a:t>
            </a:r>
            <a:r>
              <a:rPr lang="sv-SE" dirty="0"/>
              <a:t> and </a:t>
            </a:r>
            <a:r>
              <a:rPr lang="sv-SE" dirty="0" err="1"/>
              <a:t>effective</a:t>
            </a:r>
            <a:r>
              <a:rPr lang="sv-SE" dirty="0"/>
              <a:t> </a:t>
            </a:r>
            <a:r>
              <a:rPr lang="sv-SE" dirty="0" err="1"/>
              <a:t>coding</a:t>
            </a:r>
            <a:r>
              <a:rPr lang="sv-SE" dirty="0"/>
              <a:t> rates </a:t>
            </a:r>
            <a:r>
              <a:rPr lang="sv-SE" dirty="0" err="1"/>
              <a:t>used</a:t>
            </a:r>
            <a:r>
              <a:rPr lang="sv-SE" dirty="0"/>
              <a:t> for </a:t>
            </a:r>
            <a:r>
              <a:rPr lang="sv-SE" dirty="0" err="1"/>
              <a:t>those</a:t>
            </a:r>
            <a:r>
              <a:rPr lang="sv-SE" dirty="0"/>
              <a:t> simulations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included</a:t>
            </a:r>
            <a:r>
              <a:rPr lang="sv-SE" dirty="0"/>
              <a:t> in the MCS </a:t>
            </a:r>
            <a:r>
              <a:rPr lang="sv-SE" dirty="0" err="1"/>
              <a:t>tables</a:t>
            </a:r>
            <a:r>
              <a:rPr lang="sv-SE" dirty="0"/>
              <a:t> </a:t>
            </a:r>
            <a:r>
              <a:rPr lang="sv-SE" dirty="0" err="1"/>
              <a:t>specified</a:t>
            </a:r>
            <a:r>
              <a:rPr lang="sv-SE" dirty="0"/>
              <a:t> by RAN1 (TS 38.214)</a:t>
            </a:r>
          </a:p>
          <a:p>
            <a:endParaRPr lang="sv-SE" dirty="0"/>
          </a:p>
          <a:p>
            <a:r>
              <a:rPr lang="sv-SE" dirty="0" err="1"/>
              <a:t>Assumptions</a:t>
            </a:r>
            <a:r>
              <a:rPr lang="sv-SE" dirty="0"/>
              <a:t> </a:t>
            </a:r>
            <a:r>
              <a:rPr lang="sv-SE" dirty="0" err="1"/>
              <a:t>related</a:t>
            </a:r>
            <a:r>
              <a:rPr lang="sv-SE" dirty="0"/>
              <a:t> to </a:t>
            </a:r>
            <a:r>
              <a:rPr lang="sv-SE" dirty="0" err="1"/>
              <a:t>target</a:t>
            </a:r>
            <a:r>
              <a:rPr lang="sv-SE" dirty="0"/>
              <a:t> </a:t>
            </a:r>
            <a:r>
              <a:rPr lang="sv-SE" dirty="0" err="1"/>
              <a:t>coding</a:t>
            </a:r>
            <a:r>
              <a:rPr lang="sv-SE" dirty="0"/>
              <a:t> rate 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revisited</a:t>
            </a:r>
            <a:r>
              <a:rPr lang="sv-SE" dirty="0"/>
              <a:t>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8438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42D8-CBAD-404A-82F1-AA263B66B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E8E07-4AD2-44AC-AE7A-A195676A5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slides</a:t>
            </a:r>
            <a:r>
              <a:rPr lang="sv-SE" dirty="0"/>
              <a:t> </a:t>
            </a:r>
            <a:r>
              <a:rPr lang="sv-SE" dirty="0" err="1"/>
              <a:t>capture</a:t>
            </a:r>
            <a:r>
              <a:rPr lang="sv-SE" dirty="0"/>
              <a:t> </a:t>
            </a:r>
            <a:r>
              <a:rPr lang="sv-SE" dirty="0" err="1"/>
              <a:t>agreed</a:t>
            </a:r>
            <a:r>
              <a:rPr lang="sv-SE"/>
              <a:t> simulation </a:t>
            </a:r>
            <a:r>
              <a:rPr lang="sv-SE" dirty="0" err="1"/>
              <a:t>assumptions</a:t>
            </a:r>
            <a:r>
              <a:rPr lang="sv-SE" dirty="0"/>
              <a:t> and TBS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935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3BF2E-8076-4CD3-AB2E-3C0BB4A7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DMRS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CBBC2-E98F-439C-96B0-D4042BE31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DMRS </a:t>
            </a:r>
            <a:r>
              <a:rPr lang="sv-SE" dirty="0" err="1"/>
              <a:t>pattern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1:</a:t>
            </a:r>
          </a:p>
          <a:p>
            <a:pPr lvl="1"/>
            <a:r>
              <a:rPr lang="sv-SE" dirty="0"/>
              <a:t>1 symbol front </a:t>
            </a:r>
            <a:r>
              <a:rPr lang="sv-SE" dirty="0" err="1"/>
              <a:t>loaded</a:t>
            </a:r>
            <a:r>
              <a:rPr lang="sv-SE" dirty="0"/>
              <a:t> + 1 </a:t>
            </a:r>
            <a:r>
              <a:rPr lang="sv-SE" dirty="0" err="1"/>
              <a:t>additional</a:t>
            </a:r>
            <a:endParaRPr lang="sv-SE" dirty="0"/>
          </a:p>
          <a:p>
            <a:pPr lvl="1"/>
            <a:r>
              <a:rPr lang="sv-SE" dirty="0"/>
              <a:t>No FDM, no data in DMRS symbol</a:t>
            </a:r>
          </a:p>
          <a:p>
            <a:pPr lvl="1"/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sv-SE" dirty="0"/>
          </a:p>
          <a:p>
            <a:pPr marL="3200400" lvl="7" indent="0">
              <a:buNone/>
            </a:pPr>
            <a:endParaRPr lang="en-US" b="1" strike="sngStrike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DA3EF-288D-46FB-BDCB-7CC2208EB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387" y="3501009"/>
            <a:ext cx="3438701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20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9EF81-7AA8-4BBB-ADD0-29617B5F2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8C0F1-365B-40FB-A629-D4EE0AF48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Receiver type: MMSE</a:t>
            </a:r>
          </a:p>
        </p:txBody>
      </p:sp>
    </p:spTree>
    <p:extLst>
      <p:ext uri="{BB962C8B-B14F-4D97-AF65-F5344CB8AC3E}">
        <p14:creationId xmlns:p14="http://schemas.microsoft.com/office/powerpoint/2010/main" val="1923703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A7417-12DA-44C5-BCB2-4195C3B78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</a:t>
            </a:r>
            <a:r>
              <a:rPr lang="sv-SE" dirty="0" err="1"/>
              <a:t>assumptions</a:t>
            </a:r>
            <a:r>
              <a:rPr lang="sv-SE" dirty="0"/>
              <a:t> - PTRS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AD9E2-6BE5-4B16-A91D-6DF624048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No PTRS for FR1</a:t>
            </a:r>
          </a:p>
          <a:p>
            <a:r>
              <a:rPr lang="sv-SE" dirty="0"/>
              <a:t>For FR2, </a:t>
            </a:r>
            <a:r>
              <a:rPr lang="sv-SE" dirty="0" err="1"/>
              <a:t>following</a:t>
            </a:r>
            <a:r>
              <a:rPr lang="sv-SE" dirty="0"/>
              <a:t> PTRS parameters:</a:t>
            </a:r>
          </a:p>
          <a:p>
            <a:pPr lvl="1"/>
            <a:r>
              <a:rPr lang="en-GB" dirty="0"/>
              <a:t>K</a:t>
            </a:r>
            <a:r>
              <a:rPr lang="en-GB" baseline="-25000" dirty="0"/>
              <a:t>PTRS </a:t>
            </a:r>
            <a:r>
              <a:rPr lang="sv-SE" dirty="0"/>
              <a:t>: 2 (PTRS </a:t>
            </a:r>
            <a:r>
              <a:rPr lang="sv-SE" dirty="0" err="1"/>
              <a:t>every</a:t>
            </a:r>
            <a:r>
              <a:rPr lang="sv-SE" dirty="0"/>
              <a:t> 2 RBs)</a:t>
            </a:r>
            <a:endParaRPr lang="en-GB" baseline="-25000" dirty="0"/>
          </a:p>
          <a:p>
            <a:pPr lvl="1"/>
            <a:r>
              <a:rPr lang="en-GB" dirty="0"/>
              <a:t>L</a:t>
            </a:r>
            <a:r>
              <a:rPr lang="en-GB" baseline="-25000" dirty="0"/>
              <a:t>PTRS </a:t>
            </a:r>
            <a:r>
              <a:rPr lang="sv-SE" dirty="0"/>
              <a:t>: 1 (all symbols </a:t>
            </a:r>
            <a:r>
              <a:rPr lang="sv-SE" dirty="0" err="1"/>
              <a:t>with</a:t>
            </a:r>
            <a:r>
              <a:rPr lang="sv-SE" dirty="0"/>
              <a:t> PTRS)</a:t>
            </a:r>
          </a:p>
          <a:p>
            <a:pPr lvl="1"/>
            <a:r>
              <a:rPr lang="sv-SE" dirty="0"/>
              <a:t>No </a:t>
            </a:r>
            <a:r>
              <a:rPr lang="sv-SE" dirty="0" err="1"/>
              <a:t>phase</a:t>
            </a:r>
            <a:r>
              <a:rPr lang="sv-SE" dirty="0"/>
              <a:t> </a:t>
            </a:r>
            <a:r>
              <a:rPr lang="sv-SE" dirty="0" err="1"/>
              <a:t>noise</a:t>
            </a:r>
            <a:r>
              <a:rPr lang="sv-SE" dirty="0"/>
              <a:t> simulation, PTRS </a:t>
            </a:r>
            <a:r>
              <a:rPr lang="sv-SE" dirty="0" err="1"/>
              <a:t>REs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used</a:t>
            </a:r>
            <a:r>
              <a:rPr lang="sv-SE" dirty="0"/>
              <a:t> for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60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12045</TotalTime>
  <Words>393</Words>
  <Application>Microsoft Office PowerPoint</Application>
  <PresentationFormat>On-screen Show (4:3)</PresentationFormat>
  <Paragraphs>122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ＭＳ Ｐゴシック</vt:lpstr>
      <vt:lpstr>SimSun</vt:lpstr>
      <vt:lpstr>SimSun</vt:lpstr>
      <vt:lpstr>Arial</vt:lpstr>
      <vt:lpstr>Calibri</vt:lpstr>
      <vt:lpstr>Times New Roman</vt:lpstr>
      <vt:lpstr>Office テーマ</vt:lpstr>
      <vt:lpstr>WF on NR BS RF FRCs</vt:lpstr>
      <vt:lpstr>Background</vt:lpstr>
      <vt:lpstr>Background Simulation results for REFSENS and ICS SNR</vt:lpstr>
      <vt:lpstr>Background: Simulation results for Dynamic Range SNR </vt:lpstr>
      <vt:lpstr>Observations</vt:lpstr>
      <vt:lpstr>Agreements</vt:lpstr>
      <vt:lpstr>Simulation assumptions - DMRS</vt:lpstr>
      <vt:lpstr>Simulation assumptions</vt:lpstr>
      <vt:lpstr>Simulation assumptions - PTRS</vt:lpstr>
      <vt:lpstr>REFSENS and ICS assumptions</vt:lpstr>
      <vt:lpstr>Dynamic Range assumptions</vt:lpstr>
      <vt:lpstr>TBS for FRC </vt:lpstr>
      <vt:lpstr>Agreements</vt:lpstr>
      <vt:lpstr>MCS index and target coding rate</vt:lpstr>
      <vt:lpstr>REFSENS and ICS TBS: MCS=4</vt:lpstr>
      <vt:lpstr>Dyn Range TBS: MCS=16</vt:lpstr>
      <vt:lpstr>Implementation margin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371</cp:revision>
  <dcterms:created xsi:type="dcterms:W3CDTF">2017-01-18T16:32:26Z</dcterms:created>
  <dcterms:modified xsi:type="dcterms:W3CDTF">2018-01-26T06:58:48Z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