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74" r:id="rId3"/>
    <p:sldId id="276" r:id="rId4"/>
    <p:sldId id="277" r:id="rId5"/>
    <p:sldId id="278" r:id="rId6"/>
    <p:sldId id="275" r:id="rId7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Imadur Rahman" initials="IR" lastIdx="2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51" autoAdjust="0"/>
    <p:restoredTop sz="93825" autoAdjust="0"/>
  </p:normalViewPr>
  <p:slideViewPr>
    <p:cSldViewPr>
      <p:cViewPr varScale="1">
        <p:scale>
          <a:sx n="64" d="100"/>
          <a:sy n="64" d="100"/>
        </p:scale>
        <p:origin x="192" y="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commentAuthors" Target="commentAuthors.xml"/><Relationship Id="rId14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pitchFamily="34" charset="0"/>
              </a:defRPr>
            </a:lvl1pPr>
          </a:lstStyle>
          <a:p>
            <a:pPr>
              <a:defRPr/>
            </a:pPr>
            <a:endParaRPr lang="en-US" altLang="sv-S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pitchFamily="34" charset="0"/>
              </a:defRPr>
            </a:lvl1pPr>
          </a:lstStyle>
          <a:p>
            <a:pPr>
              <a:defRPr/>
            </a:pPr>
            <a:fld id="{3AC7B30B-57C5-430E-9E07-6854595C56A4}" type="datetimeFigureOut">
              <a:rPr lang="en-US" altLang="sv-SE"/>
              <a:pPr>
                <a:defRPr/>
              </a:pPr>
              <a:t>1/26/2018</a:t>
            </a:fld>
            <a:endParaRPr lang="en-US" altLang="sv-S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pitchFamily="34" charset="0"/>
              </a:defRPr>
            </a:lvl1pPr>
          </a:lstStyle>
          <a:p>
            <a:pPr>
              <a:defRPr/>
            </a:pPr>
            <a:endParaRPr lang="en-US" alt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703C08FC-A096-4C68-B1BE-B10D8539C32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5904427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sv-SE"/>
          </a:p>
        </p:txBody>
      </p:sp>
      <p:sp>
        <p:nvSpPr>
          <p:cNvPr id="819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2B201AAA-E908-4C1C-8521-D24AD4F5BF20}" type="slidenum">
              <a:rPr lang="en-US" altLang="sv-SE">
                <a:cs typeface="Arial" panose="020B0604020202020204" pitchFamily="34" charset="0"/>
              </a:rPr>
              <a:pPr>
                <a:spcBef>
                  <a:spcPct val="0"/>
                </a:spcBef>
              </a:pPr>
              <a:t>1</a:t>
            </a:fld>
            <a:endParaRPr lang="en-US" altLang="sv-SE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802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8FEA4C-64C2-4A22-8C3A-34802847581A}" type="datetimeFigureOut">
              <a:rPr lang="zh-CN" altLang="sv-SE"/>
              <a:pPr>
                <a:defRPr/>
              </a:pPr>
              <a:t>2018/1/26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DA1264-6763-4D17-926D-0D6D2E7EAEF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58791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E54A58-563A-48C5-B634-42CB6C04D84E}" type="datetimeFigureOut">
              <a:rPr lang="zh-CN" altLang="sv-SE"/>
              <a:pPr>
                <a:defRPr/>
              </a:pPr>
              <a:t>2018/1/26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863E6E-46F9-4E1E-B879-68DFDADE646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42086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AA26DE-51F2-4F0E-9F39-9F4F99D15B93}" type="datetimeFigureOut">
              <a:rPr lang="zh-CN" altLang="sv-SE"/>
              <a:pPr>
                <a:defRPr/>
              </a:pPr>
              <a:t>2018/1/26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95D3FE1-5279-4C40-9788-DE145D5B847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51939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1C49A3-B31A-44FB-9C21-F9F4CCD849C1}" type="datetimeFigureOut">
              <a:rPr lang="zh-CN" altLang="sv-SE"/>
              <a:pPr>
                <a:defRPr/>
              </a:pPr>
              <a:t>2018/1/26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54AEF9-6AC0-4D36-8D41-4B0C62C4503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33932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7B66C9-3E16-430F-B137-DBB040BB7364}" type="datetimeFigureOut">
              <a:rPr lang="zh-CN" altLang="sv-SE"/>
              <a:pPr>
                <a:defRPr/>
              </a:pPr>
              <a:t>2018/1/26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DE59903-29D1-4908-AC1A-7571AA077D9D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41669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EB66E3-1A08-44FF-A487-1902B128CF79}" type="datetimeFigureOut">
              <a:rPr lang="zh-CN" altLang="sv-SE"/>
              <a:pPr>
                <a:defRPr/>
              </a:pPr>
              <a:t>2018/1/26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4B195B8-6669-46E4-BDAD-ED044E7CA6B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31602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23D8A1-2ABB-432A-976A-D24708DC8D43}" type="datetimeFigureOut">
              <a:rPr lang="zh-CN" altLang="sv-SE"/>
              <a:pPr>
                <a:defRPr/>
              </a:pPr>
              <a:t>2018/1/26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DC6750-00F1-477C-9B7C-1A0E5685AABB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47854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A60AF3-F95B-492F-8248-C8CC9C5503F8}" type="datetimeFigureOut">
              <a:rPr lang="zh-CN" altLang="sv-SE"/>
              <a:pPr>
                <a:defRPr/>
              </a:pPr>
              <a:t>2018/1/26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6A8BF5-6457-4E20-B124-6757D6BDA8C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67130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B6187A-079C-498D-90A3-41C9E2F9F4DE}" type="datetimeFigureOut">
              <a:rPr lang="zh-CN" altLang="sv-SE"/>
              <a:pPr>
                <a:defRPr/>
              </a:pPr>
              <a:t>2018/1/26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B9BC91-9596-4633-8CD2-9C12DE31438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90181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D19773-BB9A-483C-8166-0AB348753AFB}" type="datetimeFigureOut">
              <a:rPr lang="zh-CN" altLang="sv-SE"/>
              <a:pPr>
                <a:defRPr/>
              </a:pPr>
              <a:t>2018/1/26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2EEF6E6-EEB3-46AC-AF58-8636A1035F1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71212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FCF32B-0E83-48D6-AE58-48F6CE1B2557}" type="datetimeFigureOut">
              <a:rPr lang="zh-CN" altLang="sv-SE"/>
              <a:pPr>
                <a:defRPr/>
              </a:pPr>
              <a:t>2018/1/26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CA50DE-3F15-4069-86F1-5FE5E284CC6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05480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cs typeface="Arial" pitchFamily="34" charset="0"/>
              </a:defRPr>
            </a:lvl1pPr>
          </a:lstStyle>
          <a:p>
            <a:pPr>
              <a:defRPr/>
            </a:pPr>
            <a:fld id="{D44602B5-CE5B-4684-82E4-90AC78E01600}" type="datetimeFigureOut">
              <a:rPr lang="zh-CN" altLang="sv-SE"/>
              <a:pPr>
                <a:defRPr/>
              </a:pPr>
              <a:t>2018/1/26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cs typeface="Arial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0C3F5196-3EF4-4794-80B1-28C94844456D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SimSun" pitchFamily="2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SimSun" pitchFamily="2" charset="-122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SimSun" pitchFamily="2" charset="-122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SimSun" pitchFamily="2" charset="-122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>
                <a:ea typeface="+mj-ea"/>
              </a:rPr>
              <a:t>WF on FR2 UEM</a:t>
            </a:r>
            <a:br>
              <a:rPr lang="en-US" dirty="0">
                <a:ea typeface="+mj-ea"/>
              </a:rPr>
            </a:br>
            <a:endParaRPr lang="en-US" noProof="0" dirty="0">
              <a:ea typeface="+mj-ea"/>
            </a:endParaRP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1042988" y="4149725"/>
            <a:ext cx="7345362" cy="17272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tabLst>
                <a:tab pos="3951288" algn="r"/>
              </a:tabLst>
            </a:pPr>
            <a:r>
              <a:rPr lang="en-US" altLang="sv-SE" sz="3000" b="1" noProof="0" dirty="0">
                <a:solidFill>
                  <a:schemeClr val="tx1"/>
                </a:solidFill>
              </a:rPr>
              <a:t>Agenda Item:	</a:t>
            </a:r>
            <a:r>
              <a:rPr lang="en-US" altLang="sv-SE" sz="3000" b="1" dirty="0">
                <a:solidFill>
                  <a:schemeClr val="tx1"/>
                </a:solidFill>
              </a:rPr>
              <a:t>4.4.2.5.2</a:t>
            </a:r>
            <a:endParaRPr lang="en-US" altLang="sv-SE" sz="3000" noProof="0" dirty="0">
              <a:solidFill>
                <a:schemeClr val="tx1"/>
              </a:solidFill>
            </a:endParaRPr>
          </a:p>
          <a:p>
            <a:pPr eaLnBrk="1" hangingPunct="1">
              <a:lnSpc>
                <a:spcPct val="80000"/>
              </a:lnSpc>
              <a:tabLst>
                <a:tab pos="3951288" algn="r"/>
              </a:tabLst>
            </a:pPr>
            <a:r>
              <a:rPr lang="en-US" altLang="sv-SE" sz="3000" b="1" noProof="0" dirty="0">
                <a:solidFill>
                  <a:schemeClr val="tx1"/>
                </a:solidFill>
              </a:rPr>
              <a:t>Document for:</a:t>
            </a:r>
            <a:r>
              <a:rPr lang="en-US" altLang="sv-SE" sz="3000" noProof="0" dirty="0">
                <a:solidFill>
                  <a:schemeClr val="tx1"/>
                </a:solidFill>
              </a:rPr>
              <a:t>	Approval</a:t>
            </a:r>
          </a:p>
          <a:p>
            <a:pPr eaLnBrk="1" hangingPunct="1">
              <a:lnSpc>
                <a:spcPct val="80000"/>
              </a:lnSpc>
              <a:tabLst>
                <a:tab pos="3951288" algn="r"/>
              </a:tabLst>
            </a:pPr>
            <a:r>
              <a:rPr lang="en-US" altLang="sv-SE" sz="3000" b="1" noProof="0" dirty="0">
                <a:solidFill>
                  <a:schemeClr val="tx1"/>
                </a:solidFill>
              </a:rPr>
              <a:t>Source: 	</a:t>
            </a:r>
            <a:r>
              <a:rPr lang="en-US" altLang="sv-SE" sz="3000" noProof="0" dirty="0">
                <a:solidFill>
                  <a:schemeClr val="tx1"/>
                </a:solidFill>
              </a:rPr>
              <a:t>Ericsson</a:t>
            </a:r>
            <a:endParaRPr lang="en-US" altLang="sv-SE" sz="3000" noProof="0" dirty="0">
              <a:solidFill>
                <a:srgbClr val="7030A0"/>
              </a:solidFill>
            </a:endParaRPr>
          </a:p>
        </p:txBody>
      </p:sp>
      <p:sp>
        <p:nvSpPr>
          <p:cNvPr id="2052" name="Rectangle 3"/>
          <p:cNvSpPr>
            <a:spLocks noChangeArrowheads="1"/>
          </p:cNvSpPr>
          <p:nvPr/>
        </p:nvSpPr>
        <p:spPr bwMode="auto">
          <a:xfrm>
            <a:off x="395288" y="342900"/>
            <a:ext cx="8497887" cy="113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>
              <a:buNone/>
            </a:pPr>
            <a:r>
              <a:rPr lang="en-US" altLang="sv-SE" sz="2000" b="1" dirty="0">
                <a:cs typeface="Arial" panose="020B0604020202020204" pitchFamily="34" charset="0"/>
              </a:rPr>
              <a:t>3GPP TSG-RAN WG4 AH-1801  				Tdoc R4-1801024</a:t>
            </a:r>
          </a:p>
          <a:p>
            <a:pPr>
              <a:buNone/>
            </a:pPr>
            <a:r>
              <a:rPr lang="en-US" altLang="sv-SE" sz="2000" b="1" dirty="0">
                <a:cs typeface="Arial" panose="020B0604020202020204" pitchFamily="34" charset="0"/>
              </a:rPr>
              <a:t>San Diego, CA, US, 22 – 26 January, 2018</a:t>
            </a:r>
          </a:p>
          <a:p>
            <a:pPr>
              <a:buNone/>
            </a:pPr>
            <a:endParaRPr lang="sv-SE" altLang="sv-SE" sz="2000" b="1" dirty="0"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sv-SE" noProof="0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313" y="1412875"/>
            <a:ext cx="8229600" cy="4525963"/>
          </a:xfrm>
        </p:spPr>
        <p:txBody>
          <a:bodyPr/>
          <a:lstStyle/>
          <a:p>
            <a:pPr marL="0" indent="0">
              <a:buFont typeface="Arial" charset="0"/>
              <a:buNone/>
              <a:defRPr/>
            </a:pPr>
            <a:endParaRPr lang="en-US" sz="1800" noProof="0" dirty="0"/>
          </a:p>
          <a:p>
            <a:pPr>
              <a:buFont typeface="Arial" charset="0"/>
              <a:buChar char="•"/>
              <a:defRPr/>
            </a:pPr>
            <a:endParaRPr lang="en-US" sz="1800" noProof="0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 bwMode="auto">
          <a:xfrm>
            <a:off x="395288" y="1556792"/>
            <a:ext cx="8229600" cy="48965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dirty="0"/>
              <a:t>The unwanted emissions are for BS type 2-O expressed as an </a:t>
            </a:r>
            <a:r>
              <a:rPr lang="en-US" sz="2400" i="1" dirty="0"/>
              <a:t>OTA spectrum emission mask </a:t>
            </a:r>
            <a:r>
              <a:rPr lang="en-US" sz="2400" dirty="0"/>
              <a:t>(transmission centric), fundamentally based on the ITU-R IMT-2020 parameters and related to the </a:t>
            </a:r>
            <a:r>
              <a:rPr lang="en-US" sz="2400" dirty="0" err="1"/>
              <a:t>P</a:t>
            </a:r>
            <a:r>
              <a:rPr lang="en-US" sz="2400" baseline="-25000" dirty="0" err="1"/>
              <a:t>Tx</a:t>
            </a:r>
            <a:r>
              <a:rPr lang="en-US" sz="2400" dirty="0"/>
              <a:t> level of the BS</a:t>
            </a:r>
          </a:p>
          <a:p>
            <a:r>
              <a:rPr lang="en-US" sz="2400" dirty="0"/>
              <a:t>Several open issues remain in TS 38.104 (Editor’s notes):</a:t>
            </a:r>
          </a:p>
          <a:p>
            <a:pPr lvl="1"/>
            <a:r>
              <a:rPr lang="en-US" sz="2000" dirty="0"/>
              <a:t>How to account for the “OOB boundary” (“250% rule”)</a:t>
            </a:r>
          </a:p>
          <a:p>
            <a:pPr lvl="1"/>
            <a:r>
              <a:rPr lang="en-US" sz="2000" dirty="0"/>
              <a:t>Definition and implication of “total transmission boundary”</a:t>
            </a:r>
          </a:p>
          <a:p>
            <a:pPr lvl="1"/>
            <a:r>
              <a:rPr lang="en-US" sz="2000" dirty="0"/>
              <a:t>Type of emission mask and frequency range (carrier centric or band centric)</a:t>
            </a:r>
          </a:p>
          <a:p>
            <a:pPr lvl="1"/>
            <a:r>
              <a:rPr lang="en-US" sz="2000" dirty="0"/>
              <a:t>Emission limits and corresponding power levels</a:t>
            </a:r>
          </a:p>
          <a:p>
            <a:pPr lvl="1"/>
            <a:r>
              <a:rPr lang="en-US" sz="2000" dirty="0"/>
              <a:t>Relation to spurious emission limits, where presently only a general level of -13 dBm is accounted for</a:t>
            </a:r>
          </a:p>
          <a:p>
            <a:pPr lvl="1"/>
            <a:r>
              <a:rPr lang="en-US" sz="2000" dirty="0"/>
              <a:t>Criteria to classify the requirement </a:t>
            </a:r>
            <a:endParaRPr lang="en-US" sz="2000" baseline="-250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33323B-20F2-4373-B7FC-67A36241DA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Inputs and proposals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CBD7FBB-5257-4AFC-8F87-BC0FFD196E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4708525"/>
          </a:xfrm>
        </p:spPr>
        <p:txBody>
          <a:bodyPr/>
          <a:lstStyle/>
          <a:p>
            <a:r>
              <a:rPr lang="en-US" sz="2400" dirty="0"/>
              <a:t>Make FR2 SEM </a:t>
            </a:r>
            <a:r>
              <a:rPr lang="en-US" sz="2400" i="1" dirty="0"/>
              <a:t>BS class </a:t>
            </a:r>
            <a:r>
              <a:rPr lang="en-US" sz="2400" dirty="0"/>
              <a:t>(deployment scenario) specific rather than power level specific [1]</a:t>
            </a:r>
          </a:p>
          <a:p>
            <a:r>
              <a:rPr lang="en-US" sz="2400" dirty="0"/>
              <a:t>Keep FR2 SEM TRP (</a:t>
            </a:r>
            <a:r>
              <a:rPr lang="en-US" sz="2400" dirty="0" err="1"/>
              <a:t>P</a:t>
            </a:r>
            <a:r>
              <a:rPr lang="en-US" sz="2400" baseline="-25000" dirty="0" err="1"/>
              <a:t>Tx</a:t>
            </a:r>
            <a:r>
              <a:rPr lang="en-US" sz="2400" dirty="0"/>
              <a:t>) specific, </a:t>
            </a:r>
            <a:r>
              <a:rPr lang="en-US" sz="2400" dirty="0" err="1"/>
              <a:t>P</a:t>
            </a:r>
            <a:r>
              <a:rPr lang="en-US" sz="2400" baseline="-25000" dirty="0" err="1"/>
              <a:t>Tx</a:t>
            </a:r>
            <a:r>
              <a:rPr lang="en-US" sz="2400" dirty="0"/>
              <a:t> defined as </a:t>
            </a:r>
            <a:r>
              <a:rPr lang="en-US" sz="2400" i="1" dirty="0"/>
              <a:t>Rated TRP output power declared per RIB</a:t>
            </a:r>
            <a:r>
              <a:rPr lang="en-US" sz="2400" dirty="0"/>
              <a:t> [3]</a:t>
            </a:r>
          </a:p>
          <a:p>
            <a:r>
              <a:rPr lang="en-US" sz="2400" dirty="0"/>
              <a:t>Using a more realistic 29 dBm </a:t>
            </a:r>
            <a:r>
              <a:rPr lang="en-US" sz="2400" i="1" dirty="0"/>
              <a:t>power level threshold </a:t>
            </a:r>
            <a:r>
              <a:rPr lang="en-US" sz="2400" dirty="0"/>
              <a:t>instead o 35 dBm [2]</a:t>
            </a:r>
          </a:p>
          <a:p>
            <a:r>
              <a:rPr lang="en-US" sz="2400" dirty="0"/>
              <a:t>Define </a:t>
            </a:r>
            <a:r>
              <a:rPr lang="en-US" sz="2400" i="1" dirty="0"/>
              <a:t>Total transmission BW </a:t>
            </a:r>
            <a:r>
              <a:rPr lang="en-US" sz="2400" dirty="0"/>
              <a:t>to cover multiple contiguous carriers [3]</a:t>
            </a:r>
          </a:p>
          <a:p>
            <a:r>
              <a:rPr lang="en-US" sz="2400" dirty="0"/>
              <a:t>Base </a:t>
            </a:r>
            <a:r>
              <a:rPr lang="en-US" sz="2400" i="1" dirty="0"/>
              <a:t>OOB boundary </a:t>
            </a:r>
            <a:r>
              <a:rPr lang="en-US" sz="2400" dirty="0"/>
              <a:t>on ITU-R SM.1539 [3]</a:t>
            </a:r>
          </a:p>
          <a:p>
            <a:r>
              <a:rPr lang="en-US" sz="2400" dirty="0"/>
              <a:t>Introduce Notes on Non-contiguous and MB operation [4]</a:t>
            </a:r>
          </a:p>
          <a:p>
            <a:r>
              <a:rPr lang="en-US" sz="2400" dirty="0"/>
              <a:t>For lower power levels and BW&lt;200 MHz, introduce a mask with 5 dB higher limits [4]</a:t>
            </a:r>
          </a:p>
        </p:txBody>
      </p:sp>
    </p:spTree>
    <p:extLst>
      <p:ext uri="{BB962C8B-B14F-4D97-AF65-F5344CB8AC3E}">
        <p14:creationId xmlns:p14="http://schemas.microsoft.com/office/powerpoint/2010/main" val="15638462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C86D84-AEBE-44BA-8D6E-7533ED2548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Agreements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EF5641C-A6A3-47C3-A236-B057609FC54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/>
              <a:t>Based on present spectrum situation in FR2</a:t>
            </a:r>
          </a:p>
          <a:p>
            <a:pPr lvl="1"/>
            <a:r>
              <a:rPr lang="en-US" sz="2400" dirty="0"/>
              <a:t>Requirements should cover non-contiguous spectrum operation in Rel-15</a:t>
            </a:r>
          </a:p>
          <a:p>
            <a:pPr lvl="1"/>
            <a:r>
              <a:rPr lang="en-US" sz="2400" dirty="0"/>
              <a:t>Multiband operation is for future study in FR2</a:t>
            </a:r>
          </a:p>
          <a:p>
            <a:pPr marL="457200" lvl="1" indent="0">
              <a:buNone/>
            </a:pPr>
            <a:r>
              <a:rPr lang="en-US" sz="2400" dirty="0"/>
              <a:t>NOTE: Above agreement concerns all FR2 RF requirements.</a:t>
            </a:r>
          </a:p>
          <a:p>
            <a:r>
              <a:rPr lang="en-US" sz="2800" dirty="0"/>
              <a:t>Definition of Total transmission BW  </a:t>
            </a:r>
          </a:p>
          <a:p>
            <a:pPr lvl="1"/>
            <a:r>
              <a:rPr lang="en-US" sz="2400" dirty="0"/>
              <a:t>Covers contiguous multicarrier transmissions</a:t>
            </a:r>
          </a:p>
          <a:p>
            <a:pPr marL="457200" lvl="1" indent="0">
              <a:buNone/>
            </a:pPr>
            <a:r>
              <a:rPr lang="en-US" sz="2400" dirty="0"/>
              <a:t>NOTE: There may be variations in regional applicability.</a:t>
            </a:r>
          </a:p>
          <a:p>
            <a:r>
              <a:rPr lang="en-US" sz="2800" dirty="0"/>
              <a:t>We need to conclude the requirement in February</a:t>
            </a:r>
          </a:p>
        </p:txBody>
      </p:sp>
    </p:spTree>
    <p:extLst>
      <p:ext uri="{BB962C8B-B14F-4D97-AF65-F5344CB8AC3E}">
        <p14:creationId xmlns:p14="http://schemas.microsoft.com/office/powerpoint/2010/main" val="35565627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C3EB03-4DDF-4F9B-ABE8-7C931DEC46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Open issues for study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A3AC0E-A9E0-49AA-9363-0A7577A001F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5472608"/>
          </a:xfrm>
        </p:spPr>
        <p:txBody>
          <a:bodyPr/>
          <a:lstStyle/>
          <a:p>
            <a:r>
              <a:rPr lang="en-US" sz="2000" dirty="0"/>
              <a:t>Type of emission mask and frequency range (Carrier centric (SEM) vs. band centric (UEM))</a:t>
            </a:r>
          </a:p>
          <a:p>
            <a:pPr lvl="1"/>
            <a:r>
              <a:rPr lang="en-US" sz="1800" dirty="0"/>
              <a:t>Considering impact from possible stricter Category B limits</a:t>
            </a:r>
          </a:p>
          <a:p>
            <a:pPr lvl="1"/>
            <a:r>
              <a:rPr lang="en-US" sz="1800" dirty="0"/>
              <a:t>Consider OOB boundary (based on regulation)</a:t>
            </a:r>
          </a:p>
          <a:p>
            <a:r>
              <a:rPr lang="en-US" sz="2000" dirty="0"/>
              <a:t>Classification of masks and relation to </a:t>
            </a:r>
            <a:r>
              <a:rPr lang="en-US" sz="2000" dirty="0" err="1"/>
              <a:t>PTx</a:t>
            </a:r>
            <a:endParaRPr lang="en-US" sz="2000" dirty="0"/>
          </a:p>
          <a:p>
            <a:pPr lvl="1"/>
            <a:r>
              <a:rPr lang="en-US" sz="1800" dirty="0"/>
              <a:t>Option 1: Consider to use BS classification instead of </a:t>
            </a:r>
            <a:r>
              <a:rPr lang="en-US" sz="1800" dirty="0" err="1"/>
              <a:t>PTx</a:t>
            </a:r>
            <a:r>
              <a:rPr lang="en-US" sz="1800" dirty="0"/>
              <a:t> for classification </a:t>
            </a:r>
          </a:p>
          <a:p>
            <a:pPr lvl="2"/>
            <a:r>
              <a:rPr lang="en-US" sz="1400" dirty="0"/>
              <a:t>Further consider relationship between mask and </a:t>
            </a:r>
            <a:r>
              <a:rPr lang="en-US" sz="1400" dirty="0" err="1"/>
              <a:t>PTx</a:t>
            </a:r>
            <a:endParaRPr lang="en-US" sz="1400" dirty="0"/>
          </a:p>
          <a:p>
            <a:pPr lvl="1"/>
            <a:r>
              <a:rPr lang="en-US" sz="1800" dirty="0"/>
              <a:t>Option 2: Classify based on </a:t>
            </a:r>
            <a:r>
              <a:rPr lang="en-US" sz="1800" dirty="0" err="1"/>
              <a:t>PTx</a:t>
            </a:r>
            <a:r>
              <a:rPr lang="en-US" sz="1800" dirty="0"/>
              <a:t> (as now)</a:t>
            </a:r>
          </a:p>
          <a:p>
            <a:pPr lvl="2"/>
            <a:r>
              <a:rPr lang="en-US" sz="1400" dirty="0"/>
              <a:t>Consider realistic </a:t>
            </a:r>
            <a:r>
              <a:rPr lang="en-US" sz="1400" dirty="0" err="1"/>
              <a:t>PTx</a:t>
            </a:r>
            <a:r>
              <a:rPr lang="en-US" sz="1400" dirty="0"/>
              <a:t> levels</a:t>
            </a:r>
          </a:p>
          <a:p>
            <a:pPr lvl="2"/>
            <a:r>
              <a:rPr lang="en-US" sz="1400" dirty="0"/>
              <a:t>Introduce definition of </a:t>
            </a:r>
            <a:r>
              <a:rPr lang="en-US" sz="1400" dirty="0" err="1"/>
              <a:t>PTx</a:t>
            </a:r>
            <a:r>
              <a:rPr lang="en-US" sz="1400" dirty="0"/>
              <a:t>, based on declaration or measurements</a:t>
            </a:r>
          </a:p>
          <a:p>
            <a:r>
              <a:rPr lang="en-US" sz="2000" dirty="0"/>
              <a:t>Mask levels</a:t>
            </a:r>
          </a:p>
          <a:p>
            <a:pPr lvl="1"/>
            <a:r>
              <a:rPr lang="en-US" sz="1800" dirty="0"/>
              <a:t>Impact from choice of mask and classification (as outlined above)</a:t>
            </a:r>
          </a:p>
          <a:p>
            <a:pPr lvl="1"/>
            <a:r>
              <a:rPr lang="en-US" sz="1800" dirty="0"/>
              <a:t>Consider levels used by ITU-R in compatibility studies</a:t>
            </a:r>
          </a:p>
          <a:p>
            <a:pPr lvl="1"/>
            <a:r>
              <a:rPr lang="en-US" sz="1800" dirty="0"/>
              <a:t>Consider other channel BW than 200 MHz</a:t>
            </a:r>
            <a:endParaRPr lang="en-US" sz="1800" dirty="0">
              <a:solidFill>
                <a:srgbClr val="FF0000"/>
              </a:solidFill>
            </a:endParaRPr>
          </a:p>
          <a:p>
            <a:r>
              <a:rPr lang="en-US" sz="2000" dirty="0"/>
              <a:t>Definition of Total transmission BW for non-contiguous multicarrier</a:t>
            </a:r>
          </a:p>
          <a:p>
            <a:endParaRPr lang="en-US" sz="2200" dirty="0"/>
          </a:p>
          <a:p>
            <a:pPr lvl="1"/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34560527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sv-SE" noProof="0" dirty="0"/>
              <a:t>Reference input documents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313" y="1412875"/>
            <a:ext cx="8229600" cy="4525963"/>
          </a:xfrm>
        </p:spPr>
        <p:txBody>
          <a:bodyPr/>
          <a:lstStyle/>
          <a:p>
            <a:pPr marL="0" indent="0">
              <a:buFont typeface="Arial" charset="0"/>
              <a:buNone/>
              <a:defRPr/>
            </a:pPr>
            <a:endParaRPr lang="en-US" sz="1800" noProof="0" dirty="0"/>
          </a:p>
          <a:p>
            <a:pPr>
              <a:buFont typeface="Arial" charset="0"/>
              <a:buChar char="•"/>
              <a:defRPr/>
            </a:pPr>
            <a:endParaRPr lang="en-US" sz="1800" noProof="0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 bwMode="auto">
          <a:xfrm>
            <a:off x="395288" y="1844824"/>
            <a:ext cx="8229600" cy="4608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buFont typeface="+mj-lt"/>
              <a:buAutoNum type="arabicPeriod"/>
            </a:pPr>
            <a:r>
              <a:rPr lang="en-US" sz="2400" dirty="0"/>
              <a:t>R4-1800204, "FR2 BS OOBE requirement" (Samsung).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dirty="0"/>
              <a:t>R4-1800283, "On PTX for mm-wave UEM (FR2)" (Ericsson).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dirty="0"/>
              <a:t>R4-1800674, "SEM for FR2 NR BS" (NTT DOCOMO, INC.).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dirty="0"/>
              <a:t>R4-1800929, "FR2 spectrum mask" (Nokia, Nokia Shanghai Bell).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dirty="0"/>
              <a:t>R4-1800955, "Draft CR to TS 38.104 clause 9.7.4.3 OTA spectrum emission mask" (Nokia, Nokia Shanghai Bell).</a:t>
            </a:r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4828555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30668</TotalTime>
  <Words>508</Words>
  <Application>Microsoft Office PowerPoint</Application>
  <PresentationFormat>On-screen Show (4:3)</PresentationFormat>
  <Paragraphs>54</Paragraphs>
  <Slides>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SimSun</vt:lpstr>
      <vt:lpstr>SimSun</vt:lpstr>
      <vt:lpstr>Arial</vt:lpstr>
      <vt:lpstr>Calibri</vt:lpstr>
      <vt:lpstr>Office 主题</vt:lpstr>
      <vt:lpstr>WF on FR2 UEM </vt:lpstr>
      <vt:lpstr>Background</vt:lpstr>
      <vt:lpstr>Inputs and proposals</vt:lpstr>
      <vt:lpstr>Agreements</vt:lpstr>
      <vt:lpstr>Open issues for study</vt:lpstr>
      <vt:lpstr>Reference input documents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4Rx 8x4</dc:title>
  <dc:creator>Saynajakangas, Tuomo (Nokia - FI/Oulu)</dc:creator>
  <cp:lastModifiedBy>Johan Sköld 2</cp:lastModifiedBy>
  <cp:revision>298</cp:revision>
  <dcterms:created xsi:type="dcterms:W3CDTF">2014-03-20T14:32:54Z</dcterms:created>
  <dcterms:modified xsi:type="dcterms:W3CDTF">2018-01-26T20:22:45Z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1476178062</vt:lpwstr>
  </property>
</Properties>
</file>