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4" r:id="rId6"/>
    <p:sldId id="265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NR CACLR requirement for non-continuous allocation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ZTE, NTT DOCOMO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AH-1801</a:t>
            </a:r>
          </a:p>
          <a:p>
            <a:pPr>
              <a:spcBef>
                <a:spcPct val="0"/>
              </a:spcBef>
            </a:pPr>
            <a:r>
              <a:rPr lang="it-IT" altLang="sv-SE" b="1" dirty="0">
                <a:cs typeface="Arial" panose="020B0604020202020204" pitchFamily="34" charset="0"/>
              </a:rPr>
              <a:t>San Diego, California, USA, 22 – 26 </a:t>
            </a:r>
            <a:r>
              <a:rPr lang="en-GB" altLang="sv-SE" b="1" dirty="0">
                <a:cs typeface="Arial" panose="020B0604020202020204" pitchFamily="34" charset="0"/>
              </a:rPr>
              <a:t>January</a:t>
            </a:r>
            <a:r>
              <a:rPr lang="it-IT" altLang="sv-SE" b="1" dirty="0">
                <a:cs typeface="Arial" panose="020B0604020202020204" pitchFamily="34" charset="0"/>
              </a:rPr>
              <a:t> 2018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4.4.2.5.1.2</a:t>
            </a: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R4-1801020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NR BS CACLR requirement for non-continuous allocation have been discussed in RAN4 AH-1801:</a:t>
            </a:r>
          </a:p>
          <a:p>
            <a:pPr lvl="1"/>
            <a:r>
              <a:rPr lang="en-GB" dirty="0"/>
              <a:t>[1]	R4-1800529	Further discussion on NR CACLR requirement	ZTE</a:t>
            </a:r>
          </a:p>
          <a:p>
            <a:pPr lvl="1"/>
            <a:r>
              <a:rPr lang="en-GB" dirty="0"/>
              <a:t>[2]	R4-1800673	OTA ACLR for non-contiguous spectrum and multiple band operation in FR1 and FR2 NR BS	NTT DOCOMO, INC.</a:t>
            </a:r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BS type 1-C / 1-H CACLR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8599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400" dirty="0"/>
              <a:t>To clarify the BS type 1-C and 1-H CACLR requirement in non-contiguous spectrum or multiple bands by modifying table 6.6.3.2-3 in clause 6.6.3.2:</a:t>
            </a:r>
            <a:endParaRPr lang="en-GB" sz="1600" b="1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A9E99A1-0DFE-463D-8E06-85036C7C1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183997"/>
              </p:ext>
            </p:extLst>
          </p:nvPr>
        </p:nvGraphicFramePr>
        <p:xfrm>
          <a:off x="838200" y="2158915"/>
          <a:ext cx="10515600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09">
                  <a:extLst>
                    <a:ext uri="{9D8B030D-6E8A-4147-A177-3AD203B41FA5}">
                      <a16:colId xmlns:a16="http://schemas.microsoft.com/office/drawing/2014/main" val="1943254236"/>
                    </a:ext>
                  </a:extLst>
                </a:gridCol>
                <a:gridCol w="2822713">
                  <a:extLst>
                    <a:ext uri="{9D8B030D-6E8A-4147-A177-3AD203B41FA5}">
                      <a16:colId xmlns:a16="http://schemas.microsoft.com/office/drawing/2014/main" val="2261872538"/>
                    </a:ext>
                  </a:extLst>
                </a:gridCol>
                <a:gridCol w="1391478">
                  <a:extLst>
                    <a:ext uri="{9D8B030D-6E8A-4147-A177-3AD203B41FA5}">
                      <a16:colId xmlns:a16="http://schemas.microsoft.com/office/drawing/2014/main" val="2126533441"/>
                    </a:ext>
                  </a:extLst>
                </a:gridCol>
                <a:gridCol w="3644348">
                  <a:extLst>
                    <a:ext uri="{9D8B030D-6E8A-4147-A177-3AD203B41FA5}">
                      <a16:colId xmlns:a16="http://schemas.microsoft.com/office/drawing/2014/main" val="468350654"/>
                    </a:ext>
                  </a:extLst>
                </a:gridCol>
                <a:gridCol w="1020417">
                  <a:extLst>
                    <a:ext uri="{9D8B030D-6E8A-4147-A177-3AD203B41FA5}">
                      <a16:colId xmlns:a16="http://schemas.microsoft.com/office/drawing/2014/main" val="1930177693"/>
                    </a:ext>
                  </a:extLst>
                </a:gridCol>
                <a:gridCol w="593035">
                  <a:extLst>
                    <a:ext uri="{9D8B030D-6E8A-4147-A177-3AD203B41FA5}">
                      <a16:colId xmlns:a16="http://schemas.microsoft.com/office/drawing/2014/main" val="8573730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bandwidth of NR lowest/highest carrier transmitted 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dirty="0">
                          <a:effectLst/>
                        </a:rPr>
                        <a:t> [MHz] 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Sub-block or Inter RF Bandwidth gap size (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) where the limit applies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BS adjacent channel centre frequency offset below or above the sub-block edge or the Base Station RF Bandwidth edge (inside the gap)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Assumed adjacent channel carrier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Filter on the adjacent channel frequency and corresponding filter bandwidth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ACLR limit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778939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5, 10, 15, 20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MHz ≤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Wgap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15 MHz (Note 2)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MHz ≤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Wgap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45 MHz (Note 3)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2.5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2554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 MHz &lt;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20 MHz (Note 2)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10 MHz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50 MHz (Note 3)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7.5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5637954"/>
                  </a:ext>
                </a:extLst>
              </a:tr>
              <a:tr h="2886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[25, 30, 40, 50, 60, 70, 80,90, 100]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≤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60 MHz (Note 3)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≤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30 MHz (Note 2) 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 MHz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05830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40 MHz &lt;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80 MHz (Note 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40 </a:t>
                      </a:r>
                      <a:r>
                        <a:rPr lang="en-GB" sz="1400">
                          <a:effectLst/>
                        </a:rPr>
                        <a:t>MHz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140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&lt; 50 MHz (Note 2)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3535154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 is the transmission bandwidth configuration of the assumed adjacent channel carrier.</a:t>
                      </a:r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NOTE 2:	Applicable in case the </a:t>
                      </a:r>
                      <a:r>
                        <a:rPr lang="en-GB" sz="1400" b="1" dirty="0" err="1"/>
                        <a:t>BW</a:t>
                      </a:r>
                      <a:r>
                        <a:rPr lang="en-GB" sz="1400" b="1" baseline="-25000" dirty="0" err="1"/>
                        <a:t>Channel</a:t>
                      </a:r>
                      <a:r>
                        <a:rPr lang="en-GB" sz="1400" b="1" dirty="0"/>
                        <a:t> of NR carrier transmitted at the other edge of the gap is 5, 10, 15, 20 </a:t>
                      </a:r>
                      <a:r>
                        <a:rPr lang="en-GB" sz="1400" b="1" dirty="0" err="1"/>
                        <a:t>MHz.</a:t>
                      </a:r>
                      <a:endParaRPr lang="en-GB" sz="1100" b="1" baseline="-25000" dirty="0"/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NOTE 3:	Applicable in case the </a:t>
                      </a:r>
                      <a:r>
                        <a:rPr lang="en-GB" sz="1400" b="1" dirty="0" err="1"/>
                        <a:t>BW</a:t>
                      </a:r>
                      <a:r>
                        <a:rPr lang="en-GB" sz="1400" b="1" baseline="-25000" dirty="0" err="1"/>
                        <a:t>Channel</a:t>
                      </a:r>
                      <a:r>
                        <a:rPr lang="en-GB" sz="1400" b="1" dirty="0"/>
                        <a:t> of NR carrier transmitted at the other edge of the gap is [</a:t>
                      </a:r>
                      <a:r>
                        <a:rPr lang="en-GB" sz="1400" dirty="0">
                          <a:effectLst/>
                        </a:rPr>
                        <a:t>25, 30, 40, 50, 60, 70, 80,90, 100]</a:t>
                      </a:r>
                      <a:r>
                        <a:rPr lang="en-GB" sz="1400" b="1" dirty="0"/>
                        <a:t> </a:t>
                      </a:r>
                      <a:r>
                        <a:rPr lang="en-GB" sz="1400" b="1" dirty="0" err="1"/>
                        <a:t>MHz.</a:t>
                      </a:r>
                      <a:endParaRPr lang="en-GB" sz="1100" b="1" baseline="-25000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031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898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BS type 1-C / 1-H 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8592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400" dirty="0"/>
              <a:t>To clarify the BS type 1-C and 1-H ACLR requirement in non-contiguous spectrum or multiple bands by adding table 6.6.3.2-5 in clause 6.6.3.2:</a:t>
            </a:r>
            <a:endParaRPr lang="en-GB" sz="1600" b="1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A9E99A1-0DFE-463D-8E06-85036C7C1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06043"/>
              </p:ext>
            </p:extLst>
          </p:nvPr>
        </p:nvGraphicFramePr>
        <p:xfrm>
          <a:off x="838200" y="2145663"/>
          <a:ext cx="10515600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3939">
                  <a:extLst>
                    <a:ext uri="{9D8B030D-6E8A-4147-A177-3AD203B41FA5}">
                      <a16:colId xmlns:a16="http://schemas.microsoft.com/office/drawing/2014/main" val="1943254236"/>
                    </a:ext>
                  </a:extLst>
                </a:gridCol>
                <a:gridCol w="1971261">
                  <a:extLst>
                    <a:ext uri="{9D8B030D-6E8A-4147-A177-3AD203B41FA5}">
                      <a16:colId xmlns:a16="http://schemas.microsoft.com/office/drawing/2014/main" val="2261872538"/>
                    </a:ext>
                  </a:extLst>
                </a:gridCol>
                <a:gridCol w="2017643">
                  <a:extLst>
                    <a:ext uri="{9D8B030D-6E8A-4147-A177-3AD203B41FA5}">
                      <a16:colId xmlns:a16="http://schemas.microsoft.com/office/drawing/2014/main" val="2126533441"/>
                    </a:ext>
                  </a:extLst>
                </a:gridCol>
                <a:gridCol w="2676940">
                  <a:extLst>
                    <a:ext uri="{9D8B030D-6E8A-4147-A177-3AD203B41FA5}">
                      <a16:colId xmlns:a16="http://schemas.microsoft.com/office/drawing/2014/main" val="468350654"/>
                    </a:ext>
                  </a:extLst>
                </a:gridCol>
                <a:gridCol w="1431234">
                  <a:extLst>
                    <a:ext uri="{9D8B030D-6E8A-4147-A177-3AD203B41FA5}">
                      <a16:colId xmlns:a16="http://schemas.microsoft.com/office/drawing/2014/main" val="1930177693"/>
                    </a:ext>
                  </a:extLst>
                </a:gridCol>
                <a:gridCol w="884583">
                  <a:extLst>
                    <a:ext uri="{9D8B030D-6E8A-4147-A177-3AD203B41FA5}">
                      <a16:colId xmlns:a16="http://schemas.microsoft.com/office/drawing/2014/main" val="8573730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bandwidth of NR lowest/highest carrier transmitted 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dirty="0">
                          <a:effectLst/>
                        </a:rPr>
                        <a:t> [MHz] 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Sub-block or Inter RF Bandwidth gap size (</a:t>
                      </a: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) where the limit applies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BS adjacent channel centre frequency offset below or above the sub-block edge or the Base Station RF Bandwidth edge (inside the gap)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Assumed adjacent channel carrier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Filter on the adjacent channel frequency and corresponding filter bandwidth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ACLR limit</a:t>
                      </a:r>
                      <a:endParaRPr lang="en-GB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778939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5, 10, 15, 20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≥ 15 MHz (Note 2)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≥ 45 MHz (Note 3)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2.5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2554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20 MHz (Note 2)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50 MHz (Note 3)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7.5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5637954"/>
                  </a:ext>
                </a:extLst>
              </a:tr>
              <a:tr h="2886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[25, 30, 40, 50, 60, 70, 80,90, 100]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60 MHz (Note 3)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30 MHz (Note 2) 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 MHz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05830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80 MHz (Note 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>
                          <a:effectLst/>
                        </a:rPr>
                        <a:t>Wgap</a:t>
                      </a:r>
                      <a:r>
                        <a:rPr lang="en-GB" sz="1400" dirty="0">
                          <a:effectLst/>
                        </a:rPr>
                        <a:t> ≥ 50 MHz (Note 2)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 MHz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20 MHz NR with SCS that provides largest transmission bandwidth configuration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Square (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 dB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3535154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Config</a:t>
                      </a:r>
                      <a:r>
                        <a:rPr lang="en-GB" sz="1400" dirty="0">
                          <a:effectLst/>
                        </a:rPr>
                        <a:t> is the transmission bandwidth configuration of the assumed adjacent channel carrier.</a:t>
                      </a:r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NOTE 2:	Applicable in case the </a:t>
                      </a:r>
                      <a:r>
                        <a:rPr lang="en-GB" sz="1400" b="1" dirty="0" err="1"/>
                        <a:t>BW</a:t>
                      </a:r>
                      <a:r>
                        <a:rPr lang="en-GB" sz="1400" b="1" baseline="-25000" dirty="0" err="1"/>
                        <a:t>Channel</a:t>
                      </a:r>
                      <a:r>
                        <a:rPr lang="en-GB" sz="1400" b="1" dirty="0"/>
                        <a:t> of NR carrier transmitted at the other edge of the gap is 5, 10, 15, 20 </a:t>
                      </a:r>
                      <a:r>
                        <a:rPr lang="en-GB" sz="1400" b="1" dirty="0" err="1"/>
                        <a:t>MHz.</a:t>
                      </a:r>
                      <a:endParaRPr lang="en-GB" sz="1100" b="1" baseline="-25000" dirty="0"/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NOTE 3:	Applicable in case the </a:t>
                      </a:r>
                      <a:r>
                        <a:rPr lang="en-GB" sz="1400" b="1" dirty="0" err="1"/>
                        <a:t>BW</a:t>
                      </a:r>
                      <a:r>
                        <a:rPr lang="en-GB" sz="1400" b="1" baseline="-25000" dirty="0" err="1"/>
                        <a:t>Channel</a:t>
                      </a:r>
                      <a:r>
                        <a:rPr lang="en-GB" sz="1400" b="1" dirty="0"/>
                        <a:t> of NR carrier transmitted at the other edge of the gap is [</a:t>
                      </a:r>
                      <a:r>
                        <a:rPr lang="en-GB" sz="1400" dirty="0">
                          <a:effectLst/>
                        </a:rPr>
                        <a:t>25, 30, 40, 50, 60, 70, 80,90, 100]</a:t>
                      </a:r>
                      <a:r>
                        <a:rPr lang="en-GB" sz="1400" b="1" dirty="0"/>
                        <a:t> </a:t>
                      </a:r>
                      <a:r>
                        <a:rPr lang="en-GB" sz="1400" b="1" dirty="0" err="1"/>
                        <a:t>MHz.</a:t>
                      </a:r>
                      <a:endParaRPr lang="en-GB" sz="1100" b="1" baseline="-25000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031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201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BS type 1-C / 1-H ACLR / CACLR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02906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000" dirty="0"/>
              <a:t>To clarify the BS type 1-C / 1-H ACLR / CACLR requirement in non-contiguous spectrum or multiple bands by modifying two paragraphs in clause 6.6.3.1:</a:t>
            </a:r>
          </a:p>
          <a:p>
            <a:pPr fontAlgn="base" hangingPunct="0"/>
            <a:r>
              <a:rPr lang="en-GB" sz="2000" b="1" dirty="0"/>
              <a:t>[For a BS operating in non-contiguous spectrum, the 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6.6.3.2-5, while CACLR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6.6.3.2-3.</a:t>
            </a:r>
          </a:p>
          <a:p>
            <a:pPr fontAlgn="base" hangingPunct="0"/>
            <a:r>
              <a:rPr lang="en-GB" sz="2000" b="1" dirty="0"/>
              <a:t>For a BS operating in multiple bands, where multiple bands are mapped onto the same antenna connector, the 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6.6.3.2-5, while CACLR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Inter RF Bandwidth gaps for the frequency ranges defined in table 6.6.3.2-3.]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87659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BS type 1-O ACLR / CACLR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000" dirty="0"/>
              <a:t>To clarify the BS type 1-O ACLR /CACLR requirement in non-contiguous spectrum or multiple bands by adding three paragraphs in clause 9.7.3.2:</a:t>
            </a:r>
          </a:p>
          <a:p>
            <a:pPr hangingPunct="0"/>
            <a:r>
              <a:rPr lang="en-GB" sz="2000" b="1" dirty="0"/>
              <a:t>The OTA ACLR(CACLR) basic limit or the OTA ACLR absolute limit, whichever is less stringent, shall apply, unless stated otherwise in regional regulation.</a:t>
            </a:r>
          </a:p>
          <a:p>
            <a:pPr hangingPunct="0"/>
            <a:r>
              <a:rPr lang="en-GB" sz="2000" b="1" dirty="0"/>
              <a:t>For a RIB operating in non-contiguous spectrum, the 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6.6.3.2-5, while the CACLR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6.6.3.2-3.</a:t>
            </a:r>
            <a:endParaRPr lang="en-GB" sz="2000" dirty="0"/>
          </a:p>
          <a:p>
            <a:r>
              <a:rPr lang="en-GB" sz="2000" b="1" dirty="0"/>
              <a:t>For a RIB operating in multiple bands, the 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sub block gaps for the frequency ranges defined in table 6.6.3.2-5, while the CACLR requirement in </a:t>
            </a:r>
            <a:r>
              <a:rPr lang="en-GB" sz="2000" b="1" dirty="0" err="1"/>
              <a:t>subclause</a:t>
            </a:r>
            <a:r>
              <a:rPr lang="en-GB" sz="2000" b="1" dirty="0"/>
              <a:t> 6.6.3.2 applies in Inter RF Bandwidth gaps for the frequency ranges defined in table 6.6.3.2-3.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21380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BS type 2-O ACLR / CACLR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/>
              <a:t>To further discuss (considering the different channel bandwidth combinations of the </a:t>
            </a:r>
            <a:r>
              <a:rPr lang="en-GB"/>
              <a:t>NR carriers </a:t>
            </a:r>
            <a:r>
              <a:rPr lang="en-GB" dirty="0"/>
              <a:t>transmitted) and decide in RAN4#86: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The applicable OTA ACLR requirement within the sub-block or Inter RF Bandwidth gap for NR BS type 2-O operating in non-contiguous spectrum or multiple bands.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The applicable OTA CACLR requirement within the sub-block or Inter RF Bandwidth gap for NR BS type 2-O operating in non-contiguous spectrum or multiple bands.</a:t>
            </a:r>
          </a:p>
        </p:txBody>
      </p:sp>
    </p:spTree>
    <p:extLst>
      <p:ext uri="{BB962C8B-B14F-4D97-AF65-F5344CB8AC3E}">
        <p14:creationId xmlns:p14="http://schemas.microsoft.com/office/powerpoint/2010/main" val="2290049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</TotalTime>
  <Words>1031</Words>
  <Application>Microsoft Office PowerPoint</Application>
  <PresentationFormat>Widescreen</PresentationFormat>
  <Paragraphs>97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on NR CACLR requirement for non-continuous allocation</vt:lpstr>
      <vt:lpstr>Background</vt:lpstr>
      <vt:lpstr>Way forward on BS type 1-C / 1-H CACLR</vt:lpstr>
      <vt:lpstr>Way forward on BS type 1-C / 1-H ACLR</vt:lpstr>
      <vt:lpstr>Way forward on BS type 1-C / 1-H ACLR / CACLR</vt:lpstr>
      <vt:lpstr>Way forward on BS type 1-O ACLR / CACLR </vt:lpstr>
      <vt:lpstr>Way forward on BS type 2-O ACLR / CACLR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164</cp:revision>
  <dcterms:created xsi:type="dcterms:W3CDTF">2016-11-16T01:29:09Z</dcterms:created>
  <dcterms:modified xsi:type="dcterms:W3CDTF">2018-01-26T16:33:11Z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