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63" r:id="rId6"/>
    <p:sldId id="364" r:id="rId7"/>
    <p:sldId id="36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0" d="100"/>
          <a:sy n="70" d="100"/>
        </p:scale>
        <p:origin x="1108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256QAM for FR2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41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AH-1801</a:t>
            </a:r>
            <a:br>
              <a:rPr lang="en-US" altLang="zh-CN" sz="1800" b="1" dirty="0"/>
            </a:br>
            <a:r>
              <a:rPr lang="it-IT" sz="1800" b="1" dirty="0"/>
              <a:t>San Diego, California, USA, 22 - 26 January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4.2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R4-1801003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</a:t>
            </a:r>
            <a:r>
              <a:rPr lang="en-US" sz="2000" dirty="0" smtClean="0"/>
              <a:t>easibility </a:t>
            </a:r>
            <a:r>
              <a:rPr lang="en-US" sz="2000" dirty="0"/>
              <a:t>of DL 256QAM for </a:t>
            </a:r>
            <a:r>
              <a:rPr lang="en-US" sz="2000" dirty="0" smtClean="0"/>
              <a:t>FR2 is FFS including </a:t>
            </a:r>
            <a:r>
              <a:rPr lang="en-US" dirty="0" smtClean="0"/>
              <a:t>f</a:t>
            </a:r>
            <a:r>
              <a:rPr lang="en-US" altLang="zh-CN" dirty="0" smtClean="0"/>
              <a:t>easible TX and RX EVM assumptions and performance benefits</a:t>
            </a:r>
            <a:endParaRPr lang="en-US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Companies are encouraged to bring inputs on</a:t>
            </a:r>
            <a:endParaRPr lang="en-GB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Performance comparison of 64QAM and 256QAM for FR2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</a:pPr>
            <a:r>
              <a:rPr lang="en-GB" dirty="0"/>
              <a:t>Focus on link-level performance comparison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</a:pPr>
            <a:r>
              <a:rPr lang="en-GB" dirty="0"/>
              <a:t>Interested companies can bring system-level evaluation results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Feasible TX and RX EVM assumptions for </a:t>
            </a:r>
            <a:r>
              <a:rPr lang="en-US" sz="1600" dirty="0" smtClean="0"/>
              <a:t>256QAM FR2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 smtClean="0"/>
              <a:t>Timelines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The </a:t>
            </a:r>
            <a:r>
              <a:rPr lang="en-US" sz="1600" dirty="0"/>
              <a:t>decision on the </a:t>
            </a:r>
            <a:r>
              <a:rPr lang="en-US" sz="1600" dirty="0" smtClean="0"/>
              <a:t>introduction of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256QAM </a:t>
            </a:r>
            <a:r>
              <a:rPr lang="en-US" altLang="zh-CN" sz="1600" dirty="0" smtClean="0"/>
              <a:t>FR2 requirements in </a:t>
            </a:r>
            <a:r>
              <a:rPr lang="en-US" altLang="zh-CN" sz="1600" dirty="0"/>
              <a:t>Rel-15 </a:t>
            </a:r>
            <a:r>
              <a:rPr lang="en-US" altLang="zh-CN" sz="1600" dirty="0" smtClean="0"/>
              <a:t>timeframe shall </a:t>
            </a:r>
            <a:r>
              <a:rPr lang="en-US" altLang="zh-CN" sz="1600" dirty="0"/>
              <a:t>be made in RAN4 #</a:t>
            </a:r>
            <a:r>
              <a:rPr lang="en-US" altLang="zh-CN" sz="1600" dirty="0" smtClean="0"/>
              <a:t>86 (Feb’18)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Note: this does not preclude introduction of 256QAM in the future in release-independent way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Companies are encouraged to bring analysis in RAN4 #86. Additional results can be submitted </a:t>
            </a:r>
            <a:r>
              <a:rPr lang="en-US" sz="1600" dirty="0" smtClean="0"/>
              <a:t>in RAN4 #86bis.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Link-level 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600" dirty="0"/>
              <a:t>Carrier frequency: [29] GHz </a:t>
            </a:r>
          </a:p>
          <a:p>
            <a:pPr lvl="0"/>
            <a:r>
              <a:rPr lang="en-GB" sz="1600" dirty="0"/>
              <a:t>CBW: 50 MHz </a:t>
            </a:r>
          </a:p>
          <a:p>
            <a:pPr lvl="0"/>
            <a:r>
              <a:rPr lang="en-GB" sz="1600" dirty="0"/>
              <a:t>SCS: </a:t>
            </a:r>
            <a:r>
              <a:rPr lang="en-GB" sz="1600" dirty="0" smtClean="0"/>
              <a:t>120kHz</a:t>
            </a:r>
            <a:r>
              <a:rPr lang="en-GB" sz="1600" dirty="0"/>
              <a:t>, 60kHz</a:t>
            </a:r>
          </a:p>
          <a:p>
            <a:pPr lvl="0"/>
            <a:r>
              <a:rPr lang="en-GB" sz="1600" dirty="0"/>
              <a:t>Number of allocated PRBs: </a:t>
            </a:r>
            <a:r>
              <a:rPr lang="en-GB" altLang="ja-JP" sz="1600" dirty="0"/>
              <a:t>32 </a:t>
            </a:r>
            <a:r>
              <a:rPr lang="en-GB" altLang="ja-JP" sz="1600" dirty="0" smtClean="0"/>
              <a:t>RPBs for 120kHz SCS, </a:t>
            </a:r>
            <a:r>
              <a:rPr lang="en-GB" sz="1600" dirty="0"/>
              <a:t>66 PRBs </a:t>
            </a:r>
            <a:r>
              <a:rPr lang="en-GB" sz="1600" dirty="0" smtClean="0"/>
              <a:t>for 60kHz SCS</a:t>
            </a:r>
            <a:endParaRPr lang="en-GB" sz="1600" dirty="0"/>
          </a:p>
          <a:p>
            <a:pPr lvl="0"/>
            <a:r>
              <a:rPr lang="en-GB" sz="1600" dirty="0"/>
              <a:t>Adaptive MCS and MIMO rank (rank 1/2) selection</a:t>
            </a:r>
          </a:p>
          <a:p>
            <a:pPr lvl="1"/>
            <a:r>
              <a:rPr lang="en-GB" sz="1400" dirty="0"/>
              <a:t>64 QAM: Throughput curves envelope for MCS index Table 1 (TS 38.214 Table 5.1.3.1-1)</a:t>
            </a:r>
          </a:p>
          <a:p>
            <a:pPr lvl="1"/>
            <a:r>
              <a:rPr lang="en-GB" sz="1400" dirty="0"/>
              <a:t>256 QAM: Throughput curves envelope for MCS index Table 2 (TS 38.214 Table 5.1.3.1-2)</a:t>
            </a:r>
          </a:p>
          <a:p>
            <a:pPr lvl="0"/>
            <a:r>
              <a:rPr lang="en-GB" sz="1600" dirty="0"/>
              <a:t>Propagation conditions: </a:t>
            </a:r>
          </a:p>
          <a:p>
            <a:pPr lvl="1"/>
            <a:r>
              <a:rPr lang="en-GB" sz="1400" dirty="0"/>
              <a:t>TDL-A, 30 ns delay spread, UE speed 5 km/h; </a:t>
            </a:r>
          </a:p>
          <a:p>
            <a:pPr lvl="1"/>
            <a:r>
              <a:rPr lang="en-GB" sz="1400" dirty="0"/>
              <a:t>TDL-D, 30 ns delay spread, UE speed 5 km/h; </a:t>
            </a:r>
          </a:p>
          <a:p>
            <a:pPr lvl="0"/>
            <a:r>
              <a:rPr lang="en-GB" sz="1600" dirty="0"/>
              <a:t>2x2 Low MIMO </a:t>
            </a:r>
            <a:r>
              <a:rPr lang="en-GB" sz="1600" dirty="0" smtClean="0"/>
              <a:t>correlation </a:t>
            </a:r>
          </a:p>
          <a:p>
            <a:pPr lvl="0"/>
            <a:r>
              <a:rPr lang="en-GB" sz="1600" dirty="0" smtClean="0"/>
              <a:t>DMRS </a:t>
            </a:r>
            <a:r>
              <a:rPr lang="en-GB" sz="1600" dirty="0"/>
              <a:t>configuration: </a:t>
            </a:r>
            <a:endParaRPr lang="en-GB" sz="1600" dirty="0" smtClean="0"/>
          </a:p>
          <a:p>
            <a:pPr lvl="1"/>
            <a:r>
              <a:rPr lang="en-GB" sz="1200" dirty="0" smtClean="0"/>
              <a:t>Option 2: Type </a:t>
            </a:r>
            <a:r>
              <a:rPr lang="en-GB" sz="1200" dirty="0"/>
              <a:t>1, DL-DMRS-</a:t>
            </a:r>
            <a:r>
              <a:rPr lang="en-GB" sz="1200" dirty="0" err="1"/>
              <a:t>len</a:t>
            </a:r>
            <a:r>
              <a:rPr lang="en-GB" sz="1200" dirty="0"/>
              <a:t> = 1, DL-DMRS-add-pos = 2 (i.e. 3 DMRS symbols per slot</a:t>
            </a:r>
            <a:r>
              <a:rPr lang="en-GB" sz="1200" dirty="0" smtClean="0"/>
              <a:t>)</a:t>
            </a:r>
          </a:p>
          <a:p>
            <a:pPr lvl="1"/>
            <a:r>
              <a:rPr lang="en-GB" sz="1200" dirty="0" smtClean="0"/>
              <a:t>Option 2: Type 2, </a:t>
            </a:r>
            <a:r>
              <a:rPr lang="en-GB" altLang="zh-CN" sz="1200" dirty="0" smtClean="0"/>
              <a:t>DL-DMRS-</a:t>
            </a:r>
            <a:r>
              <a:rPr lang="en-GB" altLang="zh-CN" sz="1200" dirty="0" err="1" smtClean="0"/>
              <a:t>len</a:t>
            </a:r>
            <a:r>
              <a:rPr lang="en-GB" altLang="zh-CN" sz="1200" dirty="0" smtClean="0"/>
              <a:t> = 2, DL-DMRS-add-pos = 1 (i.e. 4 DMRS symbols per slot)</a:t>
            </a:r>
            <a:endParaRPr lang="en-GB" sz="1200" dirty="0"/>
          </a:p>
          <a:p>
            <a:pPr lvl="0"/>
            <a:r>
              <a:rPr lang="en-GB" sz="1600" dirty="0"/>
              <a:t>High density PTRS: K</a:t>
            </a:r>
            <a:r>
              <a:rPr lang="en-GB" sz="1600" baseline="-25000" dirty="0"/>
              <a:t>PTRS</a:t>
            </a:r>
            <a:r>
              <a:rPr lang="en-GB" sz="1600" dirty="0"/>
              <a:t> = 2 (every 2nd RB), L</a:t>
            </a:r>
            <a:r>
              <a:rPr lang="en-GB" sz="1600" baseline="-25000" dirty="0"/>
              <a:t>PTRS</a:t>
            </a:r>
            <a:r>
              <a:rPr lang="en-GB" sz="1600" dirty="0"/>
              <a:t> = 1 (each OFDM symbol)</a:t>
            </a:r>
          </a:p>
          <a:p>
            <a:r>
              <a:rPr lang="en-CA" sz="1600" dirty="0" smtClean="0">
                <a:solidFill>
                  <a:srgbClr val="FF0000"/>
                </a:solidFill>
              </a:rPr>
              <a:t>Receiver:</a:t>
            </a:r>
          </a:p>
          <a:p>
            <a:pPr lvl="1"/>
            <a:r>
              <a:rPr lang="en-CA" sz="1200" dirty="0" smtClean="0">
                <a:solidFill>
                  <a:srgbClr val="FF0000"/>
                </a:solidFill>
              </a:rPr>
              <a:t>Realistic/practical </a:t>
            </a:r>
            <a:r>
              <a:rPr lang="en-CA" sz="1200" dirty="0">
                <a:solidFill>
                  <a:srgbClr val="FF0000"/>
                </a:solidFill>
              </a:rPr>
              <a:t>channel estimation 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1"/>
            <a:r>
              <a:rPr lang="en-GB" sz="1200" dirty="0" smtClean="0"/>
              <a:t>Practical </a:t>
            </a:r>
            <a:r>
              <a:rPr lang="en-GB" sz="1200" dirty="0"/>
              <a:t>phase noise compensation based on PTRS</a:t>
            </a:r>
          </a:p>
          <a:p>
            <a:pPr lvl="2"/>
            <a:r>
              <a:rPr lang="en-US" sz="1100" dirty="0"/>
              <a:t>Ideal CPE compensation is not precluded</a:t>
            </a:r>
            <a:endParaRPr lang="en-GB" sz="1100" dirty="0"/>
          </a:p>
          <a:p>
            <a:pPr lvl="0"/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0640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Link-level 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537"/>
            <a:ext cx="8229600" cy="4906963"/>
          </a:xfrm>
        </p:spPr>
        <p:txBody>
          <a:bodyPr/>
          <a:lstStyle/>
          <a:p>
            <a:pPr lvl="0"/>
            <a:r>
              <a:rPr lang="en-GB" dirty="0"/>
              <a:t>RF impairments:</a:t>
            </a:r>
          </a:p>
          <a:p>
            <a:pPr lvl="1"/>
            <a:r>
              <a:rPr lang="en-GB" dirty="0"/>
              <a:t>Scenario #1: No RF impairments (i.e. TX/RX EVM = 0%)</a:t>
            </a:r>
            <a:endParaRPr lang="en-US" dirty="0"/>
          </a:p>
          <a:p>
            <a:pPr lvl="2"/>
            <a:r>
              <a:rPr lang="en-US" dirty="0"/>
              <a:t>Note: the scenario is used for reference purposes</a:t>
            </a:r>
            <a:endParaRPr lang="en-GB" dirty="0"/>
          </a:p>
          <a:p>
            <a:pPr lvl="1"/>
            <a:r>
              <a:rPr lang="en-GB" dirty="0"/>
              <a:t>Scenario #2: </a:t>
            </a:r>
          </a:p>
          <a:p>
            <a:pPr lvl="2"/>
            <a:r>
              <a:rPr lang="en-GB" dirty="0"/>
              <a:t>Practical RF impairments including 2 components for TX and RX</a:t>
            </a:r>
          </a:p>
          <a:p>
            <a:pPr lvl="3"/>
            <a:r>
              <a:rPr lang="en-GB" dirty="0" smtClean="0"/>
              <a:t>#1: EVM</a:t>
            </a:r>
            <a:r>
              <a:rPr lang="en-GB" dirty="0"/>
              <a:t>: </a:t>
            </a:r>
          </a:p>
          <a:p>
            <a:pPr lvl="4"/>
            <a:r>
              <a:rPr lang="en-GB" dirty="0"/>
              <a:t>Baseline: </a:t>
            </a:r>
            <a:r>
              <a:rPr lang="en-GB" dirty="0" smtClean="0"/>
              <a:t>[2, 3, 4, 5, 6%]</a:t>
            </a:r>
            <a:endParaRPr lang="en-GB" strike="sngStrike" dirty="0"/>
          </a:p>
          <a:p>
            <a:pPr lvl="4"/>
            <a:r>
              <a:rPr lang="en-GB" dirty="0"/>
              <a:t>Optional: </a:t>
            </a:r>
            <a:r>
              <a:rPr lang="en-GB" dirty="0" smtClean="0"/>
              <a:t>[1%]</a:t>
            </a:r>
            <a:endParaRPr lang="en-GB" strike="sngStrike" dirty="0" smtClean="0"/>
          </a:p>
          <a:p>
            <a:pPr lvl="3"/>
            <a:r>
              <a:rPr lang="en-GB" dirty="0" smtClean="0"/>
              <a:t>#2: Explicitly modelled Phase noise for TX and RX</a:t>
            </a:r>
          </a:p>
          <a:p>
            <a:pPr lvl="2"/>
            <a:r>
              <a:rPr lang="en-GB" dirty="0" smtClean="0"/>
              <a:t>Notes</a:t>
            </a:r>
            <a:r>
              <a:rPr lang="en-GB" dirty="0"/>
              <a:t>: </a:t>
            </a:r>
          </a:p>
          <a:p>
            <a:pPr lvl="3"/>
            <a:r>
              <a:rPr lang="en-GB" dirty="0"/>
              <a:t>The assumptions do not imply tightening 64QAM EVM requirements</a:t>
            </a:r>
          </a:p>
          <a:p>
            <a:pPr lvl="3"/>
            <a:r>
              <a:rPr lang="en-GB" dirty="0" smtClean="0"/>
              <a:t>Baseline: </a:t>
            </a:r>
            <a:r>
              <a:rPr lang="en-GB" altLang="ja-JP" dirty="0"/>
              <a:t>Same EVM between 64QAM and </a:t>
            </a:r>
            <a:r>
              <a:rPr lang="en-GB" altLang="ja-JP" dirty="0" smtClean="0"/>
              <a:t>256QAM</a:t>
            </a:r>
          </a:p>
          <a:p>
            <a:pPr lvl="3"/>
            <a:r>
              <a:rPr lang="en-GB" dirty="0" smtClean="0"/>
              <a:t>Additional results with higher EVM for 64QAM can be provided</a:t>
            </a:r>
            <a:endParaRPr lang="en-GB" dirty="0"/>
          </a:p>
          <a:p>
            <a:pPr lvl="3"/>
            <a:r>
              <a:rPr lang="en-US" dirty="0"/>
              <a:t>Same EVM assumed for TX and </a:t>
            </a:r>
            <a:r>
              <a:rPr lang="en-US" dirty="0" smtClean="0"/>
              <a:t>RX</a:t>
            </a:r>
            <a:endParaRPr lang="en-GB" dirty="0"/>
          </a:p>
          <a:p>
            <a:pPr lvl="2"/>
            <a:r>
              <a:rPr lang="en-GB" dirty="0"/>
              <a:t>Phase noise models for analysis: </a:t>
            </a:r>
          </a:p>
          <a:p>
            <a:pPr lvl="3"/>
            <a:r>
              <a:rPr lang="en-GB" dirty="0"/>
              <a:t>TR 38.803 </a:t>
            </a:r>
            <a:r>
              <a:rPr lang="en-US" dirty="0"/>
              <a:t>Example 1 model (section 6.1.10)</a:t>
            </a:r>
          </a:p>
          <a:p>
            <a:pPr lvl="3"/>
            <a:r>
              <a:rPr lang="en-GB" dirty="0"/>
              <a:t>TR 38.803 </a:t>
            </a:r>
            <a:r>
              <a:rPr lang="en-US" dirty="0"/>
              <a:t>Example 2 model (section 6.1.11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Other phase noise model is not </a:t>
            </a:r>
            <a:r>
              <a:rPr lang="en-US" altLang="zh-CN" dirty="0" smtClean="0"/>
              <a:t>precluded</a:t>
            </a:r>
            <a:endParaRPr lang="en-GB" dirty="0"/>
          </a:p>
          <a:p>
            <a:pPr marL="1371600" lvl="3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195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10870</TotalTime>
  <Words>471</Words>
  <Application>Microsoft Office PowerPoint</Application>
  <PresentationFormat>On-screen Show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WF on 256QAM for FR2</vt:lpstr>
      <vt:lpstr>Way Forward</vt:lpstr>
      <vt:lpstr>Link-level Simulation Assumptions</vt:lpstr>
      <vt:lpstr>Link-level 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Andrey Chervyakov</cp:lastModifiedBy>
  <cp:revision>842</cp:revision>
  <dcterms:created xsi:type="dcterms:W3CDTF">2013-05-13T16:02:00Z</dcterms:created>
  <dcterms:modified xsi:type="dcterms:W3CDTF">2018-01-25T21:59:52Z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2018-01-25 21:59:51Z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(3)A7NKydt2rXM1Qjr+G5k1p6Ao7tiu3PA1pHbY66d9SQwnoYgACGTMCTj+t9i7s833QfLJ54md
sOtYEcRQC7hTCVj92QUqaH241kInW07LzjLR3HoNT6y832n2Y0r3OOFYfV4j1u84VDNaXrag
KmBpbIXrr9BZy2MLBEBpzyurIYQxvfLkVf7861tLwwosnDlIMJJzcDZ/W6lDjG9rtODNQqtv
iff06TZUbQtpyKeSCq</vt:lpwstr>
  </property>
  <property fmtid="{D5CDD505-2E9C-101B-9397-08002B2CF9AE}" pid="13" name="_2015_ms_pID_7253431">
    <vt:lpwstr>2QtKGM5XAF0+65TNZwV2hl+vXWZveGK1LsiZQIbjhRdIh3/zEoBsve
jQmkvyDMPriJEZRH67Aw62VYi6AzzWpxsLVQeXvGO7GwqNb1JVv8EssWZZhFxL8/UZYCcl/j
jUHNp8FQQTVa1F9lgctV6KRdJxqyJFEjHzvdR1SxuM8hScVl3LuyC77fYuXqP/2ObwDY43ie
ZunommpDIXkEejzobDAevDqPxPjIfSyOwzoe</vt:lpwstr>
  </property>
  <property fmtid="{D5CDD505-2E9C-101B-9397-08002B2CF9AE}" pid="14" name="_2015_ms_pID_7253432">
    <vt:lpwstr>kA==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1516825141</vt:lpwstr>
  </property>
  <property fmtid="{D5CDD505-2E9C-101B-9397-08002B2CF9AE}" pid="19" name="CTPClassification">
    <vt:lpwstr>CTP_NT</vt:lpwstr>
  </property>
</Properties>
</file>