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79" r:id="rId4"/>
    <p:sldId id="288" r:id="rId5"/>
    <p:sldId id="289" r:id="rId6"/>
    <p:sldId id="284" r:id="rId7"/>
    <p:sldId id="285" r:id="rId8"/>
    <p:sldId id="287" r:id="rId9"/>
    <p:sldId id="290" r:id="rId10"/>
    <p:sldId id="286" r:id="rId11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5"/>
    <p:restoredTop sz="94660"/>
  </p:normalViewPr>
  <p:slideViewPr>
    <p:cSldViewPr>
      <p:cViewPr varScale="1">
        <p:scale>
          <a:sx n="89" d="100"/>
          <a:sy n="89" d="100"/>
        </p:scale>
        <p:origin x="127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96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</a:t>
            </a:r>
            <a:r>
              <a:rPr lang="en-US" altLang="zh-CN" dirty="0" smtClean="0">
                <a:solidFill>
                  <a:schemeClr val="tx1"/>
                </a:solidFill>
              </a:rPr>
              <a:t>Anritsu, </a:t>
            </a:r>
            <a:r>
              <a:rPr lang="en-US" altLang="zh-CN" dirty="0" smtClean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AH-1801	                                             </a:t>
            </a:r>
            <a:r>
              <a:rPr lang="en-GB" altLang="zh-CN" sz="1800" b="1" dirty="0" smtClean="0"/>
              <a:t>                    R4-1800745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San Diego, USA, 22 – 26 Jan </a:t>
            </a:r>
            <a:r>
              <a:rPr lang="da-DK" altLang="zh-CN" sz="1800" b="1" dirty="0" smtClean="0"/>
              <a:t>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4.7.2</a:t>
            </a:r>
            <a:endParaRPr lang="zh-CN" altLang="zh-CN" sz="1800" b="1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Other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0350" y="1268760"/>
            <a:ext cx="8229600" cy="4525963"/>
          </a:xfrm>
        </p:spPr>
        <p:txBody>
          <a:bodyPr/>
          <a:lstStyle/>
          <a:p>
            <a:r>
              <a:rPr lang="en-US" altLang="zh-CN" sz="2800" dirty="0" smtClean="0"/>
              <a:t>Conference call prior to RAN4#86 to progress on open items</a:t>
            </a:r>
          </a:p>
        </p:txBody>
      </p:sp>
    </p:spTree>
    <p:extLst>
      <p:ext uri="{BB962C8B-B14F-4D97-AF65-F5344CB8AC3E}">
        <p14:creationId xmlns:p14="http://schemas.microsoft.com/office/powerpoint/2010/main" val="3569134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Progress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 LS is sent to RAN5 to shift the MU work.</a:t>
            </a:r>
          </a:p>
          <a:p>
            <a:r>
              <a:rPr lang="en-US" altLang="zh-CN" dirty="0" smtClean="0"/>
              <a:t>The baseline MU for EIS has been approved into TR38.810 and the RAN4 part of the MU work will be finalized in the next meeting.</a:t>
            </a:r>
          </a:p>
          <a:p>
            <a:r>
              <a:rPr lang="en-US" altLang="zh-CN" dirty="0" smtClean="0"/>
              <a:t>The applicability of the baseline setup is approved.</a:t>
            </a:r>
          </a:p>
          <a:p>
            <a:r>
              <a:rPr lang="en-US" altLang="zh-CN" dirty="0" smtClean="0"/>
              <a:t>The work plan for alternate methods is approved.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9395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 value for quality of quiet </a:t>
            </a:r>
            <a:r>
              <a:rPr lang="en-US" dirty="0" smtClean="0"/>
              <a:t>zone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 smtClean="0"/>
              <a:t>Agreements</a:t>
            </a:r>
            <a:r>
              <a:rPr lang="en-US" altLang="zh-CN" dirty="0" smtClean="0"/>
              <a:t>:</a:t>
            </a:r>
          </a:p>
          <a:p>
            <a:pPr lvl="1"/>
            <a:r>
              <a:rPr lang="en-US" dirty="0" smtClean="0"/>
              <a:t>A</a:t>
            </a:r>
            <a:r>
              <a:rPr lang="en-US" altLang="zh-CN" dirty="0" smtClean="0"/>
              <a:t>t calibration stage</a:t>
            </a:r>
            <a:r>
              <a:rPr lang="en-US" altLang="zh-CN" dirty="0"/>
              <a:t>, the offset of </a:t>
            </a:r>
            <a:r>
              <a:rPr lang="en-US" altLang="zh-CN" dirty="0" smtClean="0"/>
              <a:t>reference AUT from the center of QZ should be excluded.</a:t>
            </a:r>
          </a:p>
          <a:p>
            <a:pPr lvl="1"/>
            <a:r>
              <a:rPr lang="en-US" dirty="0" smtClean="0"/>
              <a:t>How to exclude the MU value of “</a:t>
            </a:r>
            <a:r>
              <a:rPr lang="en-US" altLang="zh-CN" dirty="0"/>
              <a:t>offset of reference </a:t>
            </a:r>
            <a:r>
              <a:rPr lang="en-US" altLang="zh-CN" dirty="0" smtClean="0"/>
              <a:t>AUT </a:t>
            </a:r>
            <a:r>
              <a:rPr lang="en-US" altLang="zh-CN" dirty="0"/>
              <a:t>phase center </a:t>
            </a:r>
            <a:r>
              <a:rPr lang="en-US" dirty="0" smtClean="0"/>
              <a:t>” is FFS</a:t>
            </a:r>
          </a:p>
          <a:p>
            <a:r>
              <a:rPr lang="en-US" altLang="zh-CN" sz="2800" dirty="0"/>
              <a:t>Open Issue:</a:t>
            </a:r>
          </a:p>
          <a:p>
            <a:pPr lvl="1"/>
            <a:r>
              <a:rPr lang="en-US" altLang="zh-CN" dirty="0"/>
              <a:t>How </a:t>
            </a:r>
            <a:r>
              <a:rPr lang="en-US" altLang="zh-CN" dirty="0"/>
              <a:t>to estimate the effect of the ripple on calibration </a:t>
            </a:r>
            <a:r>
              <a:rPr lang="en-US" altLang="zh-CN" dirty="0"/>
              <a:t>stage– </a:t>
            </a:r>
            <a:r>
              <a:rPr lang="en-US" altLang="zh-CN" dirty="0"/>
              <a:t>Quality of the QZ for Calibration part</a:t>
            </a:r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dirty="0" smtClean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9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 AUT </a:t>
            </a:r>
            <a:r>
              <a:rPr lang="en-US" altLang="zh-CN" dirty="0" err="1"/>
              <a:t>vs</a:t>
            </a:r>
            <a:r>
              <a:rPr lang="en-US" altLang="zh-CN" dirty="0"/>
              <a:t> Calibration AUT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we need to add requirements for calibration AUT?</a:t>
            </a:r>
          </a:p>
          <a:p>
            <a:pPr lvl="1"/>
            <a:r>
              <a:rPr lang="en-US" altLang="zh-CN" dirty="0" smtClean="0"/>
              <a:t>No requirements are needed for calibration AUT</a:t>
            </a:r>
          </a:p>
          <a:p>
            <a:pPr lvl="1"/>
            <a:endParaRPr lang="en-US" altLang="zh-CN" dirty="0">
              <a:solidFill>
                <a:srgbClr val="00B0F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4413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TRP </a:t>
            </a:r>
            <a:r>
              <a:rPr lang="en-US" altLang="zh-CN" dirty="0" smtClean="0"/>
              <a:t>Measurement </a:t>
            </a:r>
            <a:r>
              <a:rPr lang="en-US" altLang="zh-CN" dirty="0"/>
              <a:t>Grids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altLang="zh-CN" sz="2400" dirty="0"/>
              <a:t>The group agrees to consider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following </a:t>
            </a:r>
            <a:r>
              <a:rPr lang="en-US" altLang="zh-CN" sz="2400" dirty="0" smtClean="0"/>
              <a:t>options:</a:t>
            </a:r>
          </a:p>
          <a:p>
            <a:pPr lvl="1"/>
            <a:r>
              <a:rPr lang="en-US" altLang="zh-CN" sz="2000" dirty="0"/>
              <a:t>Option 1</a:t>
            </a:r>
            <a:r>
              <a:rPr lang="en-US" altLang="zh-CN" sz="2000" dirty="0" smtClean="0"/>
              <a:t>:</a:t>
            </a:r>
          </a:p>
          <a:p>
            <a:pPr lvl="2"/>
            <a:r>
              <a:rPr lang="en-US" altLang="zh-CN" sz="1600" dirty="0"/>
              <a:t>Determine the UE directivity and HPBW using measurements</a:t>
            </a:r>
            <a:r>
              <a:rPr lang="en-US" altLang="zh-CN" sz="1600" dirty="0" smtClean="0"/>
              <a:t>.</a:t>
            </a:r>
          </a:p>
          <a:p>
            <a:pPr lvl="2"/>
            <a:r>
              <a:rPr lang="en-US" altLang="zh-CN" sz="1600" dirty="0"/>
              <a:t>Work out a procedure to determine the minimum number of measurement points as a function of UE directivity and HPBW</a:t>
            </a:r>
            <a:r>
              <a:rPr lang="en-US" altLang="zh-CN" sz="1600" dirty="0" smtClean="0"/>
              <a:t>.</a:t>
            </a:r>
          </a:p>
          <a:p>
            <a:pPr lvl="1"/>
            <a:r>
              <a:rPr lang="en-US" altLang="zh-CN" sz="2000" dirty="0"/>
              <a:t>Option </a:t>
            </a:r>
            <a:r>
              <a:rPr lang="en-US" altLang="zh-CN" sz="2000" dirty="0" smtClean="0"/>
              <a:t>2:</a:t>
            </a:r>
            <a:endParaRPr lang="en-US" altLang="zh-CN" sz="2000" dirty="0"/>
          </a:p>
          <a:p>
            <a:pPr lvl="2"/>
            <a:r>
              <a:rPr lang="en-US" altLang="zh-CN" sz="1600" dirty="0"/>
              <a:t>Define measurement grids according to UE type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 lvl="2"/>
            <a:r>
              <a:rPr lang="en-US" altLang="zh-CN" sz="1600" dirty="0"/>
              <a:t>The impact of this option on MU needs to be assessed</a:t>
            </a:r>
            <a:r>
              <a:rPr lang="en-US" altLang="zh-CN" sz="1600" dirty="0" smtClean="0"/>
              <a:t>.</a:t>
            </a:r>
          </a:p>
          <a:p>
            <a:pPr lvl="1"/>
            <a:r>
              <a:rPr lang="en-US" altLang="zh-CN" sz="2000" dirty="0"/>
              <a:t>Option 3:</a:t>
            </a:r>
          </a:p>
          <a:p>
            <a:pPr lvl="2"/>
            <a:r>
              <a:rPr lang="en-US" altLang="zh-CN" sz="1600" dirty="0" smtClean="0"/>
              <a:t>Manufacturer </a:t>
            </a:r>
            <a:r>
              <a:rPr lang="en-US" altLang="zh-CN" sz="1600" dirty="0"/>
              <a:t>declaration of desired measurement grid.</a:t>
            </a:r>
          </a:p>
          <a:p>
            <a:pPr lvl="2"/>
            <a:r>
              <a:rPr lang="en-US" altLang="zh-CN" sz="1600" dirty="0"/>
              <a:t>The impact of this option on test setup and MU applicability needs to be defined</a:t>
            </a:r>
            <a:r>
              <a:rPr lang="en-US" altLang="zh-CN" sz="1600" dirty="0" smtClean="0"/>
              <a:t>.</a:t>
            </a:r>
          </a:p>
          <a:p>
            <a:pPr lvl="1"/>
            <a:r>
              <a:rPr lang="en-US" altLang="zh-CN" sz="2000" dirty="0"/>
              <a:t>Option </a:t>
            </a:r>
            <a:r>
              <a:rPr lang="en-US" altLang="zh-CN" sz="2000" dirty="0" smtClean="0"/>
              <a:t>4:</a:t>
            </a:r>
            <a:endParaRPr lang="en-US" altLang="zh-CN" sz="2000" dirty="0"/>
          </a:p>
          <a:p>
            <a:pPr lvl="2"/>
            <a:r>
              <a:rPr lang="en-US" altLang="zh-CN" sz="1600" dirty="0" smtClean="0"/>
              <a:t>Define </a:t>
            </a:r>
            <a:r>
              <a:rPr lang="en-US" altLang="zh-CN" sz="1600" dirty="0"/>
              <a:t>a MU threshold limit for the measurement grid size</a:t>
            </a:r>
            <a:r>
              <a:rPr lang="en-US" altLang="zh-CN" sz="1600" dirty="0" smtClean="0"/>
              <a:t>.</a:t>
            </a:r>
            <a:endParaRPr lang="en-US" altLang="zh-CN" sz="1600" dirty="0"/>
          </a:p>
          <a:p>
            <a:pPr lvl="1"/>
            <a:r>
              <a:rPr lang="en-US" altLang="zh-CN" sz="2000" dirty="0" smtClean="0"/>
              <a:t>Other </a:t>
            </a:r>
            <a:r>
              <a:rPr lang="en-US" altLang="zh-CN" sz="2000" dirty="0"/>
              <a:t>options are not precluded:</a:t>
            </a:r>
          </a:p>
          <a:p>
            <a:pPr marL="457200" lvl="1" indent="0">
              <a:buNone/>
            </a:pPr>
            <a:endParaRPr lang="en-US" altLang="zh-CN" sz="2000" dirty="0" smtClean="0"/>
          </a:p>
          <a:p>
            <a:pPr marL="0" indent="0">
              <a:buNone/>
            </a:pPr>
            <a:endParaRPr lang="en-US" altLang="zh-CN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56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US" dirty="0" smtClean="0"/>
              <a:t>Directivity </a:t>
            </a:r>
            <a:r>
              <a:rPr lang="en-US" dirty="0"/>
              <a:t>and HPBW masks for reference </a:t>
            </a:r>
            <a:r>
              <a:rPr lang="en-US" dirty="0" smtClean="0"/>
              <a:t>AUT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672" y="1844824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 smtClean="0"/>
              <a:t>How to </a:t>
            </a:r>
            <a:r>
              <a:rPr lang="en-US" altLang="zh-CN" dirty="0"/>
              <a:t>qualify</a:t>
            </a:r>
            <a:r>
              <a:rPr lang="en-US" dirty="0" smtClean="0"/>
              <a:t> the reference antenna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dirty="0" smtClean="0"/>
              <a:t>Meet the reference AUT masks based on vendor’s datasheet.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614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n-US" dirty="0" smtClean="0"/>
              <a:t>Equivalence </a:t>
            </a:r>
            <a:r>
              <a:rPr lang="en-US" dirty="0"/>
              <a:t>framework for alternate test methodologies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672" y="1932856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 smtClean="0"/>
              <a:t>Update the equivalence framework based on </a:t>
            </a:r>
            <a:r>
              <a:rPr lang="en-US" altLang="zh-CN" dirty="0" smtClean="0"/>
              <a:t>technical justification and MU assessment.</a:t>
            </a:r>
          </a:p>
          <a:p>
            <a:r>
              <a:rPr lang="en-US" altLang="zh-CN" dirty="0" smtClean="0"/>
              <a:t>Measurements are not required.</a:t>
            </a:r>
          </a:p>
          <a:p>
            <a:pPr lvl="1"/>
            <a:endParaRPr lang="en-US" altLang="zh-CN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9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alternative methods, </a:t>
            </a:r>
            <a:r>
              <a:rPr lang="en-US" altLang="zh-CN" dirty="0"/>
              <a:t>the MU </a:t>
            </a:r>
            <a:r>
              <a:rPr lang="en-US" altLang="zh-CN" dirty="0" smtClean="0"/>
              <a:t>elements discussion </a:t>
            </a:r>
            <a:r>
              <a:rPr lang="en-US" altLang="zh-CN" dirty="0"/>
              <a:t>and MU assessment for MOP and REFSENSE is </a:t>
            </a:r>
            <a:r>
              <a:rPr lang="en-US" altLang="zh-CN" dirty="0" smtClean="0"/>
              <a:t>required </a:t>
            </a:r>
            <a:r>
              <a:rPr lang="en-US" altLang="zh-CN" dirty="0"/>
              <a:t>in </a:t>
            </a:r>
            <a:r>
              <a:rPr lang="en-US" altLang="zh-CN" dirty="0" smtClean="0"/>
              <a:t>RAN4.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780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Phase impacts on baseline setup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phase characterization procedure in the QZ needs to be finalized based on the [R4-1801263].</a:t>
            </a:r>
          </a:p>
          <a:p>
            <a:r>
              <a:rPr lang="en-US" altLang="zh-CN" dirty="0" smtClean="0"/>
              <a:t>The impacts of the offset of antenna array from the center of the QZ needs to be re-evaluated for different antenna and steering assumptions. [R4-1800971].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3620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410</Words>
  <Application>Microsoft Office PowerPoint</Application>
  <PresentationFormat>全屏显示(4:3)</PresentationFormat>
  <Paragraphs>60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Office 主题</vt:lpstr>
      <vt:lpstr>WF on NR MU and test tolerance</vt:lpstr>
      <vt:lpstr>Progress</vt:lpstr>
      <vt:lpstr>MU value for quality of quiet zone </vt:lpstr>
      <vt:lpstr>Reference AUT vs Calibration AUT</vt:lpstr>
      <vt:lpstr>TRP Measurement Grids</vt:lpstr>
      <vt:lpstr>Directivity and HPBW masks for reference AUT</vt:lpstr>
      <vt:lpstr>Equivalence framework for alternate test methodologies</vt:lpstr>
      <vt:lpstr>MU scope</vt:lpstr>
      <vt:lpstr>Phase impacts on baseline setup </vt:lpstr>
      <vt:lpstr>Other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693</cp:revision>
  <dcterms:created xsi:type="dcterms:W3CDTF">2016-04-12T20:58:18Z</dcterms:created>
  <dcterms:modified xsi:type="dcterms:W3CDTF">2018-01-26T22:53:09Z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