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0" r:id="rId2"/>
    <p:sldId id="271" r:id="rId3"/>
    <p:sldId id="272" r:id="rId4"/>
    <p:sldId id="273" r:id="rId5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99"/>
    <a:srgbClr val="FF3399"/>
    <a:srgbClr val="FFCCFF"/>
    <a:srgbClr val="FF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7" autoAdjust="0"/>
    <p:restoredTop sz="83039" autoAdjust="0"/>
  </p:normalViewPr>
  <p:slideViewPr>
    <p:cSldViewPr>
      <p:cViewPr varScale="1">
        <p:scale>
          <a:sx n="79" d="100"/>
          <a:sy n="79" d="100"/>
        </p:scale>
        <p:origin x="106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E48EC6-06F6-490C-94F0-764F18D371F4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181864-6C13-4A52-9CFC-2C0E194A36B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9104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F8A770-065A-4457-A346-DEE449B8697B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D4B27-34D1-43D6-B0F8-A57AC7506B4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F082B-0982-41F8-96BE-A127833EE1C8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E4B51-8B0A-4669-B74B-15B9EBBCFEB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7D7162-A2B9-4FA4-A307-C85406ACDCB2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7A41B-96F6-43B8-91A7-E1FE7CA7798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643ACA-D2B5-49A0-9392-71C91E431334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65FEE-AF96-44D4-9136-A18D95B256E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AB929-B46F-4126-A052-D810D8EE60B0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43277-4340-4D7E-86AA-8A3B12899D6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52677A-1175-4547-A354-1CCA9103B6F8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8BD42-5D1C-46F4-B214-013BAED8844C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092B4F-146F-44FA-9E15-43D8D8D29F6B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1490F-A173-4E74-B77F-E5A8A113F8D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F52E73-D049-4034-96F5-65150F984F28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8C222-DA34-4F31-A1FC-2210D2129D28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989C19-5D1C-4B7E-BAC0-01A99FD4A109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1EE71-B5F5-4E6F-870A-55656111D52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D77D81-FC9B-47A0-AE53-91AACA722C59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AE47F-D9B8-4433-AFF9-B4F3DE3E795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4E068-B61B-466A-B0F7-B799FAE71959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BE6F8-0CE7-4EF0-9FEB-8408BED60F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BB0C470-E151-40DE-BD09-0FC4F9E20999}" type="datetimeFigureOut">
              <a:rPr lang="ja-JP" altLang="en-US"/>
              <a:pPr/>
              <a:t>2018/1/9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290689D-6F17-4850-A84F-C168ADF291B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 smtClean="0"/>
              <a:t>WF </a:t>
            </a:r>
            <a:r>
              <a:rPr lang="en-US" altLang="ja-JP" sz="4000" b="1" dirty="0"/>
              <a:t>on general MSD principles for EN-DC band combinations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23900" y="4292600"/>
            <a:ext cx="7735888" cy="13462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LG Electronics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76256" y="873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cs typeface="Arial" pitchFamily="34" charset="0"/>
              </a:rPr>
              <a:t>R4-1800544</a:t>
            </a:r>
            <a:endParaRPr lang="ja-JP" altLang="en-US" sz="2400" dirty="0">
              <a:cs typeface="Arial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6213" y="149225"/>
            <a:ext cx="602402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ja-JP" sz="2400" b="1" dirty="0">
                <a:cs typeface="Arial" pitchFamily="34" charset="0"/>
              </a:rPr>
              <a:t>3GPP TSG-RAN WG4 Meeting </a:t>
            </a:r>
            <a:r>
              <a:rPr lang="en-GB" altLang="ja-JP" sz="2400" b="1" dirty="0" smtClean="0">
                <a:cs typeface="Arial" pitchFamily="34" charset="0"/>
              </a:rPr>
              <a:t>#</a:t>
            </a:r>
            <a:r>
              <a:rPr lang="en-GB" altLang="ja-JP" sz="2400" b="1" dirty="0" smtClean="0">
                <a:cs typeface="Arial" pitchFamily="34" charset="0"/>
              </a:rPr>
              <a:t>AH-1801</a:t>
            </a:r>
            <a:endParaRPr lang="en-GB" altLang="ja-JP" sz="2400" b="1" dirty="0">
              <a:cs typeface="Arial" pitchFamily="34" charset="0"/>
            </a:endParaRPr>
          </a:p>
          <a:p>
            <a:r>
              <a:rPr lang="en-US" altLang="ja-JP" sz="2400" b="1" dirty="0" smtClean="0">
                <a:cs typeface="Arial" pitchFamily="34" charset="0"/>
              </a:rPr>
              <a:t>San Diego</a:t>
            </a:r>
            <a:r>
              <a:rPr lang="en-GB" altLang="ja-JP" sz="2400" b="1" dirty="0" smtClean="0">
                <a:cs typeface="Arial" pitchFamily="34" charset="0"/>
              </a:rPr>
              <a:t>, California, U.S.A., 22-26 </a:t>
            </a:r>
            <a:r>
              <a:rPr lang="en-GB" altLang="ja-JP" sz="2400" b="1" dirty="0" smtClean="0">
                <a:cs typeface="Arial" pitchFamily="34" charset="0"/>
              </a:rPr>
              <a:t>Jan.,</a:t>
            </a:r>
            <a:r>
              <a:rPr lang="en-GB" altLang="ja-JP" sz="2400" b="1" dirty="0" smtClean="0">
                <a:cs typeface="Arial" pitchFamily="34" charset="0"/>
              </a:rPr>
              <a:t> 2018</a:t>
            </a:r>
            <a:r>
              <a:rPr lang="en-US" altLang="ja-JP" sz="2400" b="1" dirty="0" smtClean="0">
                <a:cs typeface="Arial" pitchFamily="34" charset="0"/>
              </a:rPr>
              <a:t> </a:t>
            </a:r>
            <a:endParaRPr lang="ja-JP" altLang="ja-JP" sz="2400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lang="ja-JP" altLang="en-US" dirty="0" smtClean="0"/>
          </a:p>
        </p:txBody>
      </p:sp>
      <p:sp>
        <p:nvSpPr>
          <p:cNvPr id="3075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4EF9FEE-A977-4179-AADB-310A5AEACFFA}" type="slidenum">
              <a:rPr lang="ja-JP" altLang="en-US">
                <a:cs typeface="Arial" pitchFamily="34" charset="0"/>
              </a:rPr>
              <a:pPr/>
              <a:t>2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307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532812" cy="5760640"/>
          </a:xfrm>
        </p:spPr>
        <p:txBody>
          <a:bodyPr/>
          <a:lstStyle/>
          <a:p>
            <a:r>
              <a:rPr lang="en-US" altLang="ja-JP" sz="2400" dirty="0" smtClean="0"/>
              <a:t>How to define MSD </a:t>
            </a:r>
            <a:r>
              <a:rPr lang="en-US" altLang="ja-JP" sz="2400" dirty="0" smtClean="0"/>
              <a:t>requirements </a:t>
            </a:r>
            <a:r>
              <a:rPr lang="en-US" altLang="ja-JP" sz="2400" dirty="0" smtClean="0"/>
              <a:t>for EN-DC UE due </a:t>
            </a:r>
            <a:r>
              <a:rPr lang="en-US" altLang="ja-JP" sz="2400" dirty="0" smtClean="0"/>
              <a:t>to intermodulation exists </a:t>
            </a:r>
          </a:p>
          <a:p>
            <a:pPr marL="457200" lvl="1" indent="0">
              <a:buNone/>
            </a:pPr>
            <a:r>
              <a:rPr lang="en-US" altLang="ja-JP" sz="2400" dirty="0"/>
              <a:t>1) In </a:t>
            </a:r>
            <a:r>
              <a:rPr lang="en-US" altLang="ja-JP" sz="2400" dirty="0" smtClean="0"/>
              <a:t>LTE</a:t>
            </a:r>
            <a:r>
              <a:rPr lang="en-US" altLang="ja-JP" sz="2400" dirty="0" smtClean="0"/>
              <a:t>, </a:t>
            </a:r>
            <a:r>
              <a:rPr lang="en-US" altLang="ja-JP" sz="2400" dirty="0" smtClean="0"/>
              <a:t>only the worst case MSD is defined for each </a:t>
            </a:r>
            <a:r>
              <a:rPr lang="en-US" altLang="ja-JP" sz="2400" dirty="0" smtClean="0"/>
              <a:t>band[1][3]</a:t>
            </a:r>
            <a:endParaRPr lang="en-US" altLang="ja-JP" sz="2400" dirty="0" smtClean="0"/>
          </a:p>
          <a:p>
            <a:pPr lvl="2"/>
            <a:r>
              <a:rPr lang="en-US" altLang="ja-JP" sz="2000" dirty="0" smtClean="0"/>
              <a:t>This means that even if there are multiple IMD’s only the one resulting </a:t>
            </a:r>
            <a:r>
              <a:rPr lang="en-US" altLang="ja-JP" sz="2000" dirty="0" smtClean="0">
                <a:solidFill>
                  <a:srgbClr val="0000FF"/>
                </a:solidFill>
              </a:rPr>
              <a:t>highest MSD </a:t>
            </a:r>
            <a:r>
              <a:rPr lang="en-US" altLang="ja-JP" sz="2000" dirty="0" smtClean="0"/>
              <a:t>is </a:t>
            </a:r>
            <a:r>
              <a:rPr lang="en-US" altLang="ja-JP" sz="2000" dirty="0" smtClean="0"/>
              <a:t>specified</a:t>
            </a:r>
          </a:p>
          <a:p>
            <a:pPr marL="457200" lvl="1" indent="0">
              <a:buNone/>
            </a:pPr>
            <a:r>
              <a:rPr lang="en-US" altLang="ja-JP" sz="2400" dirty="0" smtClean="0"/>
              <a:t>2</a:t>
            </a:r>
            <a:r>
              <a:rPr lang="en-US" altLang="ja-JP" sz="2400" dirty="0"/>
              <a:t>) </a:t>
            </a:r>
            <a:r>
              <a:rPr lang="en-US" altLang="ja-JP" sz="2400" dirty="0" smtClean="0"/>
              <a:t>In </a:t>
            </a:r>
            <a:r>
              <a:rPr lang="en-US" altLang="ja-JP" sz="2400" dirty="0" err="1" smtClean="0"/>
              <a:t>xDL</a:t>
            </a:r>
            <a:r>
              <a:rPr lang="en-US" altLang="ja-JP" sz="2400" dirty="0" smtClean="0"/>
              <a:t>/2UL LTE CA (x=3,4,5), only defined MSD requirements for </a:t>
            </a:r>
            <a:r>
              <a:rPr lang="en-US" altLang="ja-JP" sz="2400" dirty="0" smtClean="0">
                <a:solidFill>
                  <a:srgbClr val="0000FF"/>
                </a:solidFill>
              </a:rPr>
              <a:t>3</a:t>
            </a:r>
            <a:r>
              <a:rPr lang="en-US" altLang="ja-JP" sz="2400" baseline="30000" dirty="0" smtClean="0">
                <a:solidFill>
                  <a:srgbClr val="0000FF"/>
                </a:solidFill>
              </a:rPr>
              <a:t>rd</a:t>
            </a:r>
            <a:r>
              <a:rPr lang="en-US" altLang="ja-JP" sz="2400" dirty="0" smtClean="0">
                <a:solidFill>
                  <a:srgbClr val="0000FF"/>
                </a:solidFill>
              </a:rPr>
              <a:t> own Rx band </a:t>
            </a:r>
            <a:r>
              <a:rPr lang="en-US" altLang="ja-JP" sz="2400" dirty="0" smtClean="0"/>
              <a:t>[5][6][7][8]</a:t>
            </a:r>
          </a:p>
          <a:p>
            <a:pPr lvl="2"/>
            <a:r>
              <a:rPr lang="en-US" altLang="ja-JP" sz="2000" dirty="0"/>
              <a:t> A</a:t>
            </a:r>
            <a:r>
              <a:rPr lang="en-US" altLang="ja-JP" sz="2000" dirty="0" smtClean="0"/>
              <a:t>pproved TP(R4-1713226) at last RAN4 meeting for EN-DC band combination showed the same principle can be applied to analysis MSD levels in LTE(</a:t>
            </a:r>
            <a:r>
              <a:rPr lang="en-US" altLang="ja-JP" sz="2000" dirty="0" err="1" smtClean="0"/>
              <a:t>xDL</a:t>
            </a:r>
            <a:r>
              <a:rPr lang="en-US" altLang="ja-JP" sz="2000" dirty="0" smtClean="0"/>
              <a:t>/1UL) + NR(2DL+1UL) DC band combinations.</a:t>
            </a:r>
            <a:endParaRPr lang="en-US" altLang="ja-JP" sz="2000" dirty="0"/>
          </a:p>
          <a:p>
            <a:r>
              <a:rPr lang="en-US" altLang="ja-JP" sz="2400" dirty="0" smtClean="0"/>
              <a:t>One </a:t>
            </a:r>
            <a:r>
              <a:rPr lang="en-US" altLang="ja-JP" sz="2400" dirty="0" smtClean="0"/>
              <a:t>MSD related </a:t>
            </a:r>
            <a:r>
              <a:rPr lang="en-US" altLang="ja-JP" sz="2400" dirty="0" smtClean="0"/>
              <a:t>WF[2</a:t>
            </a:r>
            <a:r>
              <a:rPr lang="en-US" altLang="ja-JP" sz="2400" dirty="0" smtClean="0"/>
              <a:t>] was agreed in </a:t>
            </a:r>
            <a:r>
              <a:rPr lang="en-US" altLang="ja-JP" sz="2400" dirty="0" smtClean="0"/>
              <a:t>EN-DC</a:t>
            </a:r>
            <a:r>
              <a:rPr lang="en-US" altLang="ja-JP" sz="2400" dirty="0" smtClean="0"/>
              <a:t> UE when 1 </a:t>
            </a:r>
            <a:r>
              <a:rPr lang="en-US" altLang="ja-JP" sz="2400" dirty="0" err="1" smtClean="0"/>
              <a:t>Tx</a:t>
            </a:r>
            <a:r>
              <a:rPr lang="en-US" altLang="ja-JP" sz="2400" dirty="0" smtClean="0"/>
              <a:t> or 2Tx switch.</a:t>
            </a:r>
          </a:p>
          <a:p>
            <a:pPr lvl="1"/>
            <a:r>
              <a:rPr lang="en-US" altLang="ja-JP" sz="2000" dirty="0"/>
              <a:t>IMD impact to </a:t>
            </a:r>
            <a:r>
              <a:rPr lang="en-US" altLang="ja-JP" sz="2000" dirty="0">
                <a:solidFill>
                  <a:srgbClr val="0000FF"/>
                </a:solidFill>
              </a:rPr>
              <a:t>LTE secondary component carriers </a:t>
            </a:r>
            <a:r>
              <a:rPr lang="en-US" altLang="ja-JP" sz="2000" dirty="0"/>
              <a:t>will not be considered</a:t>
            </a:r>
            <a:r>
              <a:rPr lang="en-US" altLang="ja-JP" sz="2000" dirty="0" smtClean="0"/>
              <a:t>.</a:t>
            </a:r>
          </a:p>
          <a:p>
            <a:pPr lvl="1"/>
            <a:r>
              <a:rPr lang="en-US" altLang="ja-JP" sz="2000" dirty="0" smtClean="0"/>
              <a:t>This agreement is only for considered for switching of 1Tx or 2Tx</a:t>
            </a:r>
          </a:p>
          <a:p>
            <a:pPr marL="0" indent="0">
              <a:buNone/>
            </a:pPr>
            <a:endParaRPr lang="en-US" altLang="ja-JP" sz="2400" dirty="0"/>
          </a:p>
          <a:p>
            <a:pPr lvl="1"/>
            <a:endParaRPr lang="en-US" altLang="ja-JP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smtClean="0"/>
              <a:t>Way forward</a:t>
            </a:r>
            <a:endParaRPr lang="ja-JP" altLang="en-US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3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980728"/>
            <a:ext cx="8523288" cy="5472460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GB" sz="2400" b="1" dirty="0" smtClean="0"/>
              <a:t>Proposal1: </a:t>
            </a:r>
            <a:r>
              <a:rPr lang="en-GB" sz="2400" dirty="0" smtClean="0"/>
              <a:t>Basic principle </a:t>
            </a:r>
            <a:r>
              <a:rPr lang="en-GB" sz="2400" dirty="0" smtClean="0"/>
              <a:t>for EN-DC UE should </a:t>
            </a:r>
            <a:r>
              <a:rPr lang="en-GB" sz="2400" dirty="0" smtClean="0"/>
              <a:t>be follow the agreed WF [1] </a:t>
            </a:r>
            <a:r>
              <a:rPr lang="en-GB" sz="2400" dirty="0" smtClean="0">
                <a:solidFill>
                  <a:srgbClr val="FF0000"/>
                </a:solidFill>
              </a:rPr>
              <a:t>as a </a:t>
            </a:r>
            <a:r>
              <a:rPr lang="en-GB" sz="2400" dirty="0" smtClean="0">
                <a:solidFill>
                  <a:srgbClr val="FF0000"/>
                </a:solidFill>
              </a:rPr>
              <a:t>baseline in LTE 2UL CA</a:t>
            </a:r>
            <a:r>
              <a:rPr lang="en-GB" sz="2400" dirty="0" smtClean="0"/>
              <a:t>. It means only </a:t>
            </a:r>
            <a:r>
              <a:rPr lang="en-GB" sz="2400" dirty="0" smtClean="0"/>
              <a:t>the highest MSD is specified automatically </a:t>
            </a:r>
            <a:r>
              <a:rPr lang="en-GB" sz="2400" dirty="0" smtClean="0"/>
              <a:t>in TS38.101-3. </a:t>
            </a:r>
            <a:endParaRPr lang="en-GB" sz="2400" dirty="0" smtClean="0"/>
          </a:p>
          <a:p>
            <a:pPr lvl="1">
              <a:spcBef>
                <a:spcPts val="700"/>
              </a:spcBef>
            </a:pPr>
            <a:r>
              <a:rPr lang="en-GB" sz="2000" dirty="0" smtClean="0"/>
              <a:t>Some exceptions should be accepted based on request of the proponent of the </a:t>
            </a:r>
            <a:r>
              <a:rPr lang="en-GB" sz="2000" dirty="0" smtClean="0"/>
              <a:t>EN-DC band</a:t>
            </a:r>
            <a:r>
              <a:rPr lang="en-GB" sz="2000" dirty="0" smtClean="0"/>
              <a:t> </a:t>
            </a:r>
            <a:r>
              <a:rPr lang="en-GB" sz="2000" dirty="0" smtClean="0"/>
              <a:t>combination.</a:t>
            </a:r>
          </a:p>
          <a:p>
            <a:pPr lvl="1">
              <a:spcBef>
                <a:spcPts val="700"/>
              </a:spcBef>
            </a:pPr>
            <a:r>
              <a:rPr lang="en-US" altLang="ja-JP" sz="2000" dirty="0" smtClean="0"/>
              <a:t>Multiple </a:t>
            </a:r>
            <a:r>
              <a:rPr lang="en-US" altLang="ja-JP" sz="2000" dirty="0" smtClean="0"/>
              <a:t>IMDs for each CA band combos will be studied and analyzed in technical report.</a:t>
            </a:r>
          </a:p>
          <a:p>
            <a:pPr>
              <a:spcBef>
                <a:spcPts val="700"/>
              </a:spcBef>
            </a:pPr>
            <a:endParaRPr lang="en-US" altLang="ja-JP" sz="2400" b="1" dirty="0" smtClean="0"/>
          </a:p>
          <a:p>
            <a:pPr>
              <a:spcBef>
                <a:spcPts val="700"/>
              </a:spcBef>
            </a:pPr>
            <a:r>
              <a:rPr lang="en-US" altLang="ja-JP" sz="2400" b="1" dirty="0" smtClean="0"/>
              <a:t>Proposal2: </a:t>
            </a:r>
            <a:r>
              <a:rPr lang="en-US" altLang="ja-JP" sz="2400" dirty="0" smtClean="0"/>
              <a:t>I</a:t>
            </a:r>
            <a:r>
              <a:rPr lang="en-US" altLang="ja-JP" sz="2400" dirty="0" smtClean="0"/>
              <a:t>n LTE(</a:t>
            </a:r>
            <a:r>
              <a:rPr lang="en-US" altLang="ja-JP" sz="2400" dirty="0" err="1" smtClean="0"/>
              <a:t>xDL</a:t>
            </a:r>
            <a:r>
              <a:rPr lang="en-US" altLang="ja-JP" sz="2400" dirty="0" smtClean="0"/>
              <a:t>/1UL, x=1,2,3,4) </a:t>
            </a:r>
            <a:r>
              <a:rPr lang="en-US" altLang="ja-JP" sz="2400" dirty="0"/>
              <a:t>+ </a:t>
            </a:r>
            <a:r>
              <a:rPr lang="en-US" altLang="ja-JP" sz="2400" dirty="0" smtClean="0"/>
              <a:t>NR(yDL+1UL, y=1,2) </a:t>
            </a:r>
            <a:r>
              <a:rPr lang="en-US" altLang="ja-JP" sz="2400" dirty="0"/>
              <a:t>DC band </a:t>
            </a:r>
            <a:r>
              <a:rPr lang="en-US" altLang="ja-JP" sz="2400" dirty="0" smtClean="0"/>
              <a:t>combinations, same principle can applied to define MSD requirements based on coexistence analysis results.</a:t>
            </a:r>
          </a:p>
          <a:p>
            <a:pPr>
              <a:spcBef>
                <a:spcPts val="700"/>
              </a:spcBef>
            </a:pPr>
            <a:endParaRPr lang="en-US" altLang="ja-JP" sz="2400" b="1" dirty="0"/>
          </a:p>
          <a:p>
            <a:pPr>
              <a:spcBef>
                <a:spcPts val="700"/>
              </a:spcBef>
            </a:pPr>
            <a:r>
              <a:rPr lang="en-US" altLang="ja-JP" sz="2400" b="1" dirty="0" smtClean="0"/>
              <a:t>Proposal3: </a:t>
            </a:r>
            <a:r>
              <a:rPr lang="en-US" altLang="ja-JP" sz="2400" dirty="0" smtClean="0"/>
              <a:t>MSD level at LTE secondary cells by IMD problems should be specified in TS38.101-3. </a:t>
            </a:r>
            <a:endParaRPr lang="en-US" altLang="ja-JP" sz="2400" b="1" dirty="0"/>
          </a:p>
          <a:p>
            <a:pPr>
              <a:spcBef>
                <a:spcPts val="700"/>
              </a:spcBef>
            </a:pPr>
            <a:endParaRPr lang="en-US" altLang="ja-JP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Reference</a:t>
            </a:r>
            <a:endParaRPr lang="ja-JP" altLang="en-US" smtClean="0"/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 hangingPunct="1"/>
            <a:r>
              <a:rPr lang="en-GB" sz="2000" dirty="0" smtClean="0"/>
              <a:t>[1] R4-144031, “WF on 2UL inter-band CA MSD test configurations”, </a:t>
            </a:r>
            <a:r>
              <a:rPr lang="en-GB" sz="2000" dirty="0" err="1" smtClean="0"/>
              <a:t>Mediatek</a:t>
            </a:r>
            <a:r>
              <a:rPr lang="en-GB" sz="2000" dirty="0" smtClean="0"/>
              <a:t>, RAN4#71</a:t>
            </a:r>
            <a:endParaRPr lang="en-GB" altLang="ja-JP" sz="2000" dirty="0" smtClean="0"/>
          </a:p>
          <a:p>
            <a:r>
              <a:rPr lang="en-GB" altLang="ja-JP" sz="2000" dirty="0" smtClean="0"/>
              <a:t>[2] </a:t>
            </a:r>
            <a:r>
              <a:rPr lang="en-GB" altLang="ja-JP" sz="2000" dirty="0" smtClean="0"/>
              <a:t>R4-1714356, “</a:t>
            </a:r>
            <a:r>
              <a:rPr lang="en-US" altLang="ja-JP" sz="2000" dirty="0"/>
              <a:t>Way forward on</a:t>
            </a:r>
            <a:r>
              <a:rPr lang="ja-JP" altLang="en-US" sz="2000" dirty="0"/>
              <a:t> </a:t>
            </a:r>
            <a:r>
              <a:rPr lang="en-US" altLang="ja-JP" sz="2000" dirty="0"/>
              <a:t>single UL transmission”, Apple, Nokia, Vodafone, OPPO, Xiaomi, </a:t>
            </a:r>
            <a:r>
              <a:rPr lang="en-US" altLang="ja-JP" sz="2000" dirty="0" smtClean="0"/>
              <a:t>RAN4 #85</a:t>
            </a:r>
          </a:p>
          <a:p>
            <a:r>
              <a:rPr lang="en-US" altLang="ja-JP" sz="2000" dirty="0" smtClean="0"/>
              <a:t>[3] R4-1702446</a:t>
            </a:r>
            <a:r>
              <a:rPr lang="en-US" altLang="ja-JP" sz="2000" dirty="0"/>
              <a:t>, “WF on the MSD test principles for </a:t>
            </a:r>
            <a:r>
              <a:rPr lang="en-US" altLang="ja-JP" sz="2000" dirty="0" err="1"/>
              <a:t>xDL</a:t>
            </a:r>
            <a:r>
              <a:rPr lang="en-US" altLang="ja-JP" sz="2000" dirty="0"/>
              <a:t>/2UL </a:t>
            </a:r>
            <a:r>
              <a:rPr lang="en-US" altLang="ja-JP" sz="2000" dirty="0" smtClean="0"/>
              <a:t>CA”, LG Electronics</a:t>
            </a:r>
          </a:p>
          <a:p>
            <a:r>
              <a:rPr lang="en-US" altLang="ja-JP" sz="2000" dirty="0" smtClean="0"/>
              <a:t>[4] R4-1713226</a:t>
            </a:r>
            <a:r>
              <a:rPr lang="en-US" altLang="ja-JP" sz="2000" dirty="0"/>
              <a:t>, “TP on self-interference studies for LTE (</a:t>
            </a:r>
            <a:r>
              <a:rPr lang="en-US" altLang="ja-JP" sz="2000" dirty="0" err="1"/>
              <a:t>xDL</a:t>
            </a:r>
            <a:r>
              <a:rPr lang="en-US" altLang="ja-JP" sz="2000" dirty="0"/>
              <a:t>/1UL) and NR (2DL/1UL) DC band combinations”, LG Electronics</a:t>
            </a:r>
          </a:p>
          <a:p>
            <a:r>
              <a:rPr lang="en-US" altLang="ja-JP" sz="2000" dirty="0" smtClean="0"/>
              <a:t>[5] TR36.715-00-02</a:t>
            </a:r>
          </a:p>
          <a:p>
            <a:r>
              <a:rPr lang="en-US" altLang="ja-JP" sz="2000" dirty="0" smtClean="0"/>
              <a:t>[</a:t>
            </a:r>
            <a:r>
              <a:rPr lang="en-US" altLang="ja-JP" sz="2000" dirty="0" smtClean="0"/>
              <a:t>6</a:t>
            </a:r>
            <a:r>
              <a:rPr lang="en-US" altLang="ja-JP" sz="2000" dirty="0" smtClean="0"/>
              <a:t>] TR36.714-00-02</a:t>
            </a:r>
          </a:p>
          <a:p>
            <a:r>
              <a:rPr lang="en-US" altLang="ja-JP" sz="2000" dirty="0" smtClean="0"/>
              <a:t>[7] TR36.860-13</a:t>
            </a:r>
          </a:p>
          <a:p>
            <a:r>
              <a:rPr lang="en-US" altLang="ja-JP" sz="2000" dirty="0" smtClean="0"/>
              <a:t>[8] TR36.860-12</a:t>
            </a:r>
            <a:endParaRPr lang="ja-JP" altLang="ja-JP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16085</TotalTime>
  <Words>403</Words>
  <Application>Microsoft Office PowerPoint</Application>
  <PresentationFormat>화면 슬라이드 쇼(4:3)</PresentationFormat>
  <Paragraphs>33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MS PGothic</vt:lpstr>
      <vt:lpstr>MS PGothic</vt:lpstr>
      <vt:lpstr>Arial</vt:lpstr>
      <vt:lpstr>Calibri</vt:lpstr>
      <vt:lpstr>Office ​​テーマ</vt:lpstr>
      <vt:lpstr>WF on general MSD principles for EN-DC band combinations</vt:lpstr>
      <vt:lpstr>Background</vt:lpstr>
      <vt:lpstr>Way forward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supplemental downlink for TD-LTE in Rel.12</dc:title>
  <dc:creator>Fred TAKEDA</dc:creator>
  <cp:lastModifiedBy>임수환/책임연구원/차세대표준(연)ACS팀(suhwan.lim@lge.com)</cp:lastModifiedBy>
  <cp:revision>371</cp:revision>
  <dcterms:created xsi:type="dcterms:W3CDTF">2014-03-04T23:28:02Z</dcterms:created>
  <dcterms:modified xsi:type="dcterms:W3CDTF">2018-01-15T09:05:52Z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(3)decnuAjGEL17NYS/Wm9+7OJOMLsPk7l/klat9rlogqNKm/SQLVL/d7jl4LWbYWPVVlkAhwH4_x000d_
M+GGdAvPPAYlqguo3g+wWH3N09kKzxSjrKwagmuIKnvdKbs399FYBOpxJ/zuhrQftsdqS/I4_x000d_
IwIsVciwXXa9jbmiJo7pBhKMMB67/eV/VmbCJUmfwCltW+dw+qmgtTysDZoxM7ydSL1Jhoux_x000d_
xSltc0JCv3esE3XyeX</vt:lpwstr>
  </property>
  <property fmtid="{D5CDD505-2E9C-101B-9397-08002B2CF9AE}" pid="3" name="_new_ms_pID_72543_00">
    <vt:lpwstr>_</vt:lpwstr>
  </property>
  <property fmtid="{D5CDD505-2E9C-101B-9397-08002B2CF9AE}" pid="4" name="_new_ms_pID_725431">
    <vt:lpwstr>rSNaf+SfDCVIikakN77xfmjOFBhdzwMwjJp+QQefaov8NXZnSUAo9a_x000d_
q08/E6ZJ6nryMAJ7LM8C8J3URlTCz3SvteTAILvzu2DZ223th4xWzrs9D+9qxXgviCf+GMsM_x000d_
1AGh4oaVpeiMg2i9XLq5eYfhWmYbfk/01ktPNylQ5U0FDX3gstogVotm2GLNoBlmOUTbDAqT_x000d_
aar+XbjtYr/ZonMK1N7eDKutvoYRxDXMVEvd</vt:lpwstr>
  </property>
  <property fmtid="{D5CDD505-2E9C-101B-9397-08002B2CF9AE}" pid="5" name="_new_ms_pID_725431_00">
    <vt:lpwstr>_</vt:lpwstr>
  </property>
  <property fmtid="{D5CDD505-2E9C-101B-9397-08002B2CF9AE}" pid="6" name="_new_ms_pID_725432">
    <vt:lpwstr>n9Vjnh+sv9HevYklrvk26g0Cbfdw0+R9K+aJ_x000d_
vT4aR+vQQH5SBOGyeoa4Zs6LULtr0o28GljdNb5KroTNzM+oVVUgiPOM8oTaNP5JRA0PHJZ5_x000d_
</vt:lpwstr>
  </property>
  <property fmtid="{D5CDD505-2E9C-101B-9397-08002B2CF9AE}" pid="7" name="_new_ms_pID_725432_00">
    <vt:lpwstr>_</vt:lpwstr>
  </property>
  <property fmtid="{D5CDD505-2E9C-101B-9397-08002B2CF9AE}" pid="8" name="_2015_ms_pID_725343">
    <vt:lpwstr>(3)MMWb5oCkpRDRHs4YVqBYBM4qh9C1+D1vYpcwzJ/tdeQi0m+UhntUkAwr1R2DGgCMow1hgrpI
vREBqfsLMK09Jk+QufJDyrtmtJG3nbtX/C0c4k0EIesFH2vUbbZeaAYcbajFuff1FhjSaAfg
PPIAVJGmCnbOnZ+vUCxt/mAoKj6kpntUuL+UFmbcxf3IGtt/tiLqdiRbxacwTqrpWOzgb1PN
XDAcp7mz6AnlHjNVM7</vt:lpwstr>
  </property>
  <property fmtid="{D5CDD505-2E9C-101B-9397-08002B2CF9AE}" pid="9" name="_2015_ms_pID_7253431">
    <vt:lpwstr>qfFg8jtXJd/HBhR93Obg37Ww6r/uygcd8Kr08qYLQ0G0ZkUuoCL/al
Hoa9VN+HOWPF2ouYuZx7+Lpn1Kn61iN5ioETcIuqwca6bLZSlOs2nSja5ZhynqQEF6FV0To9
ct5TJG4K50alSCmHg1Oa/QffjRw904MVOGXlVqPqnhH2Rl9rC8/RYU5tvtn/VGFsBQzfVjV1
EfjmeoRYkpFsbKDz7E7Ri4j4y7XKv0sD6qa+</vt:lpwstr>
  </property>
  <property fmtid="{D5CDD505-2E9C-101B-9397-08002B2CF9AE}" pid="10" name="_2015_ms_pID_7253432">
    <vt:lpwstr>+Z5BFKezeFy0h5/5gcQ2cTpc0Fb1WKGhkXu2
dniG+zUgn9YFhWpPajyAkjLQs12U8w==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1464255262</vt:lpwstr>
  </property>
</Properties>
</file>