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66" r:id="rId4"/>
    <p:sldId id="267" r:id="rId5"/>
    <p:sldId id="268" r:id="rId6"/>
    <p:sldId id="270" r:id="rId7"/>
    <p:sldId id="271" r:id="rId8"/>
    <p:sldId id="279" r:id="rId9"/>
    <p:sldId id="274" r:id="rId10"/>
    <p:sldId id="273" r:id="rId11"/>
    <p:sldId id="275" r:id="rId12"/>
    <p:sldId id="272" r:id="rId13"/>
    <p:sldId id="278" r:id="rId14"/>
    <p:sldId id="280" r:id="rId15"/>
    <p:sldId id="281" r:id="rId16"/>
    <p:sldId id="258" r:id="rId1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613" autoAdjust="0"/>
  </p:normalViewPr>
  <p:slideViewPr>
    <p:cSldViewPr>
      <p:cViewPr varScale="1">
        <p:scale>
          <a:sx n="100" d="100"/>
          <a:sy n="100" d="100"/>
        </p:scale>
        <p:origin x="123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2018/1/15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2018/1/15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2018/1/15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2018/1/15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2018/1/15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WF on NR BS RF FRCs </a:t>
            </a:r>
            <a:r>
              <a:rPr lang="en-US" altLang="ja-JP"/>
              <a:t>- update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Ericsson, Huawei, ZTE, CATT, Nokia, Nokia Shanghai Bell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3811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TSG-RAN WG4 RAN4#85</a:t>
            </a:r>
          </a:p>
          <a:p>
            <a:r>
              <a:rPr lang="en-GB" b="1" dirty="0"/>
              <a:t>San Diego, CA, USA, January 22</a:t>
            </a:r>
            <a:r>
              <a:rPr lang="en-GB" b="1" baseline="30000" dirty="0"/>
              <a:t>nd </a:t>
            </a:r>
            <a:r>
              <a:rPr lang="en-GB" b="1" dirty="0"/>
              <a:t>-26</a:t>
            </a:r>
            <a:r>
              <a:rPr lang="en-GB" b="1" baseline="30000" dirty="0"/>
              <a:t>th</a:t>
            </a:r>
            <a:r>
              <a:rPr lang="en-GB" b="1" dirty="0"/>
              <a:t>, 2018</a:t>
            </a:r>
            <a:endParaRPr lang="en-US" b="1" i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/>
              <a:t>R4-1800334</a:t>
            </a:r>
            <a:endParaRPr lang="en-US" altLang="ja-JP" b="1" dirty="0"/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689317-5BAF-4AB8-99FE-4C3FAAA6C9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/>
              <a:t>REFSENS and ICS </a:t>
            </a:r>
            <a:r>
              <a:rPr lang="sv-SE" dirty="0" err="1"/>
              <a:t>assumptions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1B5B71F5-88BC-49E6-ADA6-652F116EC88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3224211"/>
              </p:ext>
            </p:extLst>
          </p:nvPr>
        </p:nvGraphicFramePr>
        <p:xfrm>
          <a:off x="395536" y="1514048"/>
          <a:ext cx="8352928" cy="34632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38128">
                  <a:extLst>
                    <a:ext uri="{9D8B030D-6E8A-4147-A177-3AD203B41FA5}">
                      <a16:colId xmlns:a16="http://schemas.microsoft.com/office/drawing/2014/main" val="360438307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306499613"/>
                    </a:ext>
                  </a:extLst>
                </a:gridCol>
              </a:tblGrid>
              <a:tr h="2702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Parameter</a:t>
                      </a:r>
                      <a:endParaRPr kumimoji="1" lang="en-US" sz="24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Value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14753160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en-US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Propagation</a:t>
                      </a: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AWGN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8755670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Modulation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QPSK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2298235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Coding rate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1/3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3049624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Symbol type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CP-OFDM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42887904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HARQ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None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8270433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#antenna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9793275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Channel </a:t>
                      </a:r>
                      <a:r>
                        <a:rPr kumimoji="1" lang="sv-SE" sz="2400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estimation</a:t>
                      </a:r>
                      <a:endParaRPr kumimoji="1" lang="en-US" sz="24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practical</a:t>
                      </a:r>
                      <a:endParaRPr kumimoji="1" lang="en-US" sz="24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31971984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Criteria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SNR at 95% throughput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18692100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10974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9C928-80B3-436F-BF34-D5BD76C6C3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 err="1"/>
              <a:t>Dynamic</a:t>
            </a:r>
            <a:r>
              <a:rPr lang="sv-SE" dirty="0"/>
              <a:t> Range </a:t>
            </a:r>
            <a:r>
              <a:rPr lang="sv-SE" dirty="0" err="1"/>
              <a:t>assumptions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753AF9B3-3451-4EA7-AD73-5BBB1BC606C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57856610"/>
              </p:ext>
            </p:extLst>
          </p:nvPr>
        </p:nvGraphicFramePr>
        <p:xfrm>
          <a:off x="395536" y="1862688"/>
          <a:ext cx="8291264" cy="34632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6464">
                  <a:extLst>
                    <a:ext uri="{9D8B030D-6E8A-4147-A177-3AD203B41FA5}">
                      <a16:colId xmlns:a16="http://schemas.microsoft.com/office/drawing/2014/main" val="360438307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306499613"/>
                    </a:ext>
                  </a:extLst>
                </a:gridCol>
              </a:tblGrid>
              <a:tr h="2702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Parameter</a:t>
                      </a:r>
                      <a:endParaRPr kumimoji="1" lang="en-US" sz="24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Value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14753160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en-US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Propagation</a:t>
                      </a: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AWGN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8755670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Modulation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16QAM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2298235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Coding rate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2/3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304962466"/>
                  </a:ext>
                </a:extLst>
              </a:tr>
              <a:tr h="1166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Symbol type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CP-OFDM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42887904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HARQ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None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8270433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#antenna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9793275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Channel </a:t>
                      </a:r>
                      <a:r>
                        <a:rPr kumimoji="1" lang="sv-SE" sz="2400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estimation</a:t>
                      </a:r>
                      <a:endParaRPr kumimoji="1" lang="en-US" sz="24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practical</a:t>
                      </a:r>
                      <a:endParaRPr kumimoji="1" lang="en-US" sz="24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11396601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Criteria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SNR at 95% throughput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18692100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87669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6BE50-5D0C-46AD-944A-80C996020F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TBS for FRC 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413B5F4-6B78-4FDD-929D-A4781E342DC4}"/>
              </a:ext>
            </a:extLst>
          </p:cNvPr>
          <p:cNvSpPr txBox="1">
            <a:spLocks/>
          </p:cNvSpPr>
          <p:nvPr/>
        </p:nvSpPr>
        <p:spPr>
          <a:xfrm>
            <a:off x="457200" y="1168072"/>
            <a:ext cx="8568952" cy="567500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v-SE" dirty="0"/>
              <a:t>TBS and CB CRCs </a:t>
            </a:r>
            <a:r>
              <a:rPr lang="sv-SE" dirty="0" err="1"/>
              <a:t>shall</a:t>
            </a:r>
            <a:r>
              <a:rPr lang="sv-SE" dirty="0"/>
              <a:t> be </a:t>
            </a:r>
            <a:r>
              <a:rPr lang="sv-SE" dirty="0" err="1"/>
              <a:t>calculated</a:t>
            </a:r>
            <a:r>
              <a:rPr lang="sv-SE" dirty="0"/>
              <a:t> as </a:t>
            </a:r>
            <a:r>
              <a:rPr lang="sv-SE" dirty="0" err="1"/>
              <a:t>follow</a:t>
            </a:r>
            <a:r>
              <a:rPr lang="sv-SE" dirty="0"/>
              <a:t>:</a:t>
            </a:r>
          </a:p>
          <a:p>
            <a:pPr lvl="1"/>
            <a:r>
              <a:rPr lang="en-US" dirty="0"/>
              <a:t>BG:  </a:t>
            </a:r>
          </a:p>
          <a:p>
            <a:pPr lvl="2"/>
            <a:r>
              <a:rPr lang="en-US" dirty="0"/>
              <a:t>For code rate </a:t>
            </a:r>
            <a:r>
              <a:rPr lang="zh-CN" altLang="en-US" dirty="0"/>
              <a:t>≤</a:t>
            </a:r>
            <a:r>
              <a:rPr lang="en-US" dirty="0"/>
              <a:t> 1/4, BG2 is selected</a:t>
            </a:r>
            <a:r>
              <a:rPr lang="zh-CN" altLang="en-US" dirty="0"/>
              <a:t>；</a:t>
            </a:r>
            <a:endParaRPr lang="en-US" dirty="0"/>
          </a:p>
          <a:p>
            <a:pPr lvl="2"/>
            <a:r>
              <a:rPr lang="en-US" dirty="0"/>
              <a:t>For  1/4 </a:t>
            </a:r>
            <a:r>
              <a:rPr lang="zh-CN" altLang="en-US" dirty="0"/>
              <a:t>＜</a:t>
            </a:r>
            <a:r>
              <a:rPr lang="en-US" dirty="0"/>
              <a:t>code rate</a:t>
            </a:r>
            <a:r>
              <a:rPr lang="zh-CN" altLang="en-US" dirty="0"/>
              <a:t>≤</a:t>
            </a:r>
            <a:r>
              <a:rPr lang="en-US" dirty="0"/>
              <a:t> 2/3, BG2 is selected if TBS</a:t>
            </a:r>
            <a:r>
              <a:rPr lang="zh-CN" altLang="en-US" dirty="0"/>
              <a:t>≤</a:t>
            </a:r>
            <a:r>
              <a:rPr lang="en-US" dirty="0"/>
              <a:t>3824</a:t>
            </a:r>
            <a:r>
              <a:rPr lang="zh-CN" altLang="en-US" dirty="0"/>
              <a:t>（</a:t>
            </a:r>
            <a:r>
              <a:rPr lang="en-US" dirty="0"/>
              <a:t>without CRC</a:t>
            </a:r>
            <a:r>
              <a:rPr lang="zh-CN" altLang="en-US" dirty="0"/>
              <a:t>）</a:t>
            </a:r>
            <a:endParaRPr lang="sv-SE" altLang="zh-CN" dirty="0"/>
          </a:p>
          <a:p>
            <a:pPr lvl="2"/>
            <a:r>
              <a:rPr lang="sv-SE" dirty="0"/>
              <a:t>For TBS</a:t>
            </a:r>
            <a:r>
              <a:rPr lang="zh-CN" altLang="en-US" dirty="0"/>
              <a:t> ≤ </a:t>
            </a:r>
            <a:r>
              <a:rPr lang="sv-SE" dirty="0"/>
              <a:t>292, BG2 is </a:t>
            </a:r>
            <a:r>
              <a:rPr lang="sv-SE" dirty="0" err="1"/>
              <a:t>selected</a:t>
            </a:r>
            <a:endParaRPr lang="en-US" dirty="0"/>
          </a:p>
          <a:p>
            <a:pPr lvl="2"/>
            <a:r>
              <a:rPr lang="en-US" dirty="0"/>
              <a:t>Otherwise, BG1 is selected</a:t>
            </a:r>
          </a:p>
          <a:p>
            <a:pPr lvl="1"/>
            <a:r>
              <a:rPr lang="en-US" dirty="0"/>
              <a:t>  TB CRC:  </a:t>
            </a:r>
          </a:p>
          <a:p>
            <a:pPr lvl="2"/>
            <a:r>
              <a:rPr lang="en-US" dirty="0"/>
              <a:t>24bits if TB size&gt;3824, 16bits if TB size </a:t>
            </a:r>
            <a:r>
              <a:rPr lang="zh-CN" altLang="en-US" dirty="0"/>
              <a:t>≤</a:t>
            </a:r>
            <a:r>
              <a:rPr lang="en-US" dirty="0"/>
              <a:t>3824</a:t>
            </a:r>
            <a:r>
              <a:rPr lang="zh-CN" altLang="en-US" dirty="0"/>
              <a:t>；</a:t>
            </a:r>
            <a:endParaRPr lang="en-US" dirty="0"/>
          </a:p>
          <a:p>
            <a:pPr lvl="1"/>
            <a:r>
              <a:rPr lang="en-US" dirty="0"/>
              <a:t>CB CRC: </a:t>
            </a:r>
          </a:p>
          <a:p>
            <a:pPr lvl="2"/>
            <a:r>
              <a:rPr lang="en-US" dirty="0"/>
              <a:t>24bits;</a:t>
            </a:r>
          </a:p>
          <a:p>
            <a:r>
              <a:rPr lang="sv-SE" dirty="0"/>
              <a:t>TBS </a:t>
            </a:r>
            <a:r>
              <a:rPr lang="sv-SE" dirty="0" err="1"/>
              <a:t>size</a:t>
            </a:r>
            <a:r>
              <a:rPr lang="sv-SE" dirty="0"/>
              <a:t> </a:t>
            </a:r>
            <a:r>
              <a:rPr lang="sv-SE" dirty="0" err="1"/>
              <a:t>shall</a:t>
            </a:r>
            <a:r>
              <a:rPr lang="sv-SE" dirty="0"/>
              <a:t> be given </a:t>
            </a:r>
            <a:r>
              <a:rPr lang="sv-SE" dirty="0" err="1"/>
              <a:t>without</a:t>
            </a:r>
            <a:r>
              <a:rPr lang="sv-SE" dirty="0"/>
              <a:t> CRC (</a:t>
            </a:r>
            <a:r>
              <a:rPr lang="sv-SE" dirty="0" err="1"/>
              <a:t>payload</a:t>
            </a:r>
            <a:r>
              <a:rPr lang="sv-SE" dirty="0"/>
              <a:t> </a:t>
            </a:r>
            <a:r>
              <a:rPr lang="sv-SE" dirty="0" err="1"/>
              <a:t>only</a:t>
            </a:r>
            <a:r>
              <a:rPr lang="sv-SE" dirty="0"/>
              <a:t>).</a:t>
            </a:r>
            <a:endParaRPr lang="en-US" dirty="0"/>
          </a:p>
          <a:p>
            <a:endParaRPr lang="sv-SE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31004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8911D-4AB3-4D37-8AA6-BC908C49F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Agreements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F63C74-2515-472C-88E5-BB04418577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strike="sngStrike" dirty="0" err="1">
                <a:solidFill>
                  <a:srgbClr val="FF0000"/>
                </a:solidFill>
              </a:rPr>
              <a:t>Finalize</a:t>
            </a:r>
            <a:r>
              <a:rPr lang="sv-SE" strike="sngStrike" dirty="0">
                <a:solidFill>
                  <a:srgbClr val="FF0000"/>
                </a:solidFill>
              </a:rPr>
              <a:t> TBS </a:t>
            </a:r>
            <a:r>
              <a:rPr lang="sv-SE" strike="sngStrike" dirty="0" err="1">
                <a:solidFill>
                  <a:srgbClr val="FF0000"/>
                </a:solidFill>
              </a:rPr>
              <a:t>size</a:t>
            </a:r>
            <a:r>
              <a:rPr lang="sv-SE" strike="sngStrike" dirty="0">
                <a:solidFill>
                  <a:srgbClr val="FF0000"/>
                </a:solidFill>
              </a:rPr>
              <a:t> (</a:t>
            </a:r>
            <a:r>
              <a:rPr lang="sv-SE" strike="sngStrike" dirty="0" err="1">
                <a:solidFill>
                  <a:srgbClr val="FF0000"/>
                </a:solidFill>
              </a:rPr>
              <a:t>without</a:t>
            </a:r>
            <a:r>
              <a:rPr lang="sv-SE" strike="sngStrike" dirty="0">
                <a:solidFill>
                  <a:srgbClr val="FF0000"/>
                </a:solidFill>
              </a:rPr>
              <a:t> CRC) and DMRS </a:t>
            </a:r>
            <a:r>
              <a:rPr lang="sv-SE" strike="sngStrike" dirty="0" err="1">
                <a:solidFill>
                  <a:srgbClr val="FF0000"/>
                </a:solidFill>
              </a:rPr>
              <a:t>pattern</a:t>
            </a:r>
            <a:r>
              <a:rPr lang="sv-SE" strike="sngStrike" dirty="0">
                <a:solidFill>
                  <a:srgbClr val="FF0000"/>
                </a:solidFill>
              </a:rPr>
              <a:t> </a:t>
            </a:r>
            <a:r>
              <a:rPr lang="sv-SE" strike="sngStrike" dirty="0" err="1">
                <a:solidFill>
                  <a:srgbClr val="FF0000"/>
                </a:solidFill>
              </a:rPr>
              <a:t>selection</a:t>
            </a:r>
            <a:r>
              <a:rPr lang="sv-SE" strike="sngStrike" dirty="0">
                <a:solidFill>
                  <a:srgbClr val="FF0000"/>
                </a:solidFill>
              </a:rPr>
              <a:t>:</a:t>
            </a:r>
          </a:p>
          <a:p>
            <a:pPr lvl="1"/>
            <a:r>
              <a:rPr lang="sv-SE" strike="sngStrike" dirty="0">
                <a:solidFill>
                  <a:srgbClr val="FF0000"/>
                </a:solidFill>
              </a:rPr>
              <a:t>Deadline/email </a:t>
            </a:r>
            <a:r>
              <a:rPr lang="sv-SE" strike="sngStrike" dirty="0" err="1">
                <a:solidFill>
                  <a:srgbClr val="FF0000"/>
                </a:solidFill>
              </a:rPr>
              <a:t>approval</a:t>
            </a:r>
            <a:r>
              <a:rPr lang="sv-SE" strike="sngStrike" dirty="0">
                <a:solidFill>
                  <a:srgbClr val="FF0000"/>
                </a:solidFill>
              </a:rPr>
              <a:t>: Dec. 15th </a:t>
            </a:r>
          </a:p>
          <a:p>
            <a:r>
              <a:rPr lang="sv-SE" dirty="0"/>
              <a:t>SNR </a:t>
            </a:r>
            <a:r>
              <a:rPr lang="sv-SE" dirty="0" err="1"/>
              <a:t>values</a:t>
            </a:r>
            <a:r>
              <a:rPr lang="sv-SE" dirty="0"/>
              <a:t> (practical </a:t>
            </a:r>
            <a:r>
              <a:rPr lang="sv-SE" dirty="0" err="1"/>
              <a:t>channel</a:t>
            </a:r>
            <a:r>
              <a:rPr lang="sv-SE" dirty="0"/>
              <a:t> </a:t>
            </a:r>
            <a:r>
              <a:rPr lang="sv-SE" dirty="0" err="1"/>
              <a:t>estimation</a:t>
            </a:r>
            <a:r>
              <a:rPr lang="sv-SE" dirty="0"/>
              <a:t>) </a:t>
            </a:r>
            <a:r>
              <a:rPr lang="sv-SE" dirty="0" err="1"/>
              <a:t>shall</a:t>
            </a:r>
            <a:r>
              <a:rPr lang="sv-SE" dirty="0"/>
              <a:t> be </a:t>
            </a:r>
            <a:r>
              <a:rPr lang="sv-SE" dirty="0" err="1"/>
              <a:t>provided</a:t>
            </a:r>
            <a:r>
              <a:rPr lang="sv-SE" dirty="0"/>
              <a:t> for </a:t>
            </a:r>
            <a:r>
              <a:rPr lang="sv-SE" dirty="0" err="1"/>
              <a:t>next</a:t>
            </a:r>
            <a:r>
              <a:rPr lang="sv-SE" dirty="0"/>
              <a:t> </a:t>
            </a:r>
            <a:r>
              <a:rPr lang="sv-SE" dirty="0" err="1"/>
              <a:t>January</a:t>
            </a:r>
            <a:r>
              <a:rPr lang="sv-SE" dirty="0"/>
              <a:t> Ad-hoc.</a:t>
            </a:r>
          </a:p>
          <a:p>
            <a:r>
              <a:rPr lang="sv-SE" dirty="0"/>
              <a:t>No </a:t>
            </a:r>
            <a:r>
              <a:rPr lang="sv-SE" dirty="0" err="1"/>
              <a:t>margin</a:t>
            </a:r>
            <a:r>
              <a:rPr lang="sv-SE" dirty="0"/>
              <a:t> </a:t>
            </a:r>
            <a:r>
              <a:rPr lang="sv-SE" dirty="0" err="1"/>
              <a:t>should</a:t>
            </a:r>
            <a:r>
              <a:rPr lang="sv-SE" dirty="0"/>
              <a:t> be </a:t>
            </a:r>
            <a:r>
              <a:rPr lang="sv-SE" dirty="0" err="1"/>
              <a:t>included</a:t>
            </a:r>
            <a:r>
              <a:rPr lang="sv-SE" dirty="0"/>
              <a:t>.</a:t>
            </a:r>
          </a:p>
          <a:p>
            <a:r>
              <a:rPr lang="sv-SE" dirty="0" err="1"/>
              <a:t>Rx</a:t>
            </a:r>
            <a:r>
              <a:rPr lang="sv-SE" dirty="0"/>
              <a:t> </a:t>
            </a:r>
            <a:r>
              <a:rPr lang="sv-SE" dirty="0" err="1"/>
              <a:t>requirements</a:t>
            </a:r>
            <a:r>
              <a:rPr lang="sv-SE" dirty="0"/>
              <a:t> </a:t>
            </a:r>
            <a:r>
              <a:rPr lang="sv-SE" dirty="0" err="1"/>
              <a:t>based</a:t>
            </a:r>
            <a:r>
              <a:rPr lang="sv-SE" dirty="0"/>
              <a:t> on </a:t>
            </a:r>
            <a:r>
              <a:rPr lang="sv-SE" dirty="0" err="1"/>
              <a:t>FRCs</a:t>
            </a:r>
            <a:r>
              <a:rPr lang="sv-SE" dirty="0"/>
              <a:t> </a:t>
            </a:r>
            <a:r>
              <a:rPr lang="sv-SE" dirty="0" err="1"/>
              <a:t>will</a:t>
            </a:r>
            <a:r>
              <a:rPr lang="sv-SE" dirty="0"/>
              <a:t> </a:t>
            </a:r>
            <a:r>
              <a:rPr lang="sv-SE" dirty="0" err="1"/>
              <a:t>remain</a:t>
            </a:r>
            <a:r>
              <a:rPr lang="sv-SE" dirty="0"/>
              <a:t> TBD in TS 38.104.</a:t>
            </a:r>
          </a:p>
        </p:txBody>
      </p:sp>
    </p:spTree>
    <p:extLst>
      <p:ext uri="{BB962C8B-B14F-4D97-AF65-F5344CB8AC3E}">
        <p14:creationId xmlns:p14="http://schemas.microsoft.com/office/powerpoint/2010/main" val="39257648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21A264-DE8D-4601-99FB-C4E58B86AC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>
                <a:solidFill>
                  <a:srgbClr val="FF0000"/>
                </a:solidFill>
              </a:rPr>
              <a:t>REFSENS and ICS </a:t>
            </a:r>
            <a:r>
              <a:rPr lang="sv-SE" dirty="0" err="1">
                <a:solidFill>
                  <a:srgbClr val="FF0000"/>
                </a:solidFill>
              </a:rPr>
              <a:t>FRCs</a:t>
            </a:r>
            <a:r>
              <a:rPr lang="sv-SE" dirty="0">
                <a:solidFill>
                  <a:srgbClr val="FF0000"/>
                </a:solidFill>
              </a:rPr>
              <a:t> TBS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14ED0D-8965-41B5-ADFC-5DE1B3DC80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695" y="1389832"/>
            <a:ext cx="5407101" cy="4847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6147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27CEA8-12BB-4956-A1D2-DD671AE54E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>
                <a:solidFill>
                  <a:srgbClr val="FF0000"/>
                </a:solidFill>
              </a:rPr>
              <a:t>Dynamic</a:t>
            </a:r>
            <a:r>
              <a:rPr lang="sv-SE" dirty="0">
                <a:solidFill>
                  <a:srgbClr val="FF0000"/>
                </a:solidFill>
              </a:rPr>
              <a:t> Range </a:t>
            </a:r>
            <a:r>
              <a:rPr lang="sv-SE" dirty="0" err="1">
                <a:solidFill>
                  <a:srgbClr val="FF0000"/>
                </a:solidFill>
              </a:rPr>
              <a:t>FRCs</a:t>
            </a:r>
            <a:r>
              <a:rPr lang="sv-SE" dirty="0">
                <a:solidFill>
                  <a:srgbClr val="FF0000"/>
                </a:solidFill>
              </a:rPr>
              <a:t> TBS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76A032E-652D-432D-BAA9-E22804273D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88" y="2132856"/>
            <a:ext cx="5732804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6315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99510-F05E-4283-B5BC-BEEF8482B5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References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D1C4E2-71CF-45E9-B679-C4F9EEE421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506916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dirty="0"/>
              <a:t>[1]	R4-1714138, Discussion on FRC and simulation results for BS REFSENS and ICS 			SNR , Huawei</a:t>
            </a:r>
          </a:p>
          <a:p>
            <a:pPr marL="0" indent="0">
              <a:buNone/>
            </a:pPr>
            <a:r>
              <a:rPr lang="sv-SE" dirty="0"/>
              <a:t>[2]	R4-1714139, </a:t>
            </a:r>
            <a:r>
              <a:rPr lang="en-US" dirty="0"/>
              <a:t>Discussion on FRC and simulation results for BS Dynamic Range SNR, 		Huawei</a:t>
            </a:r>
          </a:p>
          <a:p>
            <a:pPr marL="0" indent="0">
              <a:buNone/>
            </a:pPr>
            <a:r>
              <a:rPr lang="en-US" dirty="0"/>
              <a:t>[3] 	R4-1714143, Simulation results for receiver sensitivity SNR, CATT</a:t>
            </a:r>
          </a:p>
          <a:p>
            <a:pPr marL="0" indent="0">
              <a:buNone/>
            </a:pPr>
            <a:r>
              <a:rPr lang="en-US" dirty="0"/>
              <a:t>[4] 	R4-1714147, Simulation results for dynamic range SNR, CATT</a:t>
            </a:r>
          </a:p>
          <a:p>
            <a:pPr marL="0" indent="0">
              <a:buNone/>
            </a:pPr>
            <a:r>
              <a:rPr lang="en-US" dirty="0"/>
              <a:t>[5] 	R4-1713129, on ICS requirement for FR1 NR BS, ZTE</a:t>
            </a:r>
          </a:p>
          <a:p>
            <a:pPr marL="0" indent="0">
              <a:buNone/>
            </a:pPr>
            <a:r>
              <a:rPr lang="en-US" dirty="0"/>
              <a:t>[6] 	R4-1713132, Simulation results for FR1 REFSENS requirement, ZTE</a:t>
            </a:r>
          </a:p>
          <a:p>
            <a:pPr marL="0" indent="0">
              <a:buNone/>
            </a:pPr>
            <a:r>
              <a:rPr lang="en-US" dirty="0"/>
              <a:t>[7]	R4-1713134, Simulation results for FR2 OTA Sensitivity requirement, ZTE</a:t>
            </a:r>
          </a:p>
          <a:p>
            <a:pPr marL="0" indent="0">
              <a:buNone/>
            </a:pPr>
            <a:r>
              <a:rPr lang="en-US" dirty="0"/>
              <a:t>[8] 	R4-17131087, Simulation results for FR1 dynamic range requirement, ZTE</a:t>
            </a:r>
          </a:p>
          <a:p>
            <a:pPr marL="0" indent="0">
              <a:buNone/>
            </a:pPr>
            <a:r>
              <a:rPr lang="en-US" dirty="0"/>
              <a:t>[9] 	R4-1712688, Simulation results for FR1 dynamic range requirement, Nokia</a:t>
            </a:r>
          </a:p>
          <a:p>
            <a:pPr marL="0" indent="0">
              <a:buNone/>
            </a:pPr>
            <a:r>
              <a:rPr lang="en-US" dirty="0"/>
              <a:t>[10]	R4-1712690, Simulation Results for FRC for BS receiver dynamic range 			requirements, Nokia</a:t>
            </a:r>
          </a:p>
          <a:p>
            <a:pPr marL="0" indent="0">
              <a:buNone/>
            </a:pPr>
            <a:r>
              <a:rPr lang="en-US" dirty="0"/>
              <a:t>[11]	R4-1712694, Simulation Results for FRC for BS receiver in-channel selectivity 			requirements, Nokia</a:t>
            </a:r>
          </a:p>
          <a:p>
            <a:pPr marL="0" indent="0">
              <a:buNone/>
            </a:pPr>
            <a:r>
              <a:rPr lang="en-US" dirty="0"/>
              <a:t>[12] 	R4-1712631, Simulation results - FRC FR1 for REFSENS and ICS, Ericsson</a:t>
            </a:r>
          </a:p>
          <a:p>
            <a:pPr marL="0" indent="0">
              <a:buNone/>
            </a:pPr>
            <a:r>
              <a:rPr lang="en-US" dirty="0"/>
              <a:t>[13]	R4-1712632, Simulation results for FR1 REFSENS requirement, Ericsson</a:t>
            </a:r>
          </a:p>
          <a:p>
            <a:pPr marL="0" indent="0">
              <a:buNone/>
            </a:pPr>
            <a:r>
              <a:rPr lang="en-US" dirty="0"/>
              <a:t>[14]	R4-1712633, Simulation results - FRC FR1 for Dynamic Range, Ericsson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34141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303D56-6A9E-4C7F-A14C-BF90EE84C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3FAB34E1-8FED-41D7-8C89-83A9B24B39EF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323528" y="1465040"/>
            <a:ext cx="8363272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lvl="0" indent="0">
              <a:buNone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Based on the agreed simulations assumptions ( R4-1711926 and emails exchanged), contributions listed in References slide were submitted in RAN4#85 providing simulations results. </a:t>
            </a:r>
          </a:p>
          <a:p>
            <a:pPr marL="0" lvl="0" indent="0">
              <a:buNone/>
            </a:pPr>
            <a:endParaRPr kumimoji="0" lang="en-US" altLang="zh-CN" sz="2000" dirty="0">
              <a:latin typeface="Times New Roman" panose="02020603050405020304" pitchFamily="18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0" lvl="0" indent="0">
              <a:buNone/>
            </a:pPr>
            <a:r>
              <a:rPr kumimoji="0" lang="sv-SE" altLang="zh-CN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Following</a:t>
            </a:r>
            <a:r>
              <a:rPr kumimoji="0" lang="sv-SE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kumimoji="0" lang="sv-SE" altLang="zh-CN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two</a:t>
            </a:r>
            <a:r>
              <a:rPr kumimoji="0" lang="sv-SE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kumimoji="0" lang="sv-SE" altLang="zh-CN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slides</a:t>
            </a:r>
            <a:r>
              <a:rPr kumimoji="0" lang="sv-SE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kumimoji="0" lang="sv-SE" altLang="zh-CN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capture</a:t>
            </a:r>
            <a:r>
              <a:rPr kumimoji="0" lang="sv-SE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kumimoji="0" lang="sv-SE" altLang="zh-CN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companies</a:t>
            </a:r>
            <a:r>
              <a:rPr kumimoji="0" lang="sv-SE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’ </a:t>
            </a:r>
            <a:r>
              <a:rPr kumimoji="0" lang="sv-SE" altLang="zh-CN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results</a:t>
            </a:r>
            <a:r>
              <a:rPr kumimoji="0" lang="sv-SE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.</a:t>
            </a:r>
          </a:p>
          <a:p>
            <a:pPr marL="0" lvl="0" indent="0">
              <a:buNone/>
            </a:pPr>
            <a:endParaRPr kumimoji="0" lang="sv-SE" altLang="zh-CN" sz="2000" dirty="0">
              <a:latin typeface="Times New Roman" panose="02020603050405020304" pitchFamily="18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0" lvl="0" indent="0">
              <a:buNone/>
            </a:pPr>
            <a:r>
              <a:rPr kumimoji="0" lang="sv-SE" altLang="zh-CN" sz="20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This</a:t>
            </a:r>
            <a:r>
              <a:rPr kumimoji="0" lang="sv-SE" altLang="zh-CN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kumimoji="0" lang="sv-SE" altLang="zh-CN" sz="20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updated</a:t>
            </a:r>
            <a:r>
              <a:rPr kumimoji="0" lang="sv-SE" altLang="zh-CN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 version </a:t>
            </a:r>
            <a:r>
              <a:rPr kumimoji="0" lang="sv-SE" altLang="zh-CN" sz="20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capture</a:t>
            </a:r>
            <a:r>
              <a:rPr kumimoji="0" lang="sv-SE" altLang="zh-CN" sz="2000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s</a:t>
            </a:r>
            <a:r>
              <a:rPr kumimoji="0" lang="sv-SE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kumimoji="0" lang="sv-SE" altLang="zh-CN" sz="2000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further</a:t>
            </a:r>
            <a:r>
              <a:rPr kumimoji="0" lang="sv-SE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kumimoji="0" lang="sv-SE" altLang="zh-CN" sz="2000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emails</a:t>
            </a:r>
            <a:r>
              <a:rPr kumimoji="0" lang="sv-SE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kumimoji="0" lang="sv-SE" altLang="zh-CN" sz="2000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agreements</a:t>
            </a:r>
            <a:r>
              <a:rPr kumimoji="0" lang="sv-SE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kumimoji="0" lang="sv-SE" altLang="zh-CN" sz="2000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made</a:t>
            </a:r>
            <a:r>
              <a:rPr kumimoji="0" lang="sv-SE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 till Dec. 15th </a:t>
            </a:r>
            <a:endParaRPr kumimoji="0" lang="en-US" altLang="zh-CN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24490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524655-3EB3-40E5-B246-09415FB5B8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08520" y="116632"/>
            <a:ext cx="9252520" cy="1143000"/>
          </a:xfrm>
        </p:spPr>
        <p:txBody>
          <a:bodyPr>
            <a:normAutofit fontScale="90000"/>
          </a:bodyPr>
          <a:lstStyle/>
          <a:p>
            <a:r>
              <a:rPr lang="sv-SE" dirty="0" err="1"/>
              <a:t>Background</a:t>
            </a:r>
            <a:br>
              <a:rPr lang="sv-SE" dirty="0"/>
            </a:br>
            <a:r>
              <a:rPr lang="sv-SE" dirty="0"/>
              <a:t>Simulation </a:t>
            </a:r>
            <a:r>
              <a:rPr lang="sv-SE" dirty="0" err="1"/>
              <a:t>results</a:t>
            </a:r>
            <a:r>
              <a:rPr lang="sv-SE" dirty="0"/>
              <a:t> for REFSENS and ICS SNR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99C9F6E-E4F4-4C30-8EEC-568404E89E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1271067"/>
            <a:ext cx="7225771" cy="5398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4698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0D5E5E-7C88-4895-BF92-12F500F06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 err="1"/>
              <a:t>Background</a:t>
            </a:r>
            <a:r>
              <a:rPr lang="sv-SE" dirty="0"/>
              <a:t>:</a:t>
            </a:r>
            <a:br>
              <a:rPr lang="sv-SE" dirty="0"/>
            </a:br>
            <a:r>
              <a:rPr lang="sv-SE" dirty="0"/>
              <a:t>Simulation </a:t>
            </a:r>
            <a:r>
              <a:rPr lang="sv-SE" dirty="0" err="1"/>
              <a:t>results</a:t>
            </a:r>
            <a:r>
              <a:rPr lang="sv-SE" dirty="0"/>
              <a:t> for </a:t>
            </a:r>
            <a:r>
              <a:rPr lang="sv-SE" dirty="0" err="1"/>
              <a:t>Dynamic</a:t>
            </a:r>
            <a:r>
              <a:rPr lang="sv-SE" dirty="0"/>
              <a:t> Range SNR 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253EC83-E04A-4ADF-9435-B4197C5027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060848"/>
            <a:ext cx="8399423" cy="337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591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7B3B10-101D-413F-B2B3-7C15B69AA4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Observations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19F2A1-03B8-4CCF-A279-9E16C73B18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 err="1"/>
              <a:t>Some</a:t>
            </a:r>
            <a:r>
              <a:rPr lang="sv-SE" dirty="0"/>
              <a:t> </a:t>
            </a:r>
            <a:r>
              <a:rPr lang="sv-SE" dirty="0" err="1"/>
              <a:t>assumptions</a:t>
            </a:r>
            <a:r>
              <a:rPr lang="sv-SE" dirty="0"/>
              <a:t> </a:t>
            </a:r>
            <a:r>
              <a:rPr lang="sv-SE" dirty="0" err="1"/>
              <a:t>are</a:t>
            </a:r>
            <a:r>
              <a:rPr lang="sv-SE" dirty="0"/>
              <a:t> not common, </a:t>
            </a:r>
            <a:r>
              <a:rPr lang="sv-SE" dirty="0" err="1"/>
              <a:t>they</a:t>
            </a:r>
            <a:r>
              <a:rPr lang="sv-SE" dirty="0"/>
              <a:t> </a:t>
            </a:r>
            <a:r>
              <a:rPr lang="sv-SE" dirty="0" err="1"/>
              <a:t>were</a:t>
            </a:r>
            <a:r>
              <a:rPr lang="sv-SE" dirty="0"/>
              <a:t> </a:t>
            </a:r>
            <a:r>
              <a:rPr lang="sv-SE" dirty="0" err="1"/>
              <a:t>missing</a:t>
            </a:r>
            <a:r>
              <a:rPr lang="sv-SE" dirty="0"/>
              <a:t> from the </a:t>
            </a:r>
            <a:r>
              <a:rPr lang="sv-SE" dirty="0" err="1"/>
              <a:t>previous</a:t>
            </a:r>
            <a:r>
              <a:rPr lang="sv-SE" dirty="0"/>
              <a:t> </a:t>
            </a:r>
            <a:r>
              <a:rPr lang="sv-SE" dirty="0" err="1"/>
              <a:t>agreements</a:t>
            </a:r>
            <a:r>
              <a:rPr lang="sv-SE" dirty="0"/>
              <a:t> and </a:t>
            </a:r>
            <a:r>
              <a:rPr lang="sv-SE" dirty="0" err="1"/>
              <a:t>might</a:t>
            </a:r>
            <a:r>
              <a:rPr lang="sv-SE" dirty="0"/>
              <a:t> </a:t>
            </a:r>
            <a:r>
              <a:rPr lang="sv-SE" dirty="0" err="1"/>
              <a:t>explain</a:t>
            </a:r>
            <a:r>
              <a:rPr lang="sv-SE" dirty="0"/>
              <a:t> </a:t>
            </a:r>
            <a:r>
              <a:rPr lang="sv-SE" dirty="0" err="1"/>
              <a:t>some</a:t>
            </a:r>
            <a:r>
              <a:rPr lang="sv-SE" dirty="0"/>
              <a:t> </a:t>
            </a:r>
            <a:r>
              <a:rPr lang="sv-SE" dirty="0" err="1"/>
              <a:t>difference</a:t>
            </a:r>
            <a:r>
              <a:rPr lang="sv-SE" dirty="0"/>
              <a:t> in </a:t>
            </a:r>
            <a:r>
              <a:rPr lang="sv-SE" dirty="0" err="1"/>
              <a:t>results</a:t>
            </a:r>
            <a:r>
              <a:rPr lang="sv-SE" dirty="0"/>
              <a:t>.</a:t>
            </a:r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4084385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0242D8-CBAD-404A-82F1-AA263B66B0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Agreements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2E8E07-4AD2-44AC-AE7A-A195676A5F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err="1"/>
              <a:t>Following</a:t>
            </a:r>
            <a:r>
              <a:rPr lang="sv-SE" dirty="0"/>
              <a:t> </a:t>
            </a:r>
            <a:r>
              <a:rPr lang="sv-SE" dirty="0" err="1"/>
              <a:t>slides</a:t>
            </a:r>
            <a:r>
              <a:rPr lang="sv-SE" dirty="0"/>
              <a:t> </a:t>
            </a:r>
            <a:r>
              <a:rPr lang="sv-SE" dirty="0" err="1"/>
              <a:t>capture</a:t>
            </a:r>
            <a:r>
              <a:rPr lang="sv-SE" dirty="0"/>
              <a:t> </a:t>
            </a:r>
            <a:r>
              <a:rPr lang="sv-SE" dirty="0" err="1"/>
              <a:t>agreed</a:t>
            </a:r>
            <a:r>
              <a:rPr lang="sv-SE"/>
              <a:t> simulation </a:t>
            </a:r>
            <a:r>
              <a:rPr lang="sv-SE" dirty="0" err="1"/>
              <a:t>assumptions</a:t>
            </a:r>
            <a:r>
              <a:rPr lang="sv-SE" dirty="0"/>
              <a:t> and TBS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89356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3BF2E-8076-4CD3-AB2E-3C0BB4A73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Simulation </a:t>
            </a:r>
            <a:r>
              <a:rPr lang="sv-SE" dirty="0" err="1"/>
              <a:t>assumptions</a:t>
            </a:r>
            <a:r>
              <a:rPr lang="sv-SE" dirty="0"/>
              <a:t> - DMRS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7CBBC2-E98F-439C-96B0-D4042BE310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DMRS </a:t>
            </a:r>
            <a:r>
              <a:rPr lang="sv-SE" dirty="0" err="1"/>
              <a:t>pattern</a:t>
            </a:r>
            <a:r>
              <a:rPr lang="sv-SE" dirty="0"/>
              <a:t> </a:t>
            </a:r>
            <a:r>
              <a:rPr lang="sv-SE" dirty="0" err="1"/>
              <a:t>type</a:t>
            </a:r>
            <a:r>
              <a:rPr lang="sv-SE" dirty="0"/>
              <a:t> 1:</a:t>
            </a:r>
          </a:p>
          <a:p>
            <a:pPr lvl="1"/>
            <a:r>
              <a:rPr lang="sv-SE" dirty="0"/>
              <a:t>1 symbol front </a:t>
            </a:r>
            <a:r>
              <a:rPr lang="sv-SE" dirty="0" err="1"/>
              <a:t>loaded</a:t>
            </a:r>
            <a:r>
              <a:rPr lang="sv-SE" dirty="0"/>
              <a:t> + 1 </a:t>
            </a:r>
            <a:r>
              <a:rPr lang="sv-SE" dirty="0" err="1"/>
              <a:t>additional</a:t>
            </a:r>
            <a:endParaRPr lang="sv-SE" dirty="0"/>
          </a:p>
          <a:p>
            <a:pPr lvl="1"/>
            <a:r>
              <a:rPr lang="sv-SE" dirty="0"/>
              <a:t>No FDM, no data in DMRS symbol</a:t>
            </a:r>
          </a:p>
          <a:p>
            <a:pPr lvl="1"/>
            <a:endParaRPr lang="sv-SE" dirty="0"/>
          </a:p>
          <a:p>
            <a:pPr marL="3200400" lvl="7" indent="0">
              <a:buNone/>
            </a:pPr>
            <a:endParaRPr lang="sv-SE" dirty="0"/>
          </a:p>
          <a:p>
            <a:pPr marL="3200400" lvl="7" indent="0">
              <a:buNone/>
            </a:pPr>
            <a:endParaRPr lang="sv-SE" dirty="0"/>
          </a:p>
          <a:p>
            <a:pPr marL="3200400" lvl="7" indent="0">
              <a:buNone/>
            </a:pPr>
            <a:r>
              <a:rPr lang="sv-SE" dirty="0"/>
              <a:t>	</a:t>
            </a:r>
            <a:r>
              <a:rPr lang="sv-SE" b="1" strike="sngStrike" dirty="0">
                <a:solidFill>
                  <a:srgbClr val="FF0000"/>
                </a:solidFill>
              </a:rPr>
              <a:t>OR</a:t>
            </a:r>
            <a:endParaRPr lang="en-US" b="1" strike="sngStrike" dirty="0">
              <a:solidFill>
                <a:srgbClr val="FF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EBDA3EF-288D-46FB-BDCB-7CC2208EBA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471" y="3501009"/>
            <a:ext cx="3438701" cy="230425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8A897A1-C50A-4FD3-B7A6-BB405921C5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9962" y="3504647"/>
            <a:ext cx="3444614" cy="2308218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14B895F-58D1-4C58-BB83-AEDED3AFB07D}"/>
              </a:ext>
            </a:extLst>
          </p:cNvPr>
          <p:cNvCxnSpPr/>
          <p:nvPr/>
        </p:nvCxnSpPr>
        <p:spPr>
          <a:xfrm flipV="1">
            <a:off x="5732129" y="2940333"/>
            <a:ext cx="2520280" cy="338437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63200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A9EF81-7AA8-4BBB-ADD0-29617B5F25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Simulation </a:t>
            </a:r>
            <a:r>
              <a:rPr lang="sv-SE" dirty="0" err="1"/>
              <a:t>assumptions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98C0F1-365B-40FB-A629-D4EE0AF482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Receiver type: MMSE</a:t>
            </a:r>
          </a:p>
        </p:txBody>
      </p:sp>
    </p:spTree>
    <p:extLst>
      <p:ext uri="{BB962C8B-B14F-4D97-AF65-F5344CB8AC3E}">
        <p14:creationId xmlns:p14="http://schemas.microsoft.com/office/powerpoint/2010/main" val="19237034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A7417-12DA-44C5-BCB2-4195C3B78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Simulation </a:t>
            </a:r>
            <a:r>
              <a:rPr lang="sv-SE" dirty="0" err="1"/>
              <a:t>assumptions</a:t>
            </a:r>
            <a:r>
              <a:rPr lang="sv-SE" dirty="0"/>
              <a:t> - PTRS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FAD9E2-6BE5-4B16-A91D-6DF624048C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No PTRS for FR1</a:t>
            </a:r>
          </a:p>
          <a:p>
            <a:r>
              <a:rPr lang="sv-SE" dirty="0"/>
              <a:t>For FR2, </a:t>
            </a:r>
            <a:r>
              <a:rPr lang="sv-SE" dirty="0" err="1"/>
              <a:t>following</a:t>
            </a:r>
            <a:r>
              <a:rPr lang="sv-SE" dirty="0"/>
              <a:t> PTRS parameters:</a:t>
            </a:r>
          </a:p>
          <a:p>
            <a:pPr lvl="1"/>
            <a:r>
              <a:rPr lang="en-GB" dirty="0"/>
              <a:t>K</a:t>
            </a:r>
            <a:r>
              <a:rPr lang="en-GB" baseline="-25000" dirty="0"/>
              <a:t>PTRS </a:t>
            </a:r>
            <a:r>
              <a:rPr lang="sv-SE" dirty="0"/>
              <a:t>: 2 (PTRS </a:t>
            </a:r>
            <a:r>
              <a:rPr lang="sv-SE" dirty="0" err="1"/>
              <a:t>every</a:t>
            </a:r>
            <a:r>
              <a:rPr lang="sv-SE" dirty="0"/>
              <a:t> 2 RBs)</a:t>
            </a:r>
            <a:endParaRPr lang="en-GB" baseline="-25000" dirty="0"/>
          </a:p>
          <a:p>
            <a:pPr lvl="1"/>
            <a:r>
              <a:rPr lang="en-GB" dirty="0"/>
              <a:t>L</a:t>
            </a:r>
            <a:r>
              <a:rPr lang="en-GB" baseline="-25000" dirty="0"/>
              <a:t>PTRS </a:t>
            </a:r>
            <a:r>
              <a:rPr lang="sv-SE" dirty="0"/>
              <a:t>: 1 (all symbols </a:t>
            </a:r>
            <a:r>
              <a:rPr lang="sv-SE" dirty="0" err="1"/>
              <a:t>with</a:t>
            </a:r>
            <a:r>
              <a:rPr lang="sv-SE" dirty="0"/>
              <a:t> PTRS)</a:t>
            </a:r>
          </a:p>
          <a:p>
            <a:pPr lvl="1"/>
            <a:r>
              <a:rPr lang="sv-SE" dirty="0"/>
              <a:t>No </a:t>
            </a:r>
            <a:r>
              <a:rPr lang="sv-SE" dirty="0" err="1"/>
              <a:t>phase</a:t>
            </a:r>
            <a:r>
              <a:rPr lang="sv-SE" dirty="0"/>
              <a:t> </a:t>
            </a:r>
            <a:r>
              <a:rPr lang="sv-SE" dirty="0" err="1"/>
              <a:t>noise</a:t>
            </a:r>
            <a:r>
              <a:rPr lang="sv-SE" dirty="0"/>
              <a:t> simulation, PTRS </a:t>
            </a:r>
            <a:r>
              <a:rPr lang="sv-SE" dirty="0" err="1"/>
              <a:t>REs</a:t>
            </a:r>
            <a:r>
              <a:rPr lang="sv-SE" dirty="0"/>
              <a:t> </a:t>
            </a:r>
            <a:r>
              <a:rPr lang="sv-SE" dirty="0" err="1"/>
              <a:t>are</a:t>
            </a:r>
            <a:r>
              <a:rPr lang="sv-SE" dirty="0"/>
              <a:t> not </a:t>
            </a:r>
            <a:r>
              <a:rPr lang="sv-SE" dirty="0" err="1"/>
              <a:t>used</a:t>
            </a:r>
            <a:r>
              <a:rPr lang="sv-SE" dirty="0"/>
              <a:t> for data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36086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10946</TotalTime>
  <Words>338</Words>
  <Application>Microsoft Office PowerPoint</Application>
  <PresentationFormat>On-screen Show (4:3)</PresentationFormat>
  <Paragraphs>107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ＭＳ Ｐゴシック</vt:lpstr>
      <vt:lpstr>SimSun</vt:lpstr>
      <vt:lpstr>SimSun</vt:lpstr>
      <vt:lpstr>Arial</vt:lpstr>
      <vt:lpstr>Calibri</vt:lpstr>
      <vt:lpstr>Times New Roman</vt:lpstr>
      <vt:lpstr>Office テーマ</vt:lpstr>
      <vt:lpstr>WF on NR BS RF FRCs - update</vt:lpstr>
      <vt:lpstr>Background</vt:lpstr>
      <vt:lpstr>Background Simulation results for REFSENS and ICS SNR</vt:lpstr>
      <vt:lpstr>Background: Simulation results for Dynamic Range SNR </vt:lpstr>
      <vt:lpstr>Observations</vt:lpstr>
      <vt:lpstr>Agreements</vt:lpstr>
      <vt:lpstr>Simulation assumptions - DMRS</vt:lpstr>
      <vt:lpstr>Simulation assumptions</vt:lpstr>
      <vt:lpstr>Simulation assumptions - PTRS</vt:lpstr>
      <vt:lpstr>REFSENS and ICS assumptions</vt:lpstr>
      <vt:lpstr>Dynamic Range assumptions</vt:lpstr>
      <vt:lpstr>TBS for FRC </vt:lpstr>
      <vt:lpstr>Agreements</vt:lpstr>
      <vt:lpstr>REFSENS and ICS FRCs TBS</vt:lpstr>
      <vt:lpstr>Dynamic Range FRCs TBS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BS RF requirements impacts - NB-IoT TDD</dc:title>
  <dc:creator>dominique.everaere@ericsson.com</dc:creator>
  <cp:lastModifiedBy>Dominique Everaere</cp:lastModifiedBy>
  <cp:revision>354</cp:revision>
  <dcterms:created xsi:type="dcterms:W3CDTF">2017-01-18T16:32:26Z</dcterms:created>
  <dcterms:modified xsi:type="dcterms:W3CDTF">2018-01-15T12:49:53Z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