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1"/>
  </p:notesMasterIdLst>
  <p:sldIdLst>
    <p:sldId id="258" r:id="rId2"/>
    <p:sldId id="272" r:id="rId3"/>
    <p:sldId id="285" r:id="rId4"/>
    <p:sldId id="286" r:id="rId5"/>
    <p:sldId id="287" r:id="rId6"/>
    <p:sldId id="288" r:id="rId7"/>
    <p:sldId id="289" r:id="rId8"/>
    <p:sldId id="290" r:id="rId9"/>
    <p:sldId id="291" r:id="rId10"/>
  </p:sldIdLst>
  <p:sldSz cx="9144000" cy="5143500" type="screen16x9"/>
  <p:notesSz cx="6881813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CCECFF"/>
    <a:srgbClr val="99CCFF"/>
    <a:srgbClr val="FFCCFF"/>
    <a:srgbClr val="006600"/>
    <a:srgbClr val="A50021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294" autoAdjust="0"/>
    <p:restoredTop sz="94660"/>
  </p:normalViewPr>
  <p:slideViewPr>
    <p:cSldViewPr snapToGrid="0">
      <p:cViewPr>
        <p:scale>
          <a:sx n="100" d="100"/>
          <a:sy n="100" d="100"/>
        </p:scale>
        <p:origin x="-528" y="-8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97313" y="0"/>
            <a:ext cx="2982912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FB8FCF-A5F7-4ED4-9A16-587780C65D49}" type="datetimeFigureOut">
              <a:rPr kumimoji="1" lang="ja-JP" altLang="en-US" smtClean="0"/>
              <a:t>2018/1/15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342900" y="696913"/>
            <a:ext cx="61976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8975" y="4416425"/>
            <a:ext cx="5505450" cy="418306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829675"/>
            <a:ext cx="2982913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97313" y="8829675"/>
            <a:ext cx="2982912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70D4D9-52B0-49AB-83A4-1CEB993B2D3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908838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841772"/>
            <a:ext cx="77724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3D1870-FD74-4BAE-AC86-E55B459037A1}" type="datetime1">
              <a:rPr lang="en-US" altLang="ja-JP" smtClean="0"/>
              <a:t>1/15/2018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1995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10854-2671-4AC2-8F09-152FFF150F35}" type="datetime1">
              <a:rPr lang="en-US" altLang="ja-JP" smtClean="0"/>
              <a:t>1/15/2018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32287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D7676E-931C-4126-A08F-550238FDE773}" type="datetime1">
              <a:rPr lang="en-US" altLang="ja-JP" smtClean="0"/>
              <a:t>1/15/2018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04634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70D7F3-F114-46D5-9B69-D774F7BEC792}" type="datetime1">
              <a:rPr lang="en-US" altLang="ja-JP" smtClean="0"/>
              <a:t>1/15/2018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634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96E12-B676-4A54-A50D-EA3223D4BAE8}" type="datetime1">
              <a:rPr lang="en-US" altLang="ja-JP" smtClean="0"/>
              <a:t>1/15/2018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744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8707E-CCDD-4641-AF66-02694AEE5E7D}" type="datetime1">
              <a:rPr lang="en-US" altLang="ja-JP" smtClean="0"/>
              <a:t>1/15/2018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18382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5"/>
            <a:ext cx="7886700" cy="99417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1878806"/>
            <a:ext cx="3887391" cy="276344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193405-CF07-4355-B271-AB2B16BDB34D}" type="datetime1">
              <a:rPr lang="en-US" altLang="ja-JP" smtClean="0"/>
              <a:t>1/15/2018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82732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CD6495-4B46-41BB-A15B-B8B06700AEBB}" type="datetime1">
              <a:rPr lang="en-US" altLang="ja-JP" smtClean="0"/>
              <a:t>1/15/2018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89487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2EA89C-2DE5-40B9-B4F4-67CDC9581048}" type="datetime1">
              <a:rPr lang="en-US" altLang="ja-JP" smtClean="0"/>
              <a:t>1/15/2018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14384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F5025-C054-42C4-87E2-5A4EB3586BCE}" type="datetime1">
              <a:rPr lang="en-US" altLang="ja-JP" smtClean="0"/>
              <a:t>1/15/2018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0480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D0D37E-3177-47BE-B84B-042F9A90959D}" type="datetime1">
              <a:rPr lang="en-US" altLang="ja-JP" smtClean="0"/>
              <a:t>1/15/2018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36639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6ECBC2-9707-4F7D-93E3-F749B207E7B3}" type="datetime1">
              <a:rPr lang="en-US" altLang="ja-JP" smtClean="0"/>
              <a:t>1/15/2018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87004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32244" y="235362"/>
            <a:ext cx="8621853" cy="707886"/>
          </a:xfrm>
          <a:prstGeom prst="rect">
            <a:avLst/>
          </a:prstGeom>
        </p:spPr>
        <p:txBody>
          <a:bodyPr wrap="square" numCol="1">
            <a:spAutoFit/>
          </a:bodyPr>
          <a:lstStyle/>
          <a:p>
            <a:pPr>
              <a:tabLst>
                <a:tab pos="4590574" algn="r"/>
              </a:tabLst>
            </a:pPr>
            <a:r>
              <a:rPr lang="en-US" sz="2000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3GPP TSG-RAN WG4 Meeting </a:t>
            </a:r>
            <a:r>
              <a:rPr lang="en-US" sz="2000" b="1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AH-1801</a:t>
            </a:r>
            <a:r>
              <a:rPr lang="de-DE" sz="2000" b="1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		         R4-1</a:t>
            </a:r>
            <a:r>
              <a:rPr lang="en-US" altLang="ja-JP" sz="2000" b="1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800216</a:t>
            </a:r>
            <a:r>
              <a:rPr lang="de-DE" sz="2000" b="1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/>
            </a:r>
            <a:br>
              <a:rPr lang="de-DE" sz="2000" b="1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en-US" altLang="ja-JP" sz="2000" b="1" dirty="0">
                <a:latin typeface="Arial" panose="020B0604020202020204" pitchFamily="34" charset="0"/>
                <a:cs typeface="Arial" panose="020B0604020202020204" pitchFamily="34" charset="0"/>
              </a:rPr>
              <a:t>San </a:t>
            </a:r>
            <a:r>
              <a:rPr lang="en-US" altLang="ja-JP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Diego, </a:t>
            </a:r>
            <a:r>
              <a:rPr lang="en-US" altLang="ja-JP" sz="2000" b="1" dirty="0">
                <a:latin typeface="Arial" panose="020B0604020202020204" pitchFamily="34" charset="0"/>
                <a:cs typeface="Arial" panose="020B0604020202020204" pitchFamily="34" charset="0"/>
              </a:rPr>
              <a:t>US, 22 - 26 Jan, 2018</a:t>
            </a:r>
            <a:endParaRPr 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74925" y="934095"/>
            <a:ext cx="8312027" cy="9464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900"/>
              </a:spcAft>
              <a:tabLst>
                <a:tab pos="1260475" algn="l"/>
              </a:tabLst>
            </a:pPr>
            <a:r>
              <a:rPr lang="en-US" sz="2400" b="1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Agenda item:	</a:t>
            </a:r>
            <a:r>
              <a:rPr lang="en-US" altLang="ja-JP" sz="2400" b="1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4.3.2.4.2</a:t>
            </a:r>
            <a:endParaRPr lang="en-US" sz="1600" b="1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257300" marR="0" indent="-1257300">
              <a:spcBef>
                <a:spcPts val="0"/>
              </a:spcBef>
              <a:spcAft>
                <a:spcPts val="900"/>
              </a:spcAft>
              <a:tabLst>
                <a:tab pos="1260475" algn="l"/>
              </a:tabLst>
            </a:pPr>
            <a:r>
              <a:rPr lang="en-US" sz="2400" b="1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Document for:	Approval</a:t>
            </a:r>
            <a:endParaRPr lang="en-US" sz="16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99387" y="1771940"/>
            <a:ext cx="8312027" cy="30239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900"/>
              </a:spcAft>
              <a:tabLst>
                <a:tab pos="1260475" algn="l"/>
              </a:tabLst>
            </a:pPr>
            <a:endParaRPr lang="en-US" sz="4000" b="1" dirty="0" smtClean="0"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900"/>
              </a:spcAft>
              <a:tabLst>
                <a:tab pos="1260475" algn="l"/>
              </a:tabLst>
            </a:pPr>
            <a:r>
              <a:rPr lang="en-US" sz="3600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Proposals on </a:t>
            </a:r>
            <a:r>
              <a:rPr lang="en-US" sz="3600" b="1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3600" b="1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3600" b="1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UE </a:t>
            </a:r>
            <a:r>
              <a:rPr lang="en-US" sz="3600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dynamic EN-DC power sharing</a:t>
            </a:r>
            <a:endParaRPr lang="en-US" sz="2000" b="1" dirty="0"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900"/>
              </a:spcAft>
              <a:tabLst>
                <a:tab pos="1260475" algn="l"/>
              </a:tabLst>
            </a:pPr>
            <a:endParaRPr lang="en-US" sz="2400" b="1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900"/>
              </a:spcAft>
              <a:tabLst>
                <a:tab pos="1260475" algn="l"/>
              </a:tabLst>
            </a:pPr>
            <a:r>
              <a:rPr lang="en-US" sz="3200" b="1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KDDI Corporation</a:t>
            </a:r>
            <a:endParaRPr lang="en-US" sz="20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8900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b="1" dirty="0" smtClean="0"/>
              <a:t>Background</a:t>
            </a:r>
            <a:endParaRPr kumimoji="1" lang="ja-JP" altLang="en-US" b="1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02879" y="1206044"/>
            <a:ext cx="8938242" cy="3589854"/>
          </a:xfrm>
        </p:spPr>
        <p:txBody>
          <a:bodyPr>
            <a:normAutofit fontScale="62500" lnSpcReduction="20000"/>
          </a:bodyPr>
          <a:lstStyle/>
          <a:p>
            <a:r>
              <a:rPr kumimoji="1" lang="en-US" altLang="ja-JP" sz="3200" b="1" dirty="0" smtClean="0"/>
              <a:t>In RAN#78, following proposals were endorsed in RP-172833.</a:t>
            </a:r>
            <a:endParaRPr kumimoji="1" lang="en-US" altLang="ja-JP" b="1" dirty="0" smtClean="0"/>
          </a:p>
          <a:p>
            <a:pPr marL="457200" lvl="1" indent="0">
              <a:buNone/>
            </a:pPr>
            <a:r>
              <a:rPr kumimoji="1" lang="en-US" altLang="ja-JP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Proposal 1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kumimoji="1" lang="en-US" altLang="ja-JP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Agree to introduce Rel-15 capability signaling to indicate whether the UE supports dynamic EN-DC power </a:t>
            </a:r>
            <a:r>
              <a:rPr kumimoji="1" lang="en-US" altLang="ja-JP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sharing.  Dynamic </a:t>
            </a:r>
            <a:r>
              <a:rPr kumimoji="1" lang="en-US" altLang="ja-JP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power sharing means that the UE can operate with P_LTE + P_NR &gt; </a:t>
            </a:r>
            <a:r>
              <a:rPr kumimoji="1" lang="en-US" altLang="ja-JP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P_powerclass</a:t>
            </a:r>
            <a:r>
              <a:rPr kumimoji="1" lang="en-US" altLang="ja-JP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configuration 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kumimoji="1" lang="en-US" altLang="ja-JP" b="1" i="1" u="sng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Agree that the intent is to make dynamic EN-DC power sharing mandatory at a future time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kumimoji="1" lang="en-US" altLang="ja-JP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Check any possible updates on status above in March</a:t>
            </a:r>
          </a:p>
          <a:p>
            <a:pPr marL="457200" lvl="1" indent="0">
              <a:buNone/>
            </a:pPr>
            <a:r>
              <a:rPr kumimoji="1" lang="en-US" altLang="ja-JP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Proposal 2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kumimoji="1" lang="en-US" altLang="ja-JP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 UEs without dynamic LTE-NR power sharing capability, the support of single UL operation (Operation A with Case 1 in Slide 5) is mandatory with capability </a:t>
            </a:r>
            <a:r>
              <a:rPr kumimoji="1" lang="en-US" altLang="ja-JP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signalling</a:t>
            </a:r>
            <a:endParaRPr kumimoji="1" lang="en-US" altLang="ja-JP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1" indent="0">
              <a:buNone/>
            </a:pPr>
            <a:r>
              <a:rPr kumimoji="1" lang="en-US" altLang="ja-JP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Single UL operation is optional for dynamic power sharing capable </a:t>
            </a:r>
            <a:r>
              <a:rPr kumimoji="1" lang="en-US" altLang="ja-JP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UEs</a:t>
            </a:r>
            <a:endParaRPr kumimoji="1" lang="en-US" altLang="ja-JP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kumimoji="1" lang="en-US" altLang="ja-JP" b="1" dirty="0" smtClean="0"/>
          </a:p>
          <a:p>
            <a:r>
              <a:rPr kumimoji="1" lang="en-US" altLang="ja-JP" sz="3200" b="1" dirty="0" smtClean="0"/>
              <a:t>This contribution proposes how to achieve contents of proposal 1 above, </a:t>
            </a:r>
            <a:br>
              <a:rPr kumimoji="1" lang="en-US" altLang="ja-JP" sz="3200" b="1" dirty="0" smtClean="0"/>
            </a:br>
            <a:r>
              <a:rPr kumimoji="1" lang="en-US" altLang="ja-JP" sz="3200" b="1" dirty="0" smtClean="0"/>
              <a:t>namely </a:t>
            </a:r>
            <a:r>
              <a:rPr kumimoji="1" lang="en-US" altLang="ja-JP" sz="3200" b="1" u="sng" dirty="0" smtClean="0">
                <a:solidFill>
                  <a:srgbClr val="0000CC"/>
                </a:solidFill>
              </a:rPr>
              <a:t>how to mandate dynamic EN-DC power sharing in the future</a:t>
            </a:r>
            <a:r>
              <a:rPr kumimoji="1" lang="en-US" altLang="ja-JP" sz="3200" b="1" dirty="0" smtClean="0"/>
              <a:t>.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9786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b="1" dirty="0" smtClean="0"/>
              <a:t>KDDI’s Proposals</a:t>
            </a:r>
            <a:endParaRPr kumimoji="1" lang="ja-JP" altLang="en-US" b="1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628650" y="1369219"/>
            <a:ext cx="8229600" cy="3263504"/>
          </a:xfrm>
        </p:spPr>
        <p:txBody>
          <a:bodyPr>
            <a:normAutofit fontScale="85000" lnSpcReduction="20000"/>
          </a:bodyPr>
          <a:lstStyle/>
          <a:p>
            <a:r>
              <a:rPr kumimoji="1" lang="en-US" altLang="ja-JP" b="1" dirty="0" smtClean="0"/>
              <a:t>Proposal#1: It would be appropriate to re-use concept of “NS versioning bits” in order to mandate dynamic EN-DC power sharing in the future.</a:t>
            </a:r>
          </a:p>
          <a:p>
            <a:endParaRPr kumimoji="1" lang="en-US" altLang="ja-JP" b="1" dirty="0"/>
          </a:p>
          <a:p>
            <a:r>
              <a:rPr kumimoji="1" lang="en-US" altLang="ja-JP" b="1" dirty="0" smtClean="0"/>
              <a:t>Proposal#2: Send LS to RAN2 to inform of RAN4 decision after approval of proposal#1 above.  Draft LS is available in R4-1800217 as well.</a:t>
            </a:r>
            <a:endParaRPr kumimoji="1" lang="en-US" altLang="ja-JP" b="1" dirty="0"/>
          </a:p>
          <a:p>
            <a:endParaRPr kumimoji="1" lang="en-US" altLang="ja-JP" b="1" dirty="0"/>
          </a:p>
          <a:p>
            <a:pPr>
              <a:buSzPct val="70000"/>
              <a:buFont typeface="MS Mincho" panose="02020609040205080304" pitchFamily="17" charset="-128"/>
              <a:buChar char="※"/>
            </a:pPr>
            <a:r>
              <a:rPr kumimoji="1" lang="en-US" altLang="ja-JP" b="1" dirty="0"/>
              <a:t>RAN4 may have to decide name of versioning bit and its bit length before sending LS to RAN2.</a:t>
            </a:r>
            <a:endParaRPr kumimoji="1" lang="ja-JP" altLang="en-US" b="1" dirty="0"/>
          </a:p>
          <a:p>
            <a:endParaRPr kumimoji="1" lang="ja-JP" altLang="en-US" b="1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8519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b="1" dirty="0" smtClean="0"/>
              <a:t>What is “NS versioning bits”?</a:t>
            </a:r>
            <a:endParaRPr kumimoji="1" lang="ja-JP" altLang="en-US" b="1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kumimoji="1" lang="en-US" altLang="ja-JP" b="1" dirty="0" smtClean="0"/>
              <a:t>In Annex H of TS36.101, one can find NS versioning bits which are named as “</a:t>
            </a:r>
            <a:r>
              <a:rPr lang="en-GB" altLang="ja-JP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modifiedMPRbehavior</a:t>
            </a:r>
            <a:r>
              <a:rPr kumimoji="1" lang="en-US" altLang="ja-JP" b="1" dirty="0" smtClean="0"/>
              <a:t>”.</a:t>
            </a:r>
          </a:p>
          <a:p>
            <a:endParaRPr kumimoji="1" lang="en-US" altLang="ja-JP" b="1" dirty="0"/>
          </a:p>
          <a:p>
            <a:r>
              <a:rPr kumimoji="1" lang="en-US" altLang="ja-JP" b="1" dirty="0" smtClean="0"/>
              <a:t>When certain UE receives </a:t>
            </a:r>
            <a:r>
              <a:rPr kumimoji="1" lang="en-US" altLang="ja-JP" b="1" dirty="0" err="1" smtClean="0"/>
              <a:t>NS_xx</a:t>
            </a:r>
            <a:r>
              <a:rPr kumimoji="1" lang="en-US" altLang="ja-JP" b="1" dirty="0" smtClean="0"/>
              <a:t>, UE shall behave as specified in 6.2.4 of TS36.101.</a:t>
            </a:r>
          </a:p>
          <a:p>
            <a:endParaRPr kumimoji="1" lang="en-US" altLang="ja-JP" b="1" dirty="0"/>
          </a:p>
          <a:p>
            <a:r>
              <a:rPr kumimoji="1" lang="en-US" altLang="ja-JP" b="1" u="sng" dirty="0" smtClean="0">
                <a:solidFill>
                  <a:srgbClr val="0000FF"/>
                </a:solidFill>
              </a:rPr>
              <a:t>These bits are used when this UE behavior can be different between Rel. X and Rel. Y</a:t>
            </a:r>
            <a:r>
              <a:rPr kumimoji="1" lang="en-US" altLang="ja-JP" b="1" dirty="0" smtClean="0"/>
              <a:t>.  For easy understanding, example is shown in the next slide.</a:t>
            </a:r>
            <a:endParaRPr kumimoji="1" lang="ja-JP" altLang="en-US" b="1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3346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b="1" dirty="0" smtClean="0"/>
              <a:t>Example: NS_05 versioning</a:t>
            </a:r>
            <a:endParaRPr kumimoji="1" lang="ja-JP" altLang="en-US" b="1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628650" y="1369219"/>
            <a:ext cx="7886700" cy="545306"/>
          </a:xfrm>
        </p:spPr>
        <p:txBody>
          <a:bodyPr/>
          <a:lstStyle/>
          <a:p>
            <a:r>
              <a:rPr kumimoji="1" lang="en-US" altLang="ja-JP" dirty="0" smtClean="0"/>
              <a:t>A-MPR requirements for NS_05 are shown below;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5</a:t>
            </a:fld>
            <a:endParaRPr lang="en-US"/>
          </a:p>
        </p:txBody>
      </p:sp>
      <p:graphicFrame>
        <p:nvGraphicFramePr>
          <p:cNvPr id="7" name="表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4827000"/>
              </p:ext>
            </p:extLst>
          </p:nvPr>
        </p:nvGraphicFramePr>
        <p:xfrm>
          <a:off x="4712237" y="3103404"/>
          <a:ext cx="4269837" cy="1519555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480060"/>
                <a:gridCol w="772160"/>
                <a:gridCol w="369570"/>
                <a:gridCol w="359410"/>
                <a:gridCol w="549910"/>
                <a:gridCol w="549910"/>
                <a:gridCol w="394335"/>
                <a:gridCol w="419735"/>
                <a:gridCol w="374747"/>
              </a:tblGrid>
              <a:tr h="122555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 dirty="0" smtClean="0">
                          <a:effectLst/>
                          <a:latin typeface="Arial"/>
                          <a:ea typeface="Times New Roman"/>
                          <a:cs typeface="Arial"/>
                        </a:rPr>
                        <a:t>CBW</a:t>
                      </a: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 dirty="0" smtClean="0">
                          <a:effectLst/>
                          <a:latin typeface="Arial"/>
                          <a:ea typeface="Times New Roman"/>
                          <a:cs typeface="Arial"/>
                        </a:rPr>
                        <a:t>[MHz</a:t>
                      </a:r>
                      <a:r>
                        <a:rPr lang="en-GB" sz="900" b="1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]</a:t>
                      </a:r>
                      <a:endParaRPr lang="ja-JP" sz="9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8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/>
                          <a:ea typeface="Times New Roman"/>
                          <a:cs typeface="Arial"/>
                        </a:rPr>
                        <a:t>Parameters</a:t>
                      </a:r>
                      <a:endParaRPr lang="ja-JP" sz="9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/>
                          <a:ea typeface="Times New Roman"/>
                          <a:cs typeface="Arial"/>
                        </a:rPr>
                        <a:t> </a:t>
                      </a:r>
                      <a:endParaRPr lang="ja-JP" sz="9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139065">
                <a:tc rowSpan="4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15</a:t>
                      </a:r>
                      <a:endParaRPr lang="ja-JP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Times New Roman"/>
                          <a:cs typeface="Arial"/>
                        </a:rPr>
                        <a:t>Fc [MHz]</a:t>
                      </a:r>
                      <a:endParaRPr lang="ja-JP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7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Times New Roman"/>
                          <a:cs typeface="Arial"/>
                        </a:rPr>
                        <a:t>1932.5</a:t>
                      </a:r>
                      <a:endParaRPr lang="ja-JP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130175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Times New Roman"/>
                          <a:cs typeface="Arial"/>
                        </a:rPr>
                        <a:t>RB</a:t>
                      </a:r>
                      <a:r>
                        <a:rPr lang="en-GB" sz="900" baseline="-25000">
                          <a:effectLst/>
                          <a:latin typeface="Arial"/>
                          <a:ea typeface="Times New Roman"/>
                          <a:cs typeface="Arial"/>
                        </a:rPr>
                        <a:t>start</a:t>
                      </a:r>
                      <a:endParaRPr lang="ja-JP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/>
                          <a:ea typeface="Times New Roman"/>
                          <a:cs typeface="Arial"/>
                        </a:rPr>
                        <a:t>0-7</a:t>
                      </a:r>
                      <a:endParaRPr lang="ja-JP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/>
                          <a:ea typeface="Times New Roman"/>
                          <a:cs typeface="Arial"/>
                        </a:rPr>
                        <a:t>8 – 66</a:t>
                      </a:r>
                      <a:endParaRPr lang="ja-JP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/>
                          <a:ea typeface="Times New Roman"/>
                          <a:cs typeface="Arial"/>
                        </a:rPr>
                        <a:t>67-74</a:t>
                      </a:r>
                      <a:endParaRPr lang="ja-JP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172085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Times New Roman"/>
                          <a:cs typeface="Arial"/>
                        </a:rPr>
                        <a:t>L</a:t>
                      </a:r>
                      <a:r>
                        <a:rPr lang="en-GB" sz="900" baseline="-25000">
                          <a:effectLst/>
                          <a:latin typeface="Arial"/>
                          <a:ea typeface="Times New Roman"/>
                          <a:cs typeface="Arial"/>
                        </a:rPr>
                        <a:t>CRB</a:t>
                      </a:r>
                      <a:r>
                        <a:rPr lang="en-GB" sz="900">
                          <a:effectLst/>
                          <a:latin typeface="Arial"/>
                          <a:ea typeface="Times New Roman"/>
                          <a:cs typeface="Arial"/>
                        </a:rPr>
                        <a:t> [RBs]</a:t>
                      </a:r>
                      <a:endParaRPr lang="ja-JP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≥1</a:t>
                      </a:r>
                      <a:endParaRPr lang="ja-JP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/>
                          <a:ea typeface="Times New Roman"/>
                          <a:cs typeface="Arial"/>
                        </a:rPr>
                        <a:t>≤30</a:t>
                      </a:r>
                      <a:endParaRPr lang="ja-JP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/>
                          <a:ea typeface="Times New Roman"/>
                          <a:cs typeface="Arial"/>
                        </a:rPr>
                        <a:t>31 – 54</a:t>
                      </a:r>
                      <a:endParaRPr lang="ja-JP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/>
                          <a:ea typeface="Times New Roman"/>
                          <a:cs typeface="Arial"/>
                        </a:rPr>
                        <a:t>&gt;54</a:t>
                      </a:r>
                      <a:endParaRPr lang="ja-JP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/>
                          <a:ea typeface="Times New Roman"/>
                          <a:cs typeface="Arial"/>
                        </a:rPr>
                        <a:t>≤6</a:t>
                      </a:r>
                      <a:endParaRPr lang="ja-JP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&gt;6</a:t>
                      </a:r>
                      <a:endParaRPr lang="ja-JP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8435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Times New Roman"/>
                          <a:cs typeface="Arial"/>
                        </a:rPr>
                        <a:t>A-MPR [dB]</a:t>
                      </a:r>
                      <a:endParaRPr lang="ja-JP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/>
                          <a:ea typeface="Times New Roman"/>
                          <a:cs typeface="Arial"/>
                        </a:rPr>
                        <a:t>≤11</a:t>
                      </a:r>
                      <a:endParaRPr lang="ja-JP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/>
                          <a:ea typeface="Times New Roman"/>
                          <a:cs typeface="Arial"/>
                        </a:rPr>
                        <a:t>0</a:t>
                      </a:r>
                      <a:endParaRPr lang="ja-JP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/>
                          <a:ea typeface="Times New Roman"/>
                          <a:cs typeface="Arial"/>
                        </a:rPr>
                        <a:t>≤3</a:t>
                      </a:r>
                      <a:endParaRPr lang="ja-JP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/>
                          <a:ea typeface="Times New Roman"/>
                          <a:cs typeface="Arial"/>
                        </a:rPr>
                        <a:t>≤5</a:t>
                      </a:r>
                      <a:endParaRPr lang="ja-JP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/>
                          <a:ea typeface="Times New Roman"/>
                          <a:cs typeface="Arial"/>
                        </a:rPr>
                        <a:t>≤5</a:t>
                      </a:r>
                      <a:endParaRPr lang="ja-JP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/>
                          <a:ea typeface="Times New Roman"/>
                          <a:cs typeface="Arial"/>
                        </a:rPr>
                        <a:t>≤1</a:t>
                      </a:r>
                      <a:endParaRPr lang="ja-JP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4620">
                <a:tc rowSpan="4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Times New Roman"/>
                          <a:cs typeface="Arial"/>
                        </a:rPr>
                        <a:t>20</a:t>
                      </a:r>
                      <a:endParaRPr lang="ja-JP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Times New Roman"/>
                          <a:cs typeface="Arial"/>
                        </a:rPr>
                        <a:t>Fc [MHz]</a:t>
                      </a:r>
                      <a:endParaRPr lang="ja-JP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7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Times New Roman"/>
                          <a:cs typeface="Arial"/>
                        </a:rPr>
                        <a:t>1930</a:t>
                      </a:r>
                      <a:endParaRPr lang="ja-JP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125730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Times New Roman"/>
                          <a:cs typeface="Arial"/>
                        </a:rPr>
                        <a:t>RB</a:t>
                      </a:r>
                      <a:r>
                        <a:rPr lang="en-GB" sz="900" baseline="-25000">
                          <a:effectLst/>
                          <a:latin typeface="Arial"/>
                          <a:ea typeface="Times New Roman"/>
                          <a:cs typeface="Arial"/>
                        </a:rPr>
                        <a:t>start</a:t>
                      </a:r>
                      <a:endParaRPr lang="ja-JP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/>
                          <a:ea typeface="Times New Roman"/>
                          <a:cs typeface="Arial"/>
                        </a:rPr>
                        <a:t>0-23</a:t>
                      </a:r>
                      <a:endParaRPr lang="ja-JP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/>
                          <a:ea typeface="Times New Roman"/>
                          <a:cs typeface="Arial"/>
                        </a:rPr>
                        <a:t>24-75</a:t>
                      </a:r>
                      <a:endParaRPr lang="ja-JP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76-99</a:t>
                      </a:r>
                      <a:endParaRPr lang="ja-JP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172085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Times New Roman"/>
                          <a:cs typeface="Arial"/>
                        </a:rPr>
                        <a:t>L</a:t>
                      </a:r>
                      <a:r>
                        <a:rPr lang="en-GB" sz="900" baseline="-25000">
                          <a:effectLst/>
                          <a:latin typeface="Arial"/>
                          <a:ea typeface="Times New Roman"/>
                          <a:cs typeface="Arial"/>
                        </a:rPr>
                        <a:t>CRB</a:t>
                      </a:r>
                      <a:r>
                        <a:rPr lang="en-GB" sz="900">
                          <a:effectLst/>
                          <a:latin typeface="Arial"/>
                          <a:ea typeface="Times New Roman"/>
                          <a:cs typeface="Arial"/>
                        </a:rPr>
                        <a:t> [RBs]</a:t>
                      </a:r>
                      <a:endParaRPr lang="ja-JP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/>
                          <a:ea typeface="Times New Roman"/>
                          <a:cs typeface="Arial"/>
                        </a:rPr>
                        <a:t>≥1</a:t>
                      </a:r>
                      <a:endParaRPr lang="ja-JP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/>
                          <a:ea typeface="Times New Roman"/>
                          <a:cs typeface="Arial"/>
                        </a:rPr>
                        <a:t>≤24</a:t>
                      </a:r>
                      <a:endParaRPr lang="ja-JP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/>
                          <a:ea typeface="Times New Roman"/>
                          <a:cs typeface="Arial"/>
                        </a:rPr>
                        <a:t>25 – 40</a:t>
                      </a:r>
                      <a:endParaRPr lang="ja-JP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Times New Roman"/>
                          <a:cs typeface="Arial"/>
                        </a:rPr>
                        <a:t>41 – 50</a:t>
                      </a:r>
                      <a:endParaRPr lang="ja-JP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/>
                          <a:ea typeface="Times New Roman"/>
                          <a:cs typeface="Arial"/>
                        </a:rPr>
                        <a:t>&gt; 50</a:t>
                      </a:r>
                      <a:endParaRPr lang="ja-JP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/>
                          <a:ea typeface="Times New Roman"/>
                          <a:cs typeface="Arial"/>
                        </a:rPr>
                        <a:t>≤6</a:t>
                      </a:r>
                      <a:endParaRPr lang="ja-JP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&gt;6</a:t>
                      </a:r>
                      <a:endParaRPr lang="ja-JP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2085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Times New Roman"/>
                          <a:cs typeface="Arial"/>
                        </a:rPr>
                        <a:t>A-MPR [dB]</a:t>
                      </a:r>
                      <a:endParaRPr lang="ja-JP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/>
                          <a:ea typeface="Times New Roman"/>
                          <a:cs typeface="Arial"/>
                        </a:rPr>
                        <a:t>≤11</a:t>
                      </a:r>
                      <a:endParaRPr lang="ja-JP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/>
                          <a:ea typeface="Times New Roman"/>
                          <a:cs typeface="Arial"/>
                        </a:rPr>
                        <a:t>0</a:t>
                      </a:r>
                      <a:endParaRPr lang="ja-JP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/>
                          <a:ea typeface="Times New Roman"/>
                          <a:cs typeface="Arial"/>
                        </a:rPr>
                        <a:t>≤3</a:t>
                      </a:r>
                      <a:endParaRPr lang="ja-JP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/>
                          <a:ea typeface="Times New Roman"/>
                          <a:cs typeface="Arial"/>
                        </a:rPr>
                        <a:t>≤5</a:t>
                      </a:r>
                      <a:endParaRPr lang="ja-JP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/>
                          <a:ea typeface="Times New Roman"/>
                          <a:cs typeface="Arial"/>
                        </a:rPr>
                        <a:t>≤10</a:t>
                      </a:r>
                      <a:endParaRPr lang="ja-JP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/>
                          <a:ea typeface="Times New Roman"/>
                          <a:cs typeface="Arial"/>
                        </a:rPr>
                        <a:t>≤5</a:t>
                      </a:r>
                      <a:endParaRPr lang="ja-JP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≤</a:t>
                      </a:r>
                      <a:r>
                        <a:rPr lang="en-GB" sz="9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1</a:t>
                      </a:r>
                      <a:endParaRPr lang="ja-JP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5133975" y="2863135"/>
            <a:ext cx="3771899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GB" altLang="ja-JP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Table 6.2.4-18: A-MPR for "NS_05"</a:t>
            </a:r>
            <a:endParaRPr kumimoji="1" lang="en-GB" altLang="ja-JP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</p:txBody>
      </p:sp>
      <p:graphicFrame>
        <p:nvGraphicFramePr>
          <p:cNvPr id="9" name="表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3393264"/>
              </p:ext>
            </p:extLst>
          </p:nvPr>
        </p:nvGraphicFramePr>
        <p:xfrm>
          <a:off x="187862" y="3551079"/>
          <a:ext cx="3294698" cy="1169035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480060"/>
                <a:gridCol w="772160"/>
                <a:gridCol w="369570"/>
                <a:gridCol w="1211898"/>
                <a:gridCol w="461010"/>
              </a:tblGrid>
              <a:tr h="122555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 dirty="0" smtClean="0">
                          <a:effectLst/>
                          <a:latin typeface="Arial"/>
                          <a:ea typeface="Times New Roman"/>
                          <a:cs typeface="Arial"/>
                        </a:rPr>
                        <a:t>CBW</a:t>
                      </a: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 dirty="0" smtClean="0">
                          <a:effectLst/>
                          <a:latin typeface="Arial"/>
                          <a:ea typeface="Times New Roman"/>
                          <a:cs typeface="Arial"/>
                        </a:rPr>
                        <a:t>[MHz</a:t>
                      </a:r>
                      <a:r>
                        <a:rPr lang="en-GB" sz="900" b="1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]</a:t>
                      </a:r>
                      <a:endParaRPr lang="ja-JP" sz="9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/>
                          <a:ea typeface="Times New Roman"/>
                          <a:cs typeface="Arial"/>
                        </a:rPr>
                        <a:t>Parameters</a:t>
                      </a:r>
                      <a:endParaRPr lang="ja-JP" sz="9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/>
                          <a:ea typeface="Times New Roman"/>
                          <a:cs typeface="Arial"/>
                        </a:rPr>
                        <a:t> </a:t>
                      </a:r>
                      <a:endParaRPr lang="ja-JP" sz="9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139065">
                <a:tc rowSpan="3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15</a:t>
                      </a:r>
                      <a:endParaRPr lang="ja-JP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Times New Roman"/>
                          <a:cs typeface="Arial"/>
                        </a:rPr>
                        <a:t>Fc [MHz]</a:t>
                      </a:r>
                      <a:endParaRPr lang="ja-JP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Times New Roman"/>
                          <a:cs typeface="Arial"/>
                        </a:rPr>
                        <a:t>1932.5</a:t>
                      </a:r>
                      <a:endParaRPr lang="ja-JP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130175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Times New Roman"/>
                          <a:cs typeface="Arial"/>
                        </a:rPr>
                        <a:t>RB</a:t>
                      </a:r>
                      <a:r>
                        <a:rPr lang="en-GB" sz="900" baseline="-25000">
                          <a:effectLst/>
                          <a:latin typeface="Arial"/>
                          <a:ea typeface="Times New Roman"/>
                          <a:cs typeface="Arial"/>
                        </a:rPr>
                        <a:t>start</a:t>
                      </a:r>
                      <a:endParaRPr lang="ja-JP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/>
                          <a:ea typeface="Times New Roman"/>
                          <a:cs typeface="Arial"/>
                        </a:rPr>
                        <a:t>0-7</a:t>
                      </a:r>
                      <a:endParaRPr lang="ja-JP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/>
                          <a:ea typeface="Times New Roman"/>
                          <a:cs typeface="Arial"/>
                        </a:rPr>
                        <a:t>8 – 66</a:t>
                      </a:r>
                      <a:endParaRPr lang="ja-JP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/>
                          <a:ea typeface="Times New Roman"/>
                          <a:cs typeface="Arial"/>
                        </a:rPr>
                        <a:t>67-74</a:t>
                      </a:r>
                      <a:endParaRPr lang="ja-JP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2085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Times New Roman"/>
                          <a:cs typeface="Arial"/>
                        </a:rPr>
                        <a:t>L</a:t>
                      </a:r>
                      <a:r>
                        <a:rPr lang="en-GB" sz="900" baseline="-25000">
                          <a:effectLst/>
                          <a:latin typeface="Arial"/>
                          <a:ea typeface="Times New Roman"/>
                          <a:cs typeface="Arial"/>
                        </a:rPr>
                        <a:t>CRB</a:t>
                      </a:r>
                      <a:r>
                        <a:rPr lang="en-GB" sz="900">
                          <a:effectLst/>
                          <a:latin typeface="Arial"/>
                          <a:ea typeface="Times New Roman"/>
                          <a:cs typeface="Arial"/>
                        </a:rPr>
                        <a:t> [RBs]</a:t>
                      </a:r>
                      <a:endParaRPr lang="ja-JP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altLang="ja-JP" sz="900" dirty="0" smtClean="0">
                          <a:effectLst/>
                          <a:latin typeface="Arial"/>
                          <a:ea typeface="Times New Roman"/>
                          <a:cs typeface="Arial"/>
                        </a:rPr>
                        <a:t>N/A</a:t>
                      </a:r>
                      <a:endParaRPr lang="ja-JP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altLang="ja-JP" sz="900" dirty="0" smtClean="0">
                          <a:effectLst/>
                          <a:latin typeface="Arial"/>
                          <a:ea typeface="Times New Roman"/>
                          <a:cs typeface="Arial"/>
                        </a:rPr>
                        <a:t>≤ MIN(30, 67-RB</a:t>
                      </a:r>
                      <a:r>
                        <a:rPr lang="en-US" altLang="ja-JP" sz="900" baseline="-25000" dirty="0" smtClean="0">
                          <a:effectLst/>
                          <a:latin typeface="Arial"/>
                          <a:ea typeface="Times New Roman"/>
                          <a:cs typeface="Arial"/>
                        </a:rPr>
                        <a:t>start</a:t>
                      </a:r>
                      <a:r>
                        <a:rPr lang="en-US" altLang="ja-JP" sz="900" dirty="0" smtClean="0">
                          <a:effectLst/>
                          <a:latin typeface="Arial"/>
                          <a:ea typeface="Times New Roman"/>
                          <a:cs typeface="Arial"/>
                        </a:rPr>
                        <a:t>)</a:t>
                      </a:r>
                      <a:endParaRPr lang="ja-JP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altLang="ja-JP" sz="900" dirty="0" smtClean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N/A</a:t>
                      </a:r>
                      <a:endParaRPr lang="ja-JP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4620">
                <a:tc rowSpan="3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20</a:t>
                      </a:r>
                      <a:endParaRPr lang="ja-JP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Times New Roman"/>
                          <a:cs typeface="Arial"/>
                        </a:rPr>
                        <a:t>Fc [MHz]</a:t>
                      </a:r>
                      <a:endParaRPr lang="ja-JP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1930</a:t>
                      </a:r>
                      <a:endParaRPr lang="ja-JP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125730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Times New Roman"/>
                          <a:cs typeface="Arial"/>
                        </a:rPr>
                        <a:t>RB</a:t>
                      </a:r>
                      <a:r>
                        <a:rPr lang="en-GB" sz="900" baseline="-25000">
                          <a:effectLst/>
                          <a:latin typeface="Arial"/>
                          <a:ea typeface="Times New Roman"/>
                          <a:cs typeface="Arial"/>
                        </a:rPr>
                        <a:t>start</a:t>
                      </a:r>
                      <a:endParaRPr lang="ja-JP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/>
                          <a:ea typeface="Times New Roman"/>
                          <a:cs typeface="Arial"/>
                        </a:rPr>
                        <a:t>0-23</a:t>
                      </a:r>
                      <a:endParaRPr lang="ja-JP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24-75</a:t>
                      </a:r>
                      <a:endParaRPr lang="ja-JP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76-99</a:t>
                      </a:r>
                      <a:endParaRPr lang="ja-JP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2085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Times New Roman"/>
                          <a:cs typeface="Arial"/>
                        </a:rPr>
                        <a:t>L</a:t>
                      </a:r>
                      <a:r>
                        <a:rPr lang="en-GB" sz="900" baseline="-25000">
                          <a:effectLst/>
                          <a:latin typeface="Arial"/>
                          <a:ea typeface="Times New Roman"/>
                          <a:cs typeface="Arial"/>
                        </a:rPr>
                        <a:t>CRB</a:t>
                      </a:r>
                      <a:r>
                        <a:rPr lang="en-GB" sz="900">
                          <a:effectLst/>
                          <a:latin typeface="Arial"/>
                          <a:ea typeface="Times New Roman"/>
                          <a:cs typeface="Arial"/>
                        </a:rPr>
                        <a:t> [RBs]</a:t>
                      </a:r>
                      <a:endParaRPr lang="ja-JP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altLang="ja-JP" sz="900" dirty="0" smtClean="0">
                          <a:effectLst/>
                          <a:latin typeface="Arial"/>
                          <a:ea typeface="Times New Roman"/>
                          <a:cs typeface="Arial"/>
                        </a:rPr>
                        <a:t>N/A</a:t>
                      </a:r>
                      <a:endParaRPr lang="ja-JP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altLang="ja-JP" sz="900" dirty="0" smtClean="0">
                          <a:effectLst/>
                          <a:latin typeface="Arial"/>
                          <a:ea typeface="Times New Roman"/>
                          <a:cs typeface="Arial"/>
                        </a:rPr>
                        <a:t>≤ MIN(24, 76-RB</a:t>
                      </a:r>
                      <a:r>
                        <a:rPr lang="en-US" altLang="ja-JP" sz="900" baseline="-25000" dirty="0" smtClean="0">
                          <a:effectLst/>
                          <a:latin typeface="Arial"/>
                          <a:ea typeface="Times New Roman"/>
                          <a:cs typeface="Arial"/>
                        </a:rPr>
                        <a:t>start</a:t>
                      </a:r>
                      <a:r>
                        <a:rPr lang="en-US" altLang="ja-JP" sz="900" dirty="0" smtClean="0">
                          <a:effectLst/>
                          <a:latin typeface="Arial"/>
                          <a:ea typeface="Times New Roman"/>
                          <a:cs typeface="Arial"/>
                        </a:rPr>
                        <a:t>)</a:t>
                      </a:r>
                      <a:endParaRPr lang="ja-JP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altLang="ja-JP" sz="900" dirty="0" smtClean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N/A</a:t>
                      </a:r>
                      <a:endParaRPr lang="ja-JP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190724" y="3186241"/>
            <a:ext cx="3295201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GB" altLang="ja-JP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Table 6.6.3.3.1-2: RB restrictions for additional requirement (PHS)</a:t>
            </a:r>
            <a:endParaRPr kumimoji="1" lang="en-GB" altLang="ja-JP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</p:txBody>
      </p:sp>
      <p:sp>
        <p:nvSpPr>
          <p:cNvPr id="11" name="角丸四角形 10"/>
          <p:cNvSpPr/>
          <p:nvPr/>
        </p:nvSpPr>
        <p:spPr>
          <a:xfrm>
            <a:off x="80390" y="2057400"/>
            <a:ext cx="3525395" cy="2762250"/>
          </a:xfrm>
          <a:prstGeom prst="roundRect">
            <a:avLst>
              <a:gd name="adj" fmla="val 10920"/>
            </a:avLst>
          </a:prstGeom>
          <a:noFill/>
          <a:ln w="38100">
            <a:solidFill>
              <a:srgbClr val="A5002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角丸四角形 11"/>
          <p:cNvSpPr/>
          <p:nvPr/>
        </p:nvSpPr>
        <p:spPr>
          <a:xfrm>
            <a:off x="4627649" y="2057399"/>
            <a:ext cx="4422603" cy="2762250"/>
          </a:xfrm>
          <a:prstGeom prst="roundRect">
            <a:avLst>
              <a:gd name="adj" fmla="val 10920"/>
            </a:avLst>
          </a:prstGeom>
          <a:noFill/>
          <a:ln w="381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4" name="正方形/長方形 13"/>
          <p:cNvSpPr/>
          <p:nvPr/>
        </p:nvSpPr>
        <p:spPr>
          <a:xfrm>
            <a:off x="137540" y="2095499"/>
            <a:ext cx="346824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en-US" altLang="ja-JP" sz="1600" b="1" dirty="0" smtClean="0">
                <a:solidFill>
                  <a:srgbClr val="FF0000"/>
                </a:solidFill>
              </a:rPr>
              <a:t>Below requirement is mandatory </a:t>
            </a:r>
            <a:br>
              <a:rPr kumimoji="1" lang="en-US" altLang="ja-JP" sz="1600" b="1" dirty="0" smtClean="0">
                <a:solidFill>
                  <a:srgbClr val="FF0000"/>
                </a:solidFill>
              </a:rPr>
            </a:br>
            <a:r>
              <a:rPr kumimoji="1" lang="en-US" altLang="ja-JP" sz="1600" b="1" dirty="0" smtClean="0">
                <a:solidFill>
                  <a:srgbClr val="FF0000"/>
                </a:solidFill>
              </a:rPr>
              <a:t>for ver.12.9.0 and backward (including all of Rel. 9, 10 or 11).</a:t>
            </a:r>
            <a:endParaRPr lang="ja-JP" altLang="en-US" sz="1100" b="1" dirty="0">
              <a:solidFill>
                <a:srgbClr val="FF0000"/>
              </a:solidFill>
            </a:endParaRPr>
          </a:p>
        </p:txBody>
      </p:sp>
      <p:sp>
        <p:nvSpPr>
          <p:cNvPr id="15" name="正方形/長方形 14"/>
          <p:cNvSpPr/>
          <p:nvPr/>
        </p:nvSpPr>
        <p:spPr>
          <a:xfrm>
            <a:off x="4627649" y="2057399"/>
            <a:ext cx="442260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en-US" altLang="ja-JP" sz="1600" b="1" dirty="0" smtClean="0">
                <a:solidFill>
                  <a:srgbClr val="0000FF"/>
                </a:solidFill>
              </a:rPr>
              <a:t>Below </a:t>
            </a:r>
            <a:r>
              <a:rPr kumimoji="1" lang="en-US" altLang="ja-JP" sz="1600" b="1" dirty="0">
                <a:solidFill>
                  <a:srgbClr val="0000FF"/>
                </a:solidFill>
              </a:rPr>
              <a:t>is mandatory for </a:t>
            </a:r>
            <a:r>
              <a:rPr kumimoji="1" lang="en-US" altLang="ja-JP" sz="1600" b="1" dirty="0" smtClean="0">
                <a:solidFill>
                  <a:srgbClr val="0000FF"/>
                </a:solidFill>
              </a:rPr>
              <a:t>Rel. 13 and onward.  </a:t>
            </a:r>
            <a:br>
              <a:rPr kumimoji="1" lang="en-US" altLang="ja-JP" sz="1600" b="1" dirty="0" smtClean="0">
                <a:solidFill>
                  <a:srgbClr val="0000FF"/>
                </a:solidFill>
              </a:rPr>
            </a:br>
            <a:r>
              <a:rPr kumimoji="1" lang="en-US" altLang="ja-JP" sz="1600" b="1" dirty="0" smtClean="0">
                <a:solidFill>
                  <a:srgbClr val="0000FF"/>
                </a:solidFill>
              </a:rPr>
              <a:t>On the other  hand, support of this requirement is optional for Rel. 12 and backward.</a:t>
            </a:r>
            <a:endParaRPr lang="ja-JP" altLang="en-US" sz="1100" b="1" dirty="0">
              <a:solidFill>
                <a:srgbClr val="0000FF"/>
              </a:solidFill>
            </a:endParaRPr>
          </a:p>
        </p:txBody>
      </p:sp>
      <p:grpSp>
        <p:nvGrpSpPr>
          <p:cNvPr id="20" name="グループ化 19"/>
          <p:cNvGrpSpPr/>
          <p:nvPr/>
        </p:nvGrpSpPr>
        <p:grpSpPr>
          <a:xfrm>
            <a:off x="3457529" y="2953623"/>
            <a:ext cx="1284081" cy="723216"/>
            <a:chOff x="3655295" y="2953623"/>
            <a:chExt cx="964749" cy="723216"/>
          </a:xfrm>
        </p:grpSpPr>
        <p:sp>
          <p:nvSpPr>
            <p:cNvPr id="16" name="右矢印 15"/>
            <p:cNvSpPr/>
            <p:nvPr/>
          </p:nvSpPr>
          <p:spPr>
            <a:xfrm>
              <a:off x="4127174" y="2953623"/>
              <a:ext cx="492870" cy="723216"/>
            </a:xfrm>
            <a:prstGeom prst="rightArrow">
              <a:avLst>
                <a:gd name="adj1" fmla="val 36830"/>
                <a:gd name="adj2" fmla="val 50000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9" name="右矢印 18"/>
            <p:cNvSpPr/>
            <p:nvPr/>
          </p:nvSpPr>
          <p:spPr>
            <a:xfrm rot="10800000">
              <a:off x="3655295" y="2953623"/>
              <a:ext cx="492870" cy="723216"/>
            </a:xfrm>
            <a:prstGeom prst="rightArrow">
              <a:avLst>
                <a:gd name="adj1" fmla="val 36830"/>
                <a:gd name="adj2" fmla="val 50000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21" name="正方形/長方形 20"/>
          <p:cNvSpPr/>
          <p:nvPr/>
        </p:nvSpPr>
        <p:spPr>
          <a:xfrm>
            <a:off x="3384228" y="3704800"/>
            <a:ext cx="1477612" cy="992009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noAutofit/>
          </a:bodyPr>
          <a:lstStyle/>
          <a:p>
            <a:r>
              <a:rPr kumimoji="1" lang="en-US" altLang="ja-JP" sz="1200" b="1" dirty="0" smtClean="0">
                <a:solidFill>
                  <a:srgbClr val="0000FF"/>
                </a:solidFill>
              </a:rPr>
              <a:t>UE behavior can be different between different releases when NS_05 is received.  </a:t>
            </a:r>
            <a:endParaRPr lang="ja-JP" altLang="en-US" sz="1200" b="1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4169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正方形/長方形 44"/>
          <p:cNvSpPr/>
          <p:nvPr/>
        </p:nvSpPr>
        <p:spPr>
          <a:xfrm>
            <a:off x="209550" y="3122710"/>
            <a:ext cx="8048625" cy="1868390"/>
          </a:xfrm>
          <a:prstGeom prst="rect">
            <a:avLst/>
          </a:prstGeom>
          <a:noFill/>
          <a:ln w="381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kumimoji="1" lang="en-US" altLang="ja-JP" b="1" dirty="0" smtClean="0"/>
              <a:t>How to specify optional or mandatory</a:t>
            </a:r>
            <a:endParaRPr kumimoji="1" lang="ja-JP" altLang="en-US" b="1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6</a:t>
            </a:fld>
            <a:endParaRPr lang="en-US"/>
          </a:p>
        </p:txBody>
      </p:sp>
      <p:graphicFrame>
        <p:nvGraphicFramePr>
          <p:cNvPr id="19" name="表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5107797"/>
              </p:ext>
            </p:extLst>
          </p:nvPr>
        </p:nvGraphicFramePr>
        <p:xfrm>
          <a:off x="6364518" y="1531223"/>
          <a:ext cx="1879819" cy="1385332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879819"/>
              </a:tblGrid>
              <a:tr h="407115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Notes</a:t>
                      </a:r>
                      <a:endParaRPr lang="ja-JP" sz="9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7687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- This bit shall be set to 1 by a UE supporting intra-band contiguous CA bandwidth class C</a:t>
                      </a:r>
                      <a:endParaRPr lang="ja-JP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053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- This bit </a:t>
                      </a:r>
                      <a:r>
                        <a:rPr lang="en-GB" sz="900" b="1" dirty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/>
                          <a:ea typeface="Times New Roman"/>
                          <a:cs typeface="Arial"/>
                        </a:rPr>
                        <a:t>shall be set to 1</a:t>
                      </a:r>
                      <a:r>
                        <a:rPr lang="en-GB" sz="9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by a UE supporting A-MPR associated to NS_05 for Band 1.</a:t>
                      </a:r>
                      <a:endParaRPr lang="ja-JP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sp>
        <p:nvSpPr>
          <p:cNvPr id="20" name="Rectangle 2"/>
          <p:cNvSpPr>
            <a:spLocks noChangeArrowheads="1"/>
          </p:cNvSpPr>
          <p:nvPr/>
        </p:nvSpPr>
        <p:spPr bwMode="auto">
          <a:xfrm>
            <a:off x="152400" y="1285002"/>
            <a:ext cx="5540991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GB" altLang="ja-JP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Table H.1-1: Definitions of the bits in the field </a:t>
            </a:r>
            <a:r>
              <a:rPr kumimoji="1" lang="en-GB" altLang="ja-JP" sz="10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modifiedMPRbehavior</a:t>
            </a:r>
            <a:endParaRPr kumimoji="1" lang="en-GB" altLang="ja-JP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</p:txBody>
      </p:sp>
      <p:graphicFrame>
        <p:nvGraphicFramePr>
          <p:cNvPr id="21" name="表 2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0491513"/>
              </p:ext>
            </p:extLst>
          </p:nvPr>
        </p:nvGraphicFramePr>
        <p:xfrm>
          <a:off x="192717" y="1531223"/>
          <a:ext cx="5474658" cy="137160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900430"/>
                <a:gridCol w="2693670"/>
                <a:gridCol w="1880558"/>
              </a:tblGrid>
              <a:tr h="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Index of field </a:t>
                      </a:r>
                      <a:r>
                        <a:rPr lang="en-GB" sz="900" b="1" i="1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  </a:t>
                      </a:r>
                      <a:r>
                        <a:rPr lang="en-GB" sz="900" b="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(bit number)</a:t>
                      </a:r>
                      <a:endParaRPr lang="ja-JP" sz="9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/>
                          <a:ea typeface="Times New Roman"/>
                          <a:cs typeface="Arial"/>
                        </a:rPr>
                        <a:t>Definition</a:t>
                      </a:r>
                      <a:endParaRPr lang="ja-JP" sz="9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0">
                          <a:effectLst/>
                          <a:latin typeface="Arial"/>
                          <a:ea typeface="Times New Roman"/>
                          <a:cs typeface="Arial"/>
                        </a:rPr>
                        <a:t>(description of the supported functionality if indicator set to one)</a:t>
                      </a:r>
                      <a:endParaRPr lang="ja-JP" sz="9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/>
                          <a:ea typeface="Times New Roman"/>
                          <a:cs typeface="Arial"/>
                        </a:rPr>
                        <a:t>Notes</a:t>
                      </a:r>
                      <a:endParaRPr lang="ja-JP" sz="9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0 (leftmost bit)</a:t>
                      </a:r>
                      <a:endParaRPr lang="ja-JP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Times New Roman"/>
                          <a:cs typeface="Arial"/>
                        </a:rPr>
                        <a:t>- The MPR for intra-band contiguous carrier aggregation bandwidth class C with non-contiguous resource allocation specified in Clause 6.2.3A in version 12.5.0 of this specification</a:t>
                      </a:r>
                      <a:endParaRPr lang="ja-JP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Times New Roman"/>
                          <a:cs typeface="Arial"/>
                        </a:rPr>
                        <a:t>- This bit shall be set to 1 by a UE supporting intra-band contiguous CA bandwidth class C</a:t>
                      </a:r>
                      <a:endParaRPr lang="ja-JP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1</a:t>
                      </a:r>
                      <a:endParaRPr lang="ja-JP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- The A-MPR associated with NS_05 for Band 1 in Clause 6.2.4 in version 12.10.0 of this specification.  </a:t>
                      </a:r>
                      <a:endParaRPr lang="ja-JP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- This bit </a:t>
                      </a:r>
                      <a:r>
                        <a:rPr lang="en-GB" sz="900" b="1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/>
                          <a:ea typeface="Times New Roman"/>
                          <a:cs typeface="Arial"/>
                        </a:rPr>
                        <a:t>can </a:t>
                      </a:r>
                      <a:r>
                        <a:rPr lang="en-GB" sz="900" b="1" dirty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/>
                          <a:ea typeface="Times New Roman"/>
                          <a:cs typeface="Arial"/>
                        </a:rPr>
                        <a:t>be set to 1</a:t>
                      </a:r>
                      <a:r>
                        <a:rPr lang="en-GB" sz="9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by a UE supporting A-MPR associated to NS_05 for Band 1.</a:t>
                      </a:r>
                      <a:endParaRPr lang="ja-JP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sp>
        <p:nvSpPr>
          <p:cNvPr id="22" name="四角形吹き出し 21"/>
          <p:cNvSpPr/>
          <p:nvPr/>
        </p:nvSpPr>
        <p:spPr>
          <a:xfrm>
            <a:off x="2470316" y="1735813"/>
            <a:ext cx="1919347" cy="496915"/>
          </a:xfrm>
          <a:prstGeom prst="wedgeRectCallout">
            <a:avLst>
              <a:gd name="adj1" fmla="val 47256"/>
              <a:gd name="adj2" fmla="val 111636"/>
            </a:avLst>
          </a:prstGeom>
          <a:solidFill>
            <a:srgbClr val="FFCCFF"/>
          </a:solidFill>
          <a:ln w="19050">
            <a:solidFill>
              <a:schemeClr val="tx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ja-JP" sz="1000" b="1" dirty="0" smtClean="0">
                <a:solidFill>
                  <a:srgbClr val="FF000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Note for </a:t>
            </a:r>
            <a:r>
              <a:rPr lang="en-US" altLang="ja-JP" sz="1000" b="1" dirty="0" err="1" smtClean="0">
                <a:solidFill>
                  <a:srgbClr val="FF000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ver</a:t>
            </a:r>
            <a:r>
              <a:rPr lang="en-US" altLang="ja-JP" sz="1000" b="1" dirty="0" smtClean="0">
                <a:solidFill>
                  <a:srgbClr val="FF000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12.9.0 and below.  This means </a:t>
            </a:r>
            <a:r>
              <a:rPr lang="en-US" altLang="ja-JP" sz="1000" b="1" u="sng" dirty="0" smtClean="0">
                <a:solidFill>
                  <a:srgbClr val="FF000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optional</a:t>
            </a:r>
            <a:r>
              <a:rPr lang="en-US" altLang="ja-JP" sz="1000" b="1" dirty="0" smtClean="0">
                <a:solidFill>
                  <a:srgbClr val="FF000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.</a:t>
            </a:r>
            <a:endParaRPr lang="ja-JP" altLang="en-US" sz="1000" b="1" dirty="0">
              <a:solidFill>
                <a:srgbClr val="FF0000"/>
              </a:solidFill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sp>
        <p:nvSpPr>
          <p:cNvPr id="23" name="四角形吹き出し 22"/>
          <p:cNvSpPr/>
          <p:nvPr/>
        </p:nvSpPr>
        <p:spPr>
          <a:xfrm>
            <a:off x="6955873" y="1735813"/>
            <a:ext cx="2111282" cy="496915"/>
          </a:xfrm>
          <a:prstGeom prst="wedgeRectCallout">
            <a:avLst>
              <a:gd name="adj1" fmla="val -34627"/>
              <a:gd name="adj2" fmla="val 103969"/>
            </a:avLst>
          </a:prstGeom>
          <a:solidFill>
            <a:srgbClr val="CCECFF"/>
          </a:solidFill>
          <a:ln w="19050">
            <a:solidFill>
              <a:schemeClr val="tx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ja-JP" sz="105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Note for </a:t>
            </a:r>
            <a:r>
              <a:rPr lang="en-US" altLang="ja-JP" sz="1050" b="1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ver</a:t>
            </a:r>
            <a:r>
              <a:rPr lang="en-US" altLang="ja-JP" sz="105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12.10.0 and above.  This means </a:t>
            </a:r>
            <a:r>
              <a:rPr lang="en-US" altLang="ja-JP" sz="1050" b="1" u="sng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mandatory</a:t>
            </a:r>
            <a:r>
              <a:rPr lang="en-US" altLang="ja-JP" sz="105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.</a:t>
            </a:r>
            <a:endParaRPr lang="ja-JP" altLang="en-US" sz="105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sp>
        <p:nvSpPr>
          <p:cNvPr id="24" name="右矢印 23"/>
          <p:cNvSpPr/>
          <p:nvPr/>
        </p:nvSpPr>
        <p:spPr>
          <a:xfrm>
            <a:off x="5693391" y="2232728"/>
            <a:ext cx="656010" cy="723216"/>
          </a:xfrm>
          <a:prstGeom prst="rightArrow">
            <a:avLst>
              <a:gd name="adj1" fmla="val 36830"/>
              <a:gd name="adj2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34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3859" y="3776473"/>
            <a:ext cx="4867177" cy="1143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5" name="二等辺三角形 34"/>
          <p:cNvSpPr/>
          <p:nvPr/>
        </p:nvSpPr>
        <p:spPr>
          <a:xfrm rot="5400000">
            <a:off x="3118309" y="4386693"/>
            <a:ext cx="873793" cy="145649"/>
          </a:xfrm>
          <a:prstGeom prst="triangl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6" name="二等辺三角形 35"/>
          <p:cNvSpPr/>
          <p:nvPr/>
        </p:nvSpPr>
        <p:spPr>
          <a:xfrm rot="5400000">
            <a:off x="4842527" y="4377168"/>
            <a:ext cx="873793" cy="145649"/>
          </a:xfrm>
          <a:prstGeom prst="triangl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7" name="四角形吹き出し 36"/>
          <p:cNvSpPr/>
          <p:nvPr/>
        </p:nvSpPr>
        <p:spPr>
          <a:xfrm>
            <a:off x="420110" y="3818923"/>
            <a:ext cx="1744861" cy="254995"/>
          </a:xfrm>
          <a:prstGeom prst="wedgeRectCallout">
            <a:avLst>
              <a:gd name="adj1" fmla="val 62144"/>
              <a:gd name="adj2" fmla="val -35960"/>
            </a:avLst>
          </a:prstGeom>
          <a:ln w="19050">
            <a:solidFill>
              <a:schemeClr val="tx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GB" altLang="ja-JP" sz="1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modifiedMPRbehavior</a:t>
            </a:r>
            <a:r>
              <a:rPr lang="en-GB" altLang="ja-JP" sz="1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ja-JP" sz="1000" dirty="0" smtClean="0"/>
              <a:t>is null..</a:t>
            </a:r>
            <a:endParaRPr lang="ja-JP" altLang="en-US" sz="1000" dirty="0"/>
          </a:p>
        </p:txBody>
      </p:sp>
      <p:sp>
        <p:nvSpPr>
          <p:cNvPr id="38" name="四角形吹き出し 37"/>
          <p:cNvSpPr/>
          <p:nvPr/>
        </p:nvSpPr>
        <p:spPr>
          <a:xfrm>
            <a:off x="2427268" y="3254276"/>
            <a:ext cx="2789798" cy="403118"/>
          </a:xfrm>
          <a:prstGeom prst="wedgeRectCallout">
            <a:avLst>
              <a:gd name="adj1" fmla="val 8676"/>
              <a:gd name="adj2" fmla="val 81213"/>
            </a:avLst>
          </a:prstGeom>
          <a:ln w="19050">
            <a:solidFill>
              <a:schemeClr val="tx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GB" altLang="ja-JP" sz="11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modifiedMPRbehavior</a:t>
            </a:r>
            <a:r>
              <a:rPr lang="en-GB" altLang="ja-JP" sz="11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ja-JP" sz="1100" dirty="0" smtClean="0"/>
              <a:t>is “null” or “0” or “1” </a:t>
            </a:r>
            <a:r>
              <a:rPr lang="en-US" altLang="ja-JP" sz="11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because modified NS behavior is optional.</a:t>
            </a:r>
            <a:r>
              <a:rPr lang="en-US" altLang="ja-JP" sz="1100" dirty="0" smtClean="0"/>
              <a:t>.</a:t>
            </a:r>
            <a:endParaRPr lang="ja-JP" altLang="en-US" sz="1100" dirty="0"/>
          </a:p>
        </p:txBody>
      </p:sp>
      <p:sp>
        <p:nvSpPr>
          <p:cNvPr id="39" name="四角形吹き出し 38"/>
          <p:cNvSpPr/>
          <p:nvPr/>
        </p:nvSpPr>
        <p:spPr>
          <a:xfrm>
            <a:off x="5279423" y="3254276"/>
            <a:ext cx="2810116" cy="410671"/>
          </a:xfrm>
          <a:prstGeom prst="wedgeRectCallout">
            <a:avLst>
              <a:gd name="adj1" fmla="val -30125"/>
              <a:gd name="adj2" fmla="val 76530"/>
            </a:avLst>
          </a:prstGeom>
          <a:ln w="19050">
            <a:solidFill>
              <a:schemeClr val="tx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GB" altLang="ja-JP" sz="11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modifiedMPRbehavior</a:t>
            </a:r>
            <a:r>
              <a:rPr lang="en-GB" altLang="ja-JP" sz="11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ja-JP" sz="1100" dirty="0" smtClean="0"/>
              <a:t>shall be “1” </a:t>
            </a:r>
            <a:r>
              <a:rPr lang="en-US" altLang="ja-JP" sz="11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because modified NS behavior is mandatory</a:t>
            </a:r>
            <a:endParaRPr lang="ja-JP" altLang="en-US" sz="11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0" name="正方形/長方形 39"/>
          <p:cNvSpPr/>
          <p:nvPr/>
        </p:nvSpPr>
        <p:spPr>
          <a:xfrm>
            <a:off x="2655474" y="3764761"/>
            <a:ext cx="813419" cy="288147"/>
          </a:xfrm>
          <a:prstGeom prst="rect">
            <a:avLst/>
          </a:prstGeom>
          <a:solidFill>
            <a:schemeClr val="bg1"/>
          </a:solidFill>
        </p:spPr>
        <p:txBody>
          <a:bodyPr wrap="none" lIns="36000" tIns="36000" rIns="36000" bIns="36000">
            <a:spAutoFit/>
          </a:bodyPr>
          <a:lstStyle/>
          <a:p>
            <a:r>
              <a:rPr kumimoji="1" lang="en-US" altLang="ja-JP" sz="1400" b="1" dirty="0" smtClean="0"/>
              <a:t>Legacy UE</a:t>
            </a:r>
            <a:endParaRPr lang="ja-JP" altLang="en-US" sz="1400" dirty="0"/>
          </a:p>
        </p:txBody>
      </p:sp>
      <p:sp>
        <p:nvSpPr>
          <p:cNvPr id="41" name="正方形/長方形 40"/>
          <p:cNvSpPr/>
          <p:nvPr/>
        </p:nvSpPr>
        <p:spPr>
          <a:xfrm>
            <a:off x="4252308" y="3779332"/>
            <a:ext cx="821883" cy="288147"/>
          </a:xfrm>
          <a:prstGeom prst="rect">
            <a:avLst/>
          </a:prstGeom>
          <a:solidFill>
            <a:schemeClr val="bg1"/>
          </a:solidFill>
        </p:spPr>
        <p:txBody>
          <a:bodyPr wrap="none" lIns="36000" tIns="36000" rIns="36000" bIns="36000">
            <a:spAutoFit/>
          </a:bodyPr>
          <a:lstStyle/>
          <a:p>
            <a:r>
              <a:rPr kumimoji="1" lang="en-US" altLang="ja-JP" sz="1400" b="1" dirty="0" smtClean="0"/>
              <a:t>Rel. 12 UE</a:t>
            </a:r>
            <a:endParaRPr lang="ja-JP" altLang="en-US" sz="1400" dirty="0"/>
          </a:p>
        </p:txBody>
      </p:sp>
      <p:sp>
        <p:nvSpPr>
          <p:cNvPr id="42" name="正方形/長方形 41"/>
          <p:cNvSpPr/>
          <p:nvPr/>
        </p:nvSpPr>
        <p:spPr>
          <a:xfrm>
            <a:off x="5958843" y="3775619"/>
            <a:ext cx="1863130" cy="288147"/>
          </a:xfrm>
          <a:prstGeom prst="rect">
            <a:avLst/>
          </a:prstGeom>
          <a:solidFill>
            <a:schemeClr val="bg1"/>
          </a:solidFill>
        </p:spPr>
        <p:txBody>
          <a:bodyPr wrap="none" lIns="36000" tIns="36000" rIns="36000" bIns="36000">
            <a:spAutoFit/>
          </a:bodyPr>
          <a:lstStyle/>
          <a:p>
            <a:r>
              <a:rPr kumimoji="1" lang="en-US" altLang="ja-JP" sz="1400" b="1" dirty="0" smtClean="0"/>
              <a:t>Rel. 13 (and onward) UE</a:t>
            </a:r>
            <a:endParaRPr lang="ja-JP" altLang="en-US" sz="1400" dirty="0"/>
          </a:p>
        </p:txBody>
      </p:sp>
      <p:sp>
        <p:nvSpPr>
          <p:cNvPr id="44" name="正方形/長方形 43"/>
          <p:cNvSpPr/>
          <p:nvPr/>
        </p:nvSpPr>
        <p:spPr>
          <a:xfrm>
            <a:off x="304800" y="2939503"/>
            <a:ext cx="2110001" cy="369332"/>
          </a:xfrm>
          <a:prstGeom prst="rect">
            <a:avLst/>
          </a:prstGeom>
          <a:solidFill>
            <a:schemeClr val="bg1"/>
          </a:solidFill>
        </p:spPr>
        <p:txBody>
          <a:bodyPr wrap="none" lIns="0" tIns="0" rIns="0" bIns="0">
            <a:spAutoFit/>
          </a:bodyPr>
          <a:lstStyle/>
          <a:p>
            <a:r>
              <a:rPr kumimoji="1" lang="en-US" altLang="ja-JP" sz="24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 Light" panose="020F0302020204030204"/>
                <a:cs typeface="+mj-cs"/>
              </a:rPr>
              <a:t>&lt;Brief overview&gt; </a:t>
            </a:r>
            <a:endParaRPr lang="ja-JP" altLang="en-US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541170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b="1" dirty="0" smtClean="0"/>
              <a:t>Conclusion</a:t>
            </a:r>
            <a:endParaRPr kumimoji="1" lang="ja-JP" altLang="en-US" b="1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628650" y="1369219"/>
            <a:ext cx="8286750" cy="3263504"/>
          </a:xfrm>
        </p:spPr>
        <p:txBody>
          <a:bodyPr>
            <a:normAutofit fontScale="85000" lnSpcReduction="10000"/>
          </a:bodyPr>
          <a:lstStyle/>
          <a:p>
            <a:r>
              <a:rPr kumimoji="1" lang="en-US" altLang="ja-JP" b="1" dirty="0" smtClean="0"/>
              <a:t>Proposal#1: We propose to re-use concept of “NS </a:t>
            </a:r>
            <a:r>
              <a:rPr kumimoji="1" lang="en-US" altLang="ja-JP" b="1" dirty="0"/>
              <a:t>versioning bits” </a:t>
            </a:r>
            <a:r>
              <a:rPr kumimoji="1" lang="en-US" altLang="ja-JP" b="1" dirty="0" smtClean="0"/>
              <a:t>to </a:t>
            </a:r>
            <a:r>
              <a:rPr kumimoji="1" lang="en-US" altLang="ja-JP" b="1" dirty="0"/>
              <a:t>mandate dynamic EN-DC power sharing in the </a:t>
            </a:r>
            <a:r>
              <a:rPr kumimoji="1" lang="en-US" altLang="ja-JP" b="1" dirty="0" smtClean="0"/>
              <a:t>future.</a:t>
            </a:r>
          </a:p>
          <a:p>
            <a:endParaRPr kumimoji="1" lang="en-US" altLang="ja-JP" b="1" dirty="0"/>
          </a:p>
          <a:p>
            <a:r>
              <a:rPr kumimoji="1" lang="en-US" altLang="ja-JP" b="1" dirty="0"/>
              <a:t>Proposal#2: Send LS to RAN2 to inform of RAN4 decision after approval of proposal#1 above</a:t>
            </a:r>
            <a:r>
              <a:rPr kumimoji="1" lang="en-US" altLang="ja-JP" b="1" dirty="0" smtClean="0"/>
              <a:t>. </a:t>
            </a:r>
            <a:r>
              <a:rPr kumimoji="1" lang="en-US" altLang="ja-JP" b="1" dirty="0"/>
              <a:t>Draft LS is available in R4-1800217 as </a:t>
            </a:r>
            <a:r>
              <a:rPr kumimoji="1" lang="en-US" altLang="ja-JP" b="1" dirty="0" smtClean="0"/>
              <a:t>well.</a:t>
            </a:r>
          </a:p>
          <a:p>
            <a:endParaRPr kumimoji="1" lang="en-US" altLang="ja-JP" b="1" dirty="0"/>
          </a:p>
          <a:p>
            <a:pPr>
              <a:buSzPct val="70000"/>
              <a:buFont typeface="MS Mincho" panose="02020609040205080304" pitchFamily="17" charset="-128"/>
              <a:buChar char="※"/>
            </a:pPr>
            <a:r>
              <a:rPr kumimoji="1" lang="en-US" altLang="ja-JP" b="1" dirty="0" smtClean="0"/>
              <a:t>RAN4 may have to decide name of versioning bit and its bit length before sending LS to RAN2.</a:t>
            </a:r>
            <a:endParaRPr kumimoji="1" lang="ja-JP" altLang="en-US" b="1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9480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b="1" dirty="0" smtClean="0"/>
              <a:t>Example of versioning bit (1/2)</a:t>
            </a:r>
            <a:endParaRPr kumimoji="1" lang="ja-JP" altLang="en-US" b="1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kumimoji="1" lang="en-US" altLang="ja-JP" dirty="0" smtClean="0"/>
              <a:t>For RAN2 spec [TS38.331];</a:t>
            </a:r>
          </a:p>
          <a:p>
            <a:r>
              <a:rPr kumimoji="1" lang="en-US" altLang="ja-JP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Name of versioning bit</a:t>
            </a:r>
            <a:r>
              <a:rPr kumimoji="1" lang="en-US" altLang="ja-JP" dirty="0" smtClean="0"/>
              <a:t>: [</a:t>
            </a:r>
            <a:r>
              <a:rPr kumimoji="1" lang="en-US" altLang="ja-JP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modifiedFeaturesupport</a:t>
            </a:r>
            <a:r>
              <a:rPr kumimoji="1" lang="en-US" altLang="ja-JP" dirty="0" smtClean="0"/>
              <a:t>]</a:t>
            </a:r>
            <a:endParaRPr kumimoji="1" lang="en-US" altLang="ja-JP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kumimoji="1" lang="en-US" altLang="ja-JP" dirty="0" smtClean="0"/>
          </a:p>
          <a:p>
            <a:pPr hangingPunct="0"/>
            <a:r>
              <a:rPr kumimoji="1" lang="en-US" altLang="ja-JP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Field descriptions in RAN2 spec</a:t>
            </a:r>
            <a:r>
              <a:rPr kumimoji="1" lang="en-US" altLang="ja-JP" dirty="0" smtClean="0"/>
              <a:t>: [</a:t>
            </a:r>
            <a:r>
              <a:rPr lang="en-GB" altLang="ja-JP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Field </a:t>
            </a:r>
            <a:r>
              <a:rPr lang="en-GB" altLang="ja-JP" dirty="0">
                <a:latin typeface="Times New Roman" panose="02020603050405020304" pitchFamily="18" charset="0"/>
                <a:cs typeface="Times New Roman" panose="02020603050405020304" pitchFamily="18" charset="0"/>
              </a:rPr>
              <a:t>encoded as a bit map, where at least one bit N is set to "1" if UE supports </a:t>
            </a:r>
            <a:r>
              <a:rPr lang="en-GB" altLang="ja-JP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modified feature support N, </a:t>
            </a:r>
            <a:r>
              <a:rPr lang="en-GB" altLang="ja-JP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see TS </a:t>
            </a:r>
            <a:r>
              <a:rPr lang="en-GB" altLang="ja-JP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38.101. </a:t>
            </a:r>
            <a:r>
              <a:rPr lang="en-GB" altLang="ja-JP" dirty="0">
                <a:latin typeface="Times New Roman" panose="02020603050405020304" pitchFamily="18" charset="0"/>
                <a:cs typeface="Times New Roman" panose="02020603050405020304" pitchFamily="18" charset="0"/>
              </a:rPr>
              <a:t>All remaining bits of the field are set to “0”. The leading / leftmost bit (bit 0) corresponds to modified </a:t>
            </a:r>
            <a:r>
              <a:rPr lang="en-GB" altLang="ja-JP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feature support </a:t>
            </a:r>
            <a:r>
              <a:rPr lang="en-GB" altLang="ja-JP" dirty="0">
                <a:latin typeface="Times New Roman" panose="02020603050405020304" pitchFamily="18" charset="0"/>
                <a:cs typeface="Times New Roman" panose="02020603050405020304" pitchFamily="18" charset="0"/>
              </a:rPr>
              <a:t>0, the next bit corresponds to modified </a:t>
            </a:r>
            <a:r>
              <a:rPr lang="en-GB" altLang="ja-JP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feature support </a:t>
            </a:r>
            <a:r>
              <a:rPr lang="en-GB" altLang="ja-JP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and so on. </a:t>
            </a:r>
            <a:r>
              <a:rPr lang="en-GB" altLang="ja-JP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Absence </a:t>
            </a:r>
            <a:r>
              <a:rPr lang="en-GB" altLang="ja-JP" dirty="0">
                <a:latin typeface="Times New Roman" panose="02020603050405020304" pitchFamily="18" charset="0"/>
                <a:cs typeface="Times New Roman" panose="02020603050405020304" pitchFamily="18" charset="0"/>
              </a:rPr>
              <a:t>of this field means that UE does not support any modified </a:t>
            </a:r>
            <a:r>
              <a:rPr lang="en-GB" altLang="ja-JP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feature support</a:t>
            </a:r>
            <a:r>
              <a:rPr lang="en-GB" altLang="ja-JP" dirty="0" smtClean="0"/>
              <a:t>.</a:t>
            </a:r>
            <a:r>
              <a:rPr kumimoji="1" lang="en-US" altLang="ja-JP" dirty="0"/>
              <a:t> ]</a:t>
            </a:r>
            <a:endParaRPr lang="en-GB" altLang="ja-JP" dirty="0" smtClean="0"/>
          </a:p>
          <a:p>
            <a:pPr hangingPunct="0"/>
            <a:endParaRPr kumimoji="1" lang="en-GB" altLang="ja-JP" dirty="0"/>
          </a:p>
          <a:p>
            <a:pPr hangingPunct="0"/>
            <a:r>
              <a:rPr kumimoji="1" lang="en-GB" altLang="ja-JP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Bit length</a:t>
            </a:r>
            <a:r>
              <a:rPr kumimoji="1" lang="en-GB" altLang="ja-JP" dirty="0" smtClean="0"/>
              <a:t>: [32]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952837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b="1" dirty="0" smtClean="0"/>
              <a:t>Example of versioning bit (2/2)</a:t>
            </a:r>
            <a:endParaRPr kumimoji="1" lang="ja-JP" altLang="en-US" b="1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628650" y="1369219"/>
            <a:ext cx="7886700" cy="1678781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kumimoji="1" lang="en-US" altLang="ja-JP" dirty="0" smtClean="0"/>
              <a:t>For RAN4 spec,</a:t>
            </a:r>
          </a:p>
          <a:p>
            <a:r>
              <a:rPr kumimoji="1" lang="en-US" altLang="ja-JP" dirty="0" smtClean="0"/>
              <a:t>In TS38.101-3, Annex X;</a:t>
            </a:r>
          </a:p>
          <a:p>
            <a:pPr lvl="1">
              <a:buFont typeface="Calibri" panose="020F0502020204030204" pitchFamily="34" charset="0"/>
              <a:buChar char="‒"/>
            </a:pPr>
            <a:r>
              <a:rPr kumimoji="1" lang="en-US" altLang="ja-JP" sz="2000" b="1" dirty="0" smtClean="0"/>
              <a:t>Annex X.1</a:t>
            </a:r>
            <a:r>
              <a:rPr kumimoji="1" lang="en-US" altLang="ja-JP" sz="2000" b="1" dirty="0"/>
              <a:t>	Indication of modified MPR behavior</a:t>
            </a:r>
          </a:p>
          <a:p>
            <a:pPr marL="457200" lvl="1" indent="0">
              <a:buNone/>
            </a:pPr>
            <a:r>
              <a:rPr kumimoji="1" lang="en-US" altLang="ja-JP" sz="1800" dirty="0"/>
              <a:t>This annex contains the definitions of the bits in the field </a:t>
            </a:r>
            <a:r>
              <a:rPr kumimoji="1" lang="en-US" altLang="ja-JP" sz="18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modifiedfeaturesupport</a:t>
            </a:r>
            <a:r>
              <a:rPr kumimoji="1" lang="en-US" altLang="ja-JP" sz="1800" dirty="0" smtClean="0"/>
              <a:t> </a:t>
            </a:r>
            <a:r>
              <a:rPr kumimoji="1" lang="en-US" altLang="ja-JP" sz="1800" dirty="0"/>
              <a:t>indicated in </a:t>
            </a:r>
            <a:r>
              <a:rPr kumimoji="1" lang="en-US" altLang="ja-JP" sz="1800" dirty="0" smtClean="0"/>
              <a:t>[RAN2 spec] </a:t>
            </a:r>
            <a:r>
              <a:rPr kumimoji="1" lang="en-US" altLang="ja-JP" sz="1800" dirty="0"/>
              <a:t>by a UE supporting an </a:t>
            </a:r>
            <a:r>
              <a:rPr kumimoji="1" lang="en-US" altLang="ja-JP" sz="1800" dirty="0" smtClean="0"/>
              <a:t>modified feature support in </a:t>
            </a:r>
            <a:r>
              <a:rPr kumimoji="1" lang="en-US" altLang="ja-JP" sz="1800" dirty="0"/>
              <a:t>a later release of this specification. </a:t>
            </a:r>
            <a:endParaRPr kumimoji="1" lang="en-US" altLang="ja-JP" sz="2000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9</a:t>
            </a:fld>
            <a:endParaRPr lang="en-US"/>
          </a:p>
        </p:txBody>
      </p:sp>
      <p:graphicFrame>
        <p:nvGraphicFramePr>
          <p:cNvPr id="5" name="表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21174138"/>
              </p:ext>
            </p:extLst>
          </p:nvPr>
        </p:nvGraphicFramePr>
        <p:xfrm>
          <a:off x="668967" y="3302873"/>
          <a:ext cx="5474658" cy="96012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900430"/>
                <a:gridCol w="2693670"/>
                <a:gridCol w="1880558"/>
              </a:tblGrid>
              <a:tr h="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Index of field </a:t>
                      </a:r>
                      <a:r>
                        <a:rPr lang="en-GB" sz="900" b="1" i="1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  </a:t>
                      </a:r>
                      <a:r>
                        <a:rPr lang="en-GB" sz="900" b="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(bit number)</a:t>
                      </a:r>
                      <a:endParaRPr lang="ja-JP" sz="9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/>
                          <a:ea typeface="Times New Roman"/>
                          <a:cs typeface="Arial"/>
                        </a:rPr>
                        <a:t>Definition</a:t>
                      </a:r>
                      <a:endParaRPr lang="ja-JP" sz="9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0">
                          <a:effectLst/>
                          <a:latin typeface="Arial"/>
                          <a:ea typeface="Times New Roman"/>
                          <a:cs typeface="Arial"/>
                        </a:rPr>
                        <a:t>(description of the supported functionality if indicator set to one)</a:t>
                      </a:r>
                      <a:endParaRPr lang="ja-JP" sz="9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/>
                          <a:ea typeface="Times New Roman"/>
                          <a:cs typeface="Arial"/>
                        </a:rPr>
                        <a:t>Notes</a:t>
                      </a:r>
                      <a:endParaRPr lang="ja-JP" sz="9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0 (leftmost bit)</a:t>
                      </a:r>
                      <a:endParaRPr lang="ja-JP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- </a:t>
                      </a:r>
                      <a:r>
                        <a:rPr lang="en-GB" sz="900" dirty="0" smtClean="0">
                          <a:effectLst/>
                          <a:latin typeface="Arial"/>
                          <a:ea typeface="Times New Roman"/>
                          <a:cs typeface="Arial"/>
                        </a:rPr>
                        <a:t>Support</a:t>
                      </a:r>
                      <a:r>
                        <a:rPr lang="en-GB" sz="900" baseline="0" dirty="0" smtClean="0">
                          <a:effectLst/>
                          <a:latin typeface="Arial"/>
                          <a:ea typeface="Times New Roman"/>
                          <a:cs typeface="Arial"/>
                        </a:rPr>
                        <a:t> of</a:t>
                      </a:r>
                      <a:r>
                        <a:rPr lang="en-GB" sz="900" dirty="0" smtClean="0">
                          <a:effectLst/>
                          <a:latin typeface="Arial"/>
                          <a:ea typeface="Times New Roman"/>
                          <a:cs typeface="Arial"/>
                        </a:rPr>
                        <a:t> dynamic EN-DC power sharing</a:t>
                      </a:r>
                      <a:endParaRPr lang="ja-JP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- This bit </a:t>
                      </a:r>
                      <a:r>
                        <a:rPr lang="en-GB" sz="900" b="1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/>
                          <a:ea typeface="Times New Roman"/>
                          <a:cs typeface="Arial"/>
                        </a:rPr>
                        <a:t>can </a:t>
                      </a:r>
                      <a:r>
                        <a:rPr lang="en-GB" sz="900" b="1" dirty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/>
                          <a:ea typeface="Times New Roman"/>
                          <a:cs typeface="Arial"/>
                        </a:rPr>
                        <a:t>be set to 1</a:t>
                      </a:r>
                      <a:r>
                        <a:rPr lang="en-GB" sz="9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by a UE supporting </a:t>
                      </a:r>
                      <a:r>
                        <a:rPr lang="en-GB" sz="900" dirty="0" smtClean="0">
                          <a:effectLst/>
                          <a:latin typeface="Arial"/>
                          <a:ea typeface="Times New Roman"/>
                          <a:cs typeface="Arial"/>
                        </a:rPr>
                        <a:t>dynamic</a:t>
                      </a:r>
                      <a:r>
                        <a:rPr lang="en-GB" sz="900" baseline="0" dirty="0" smtClean="0">
                          <a:effectLst/>
                          <a:latin typeface="Arial"/>
                          <a:ea typeface="Times New Roman"/>
                          <a:cs typeface="Arial"/>
                        </a:rPr>
                        <a:t> EN-DC power sharing.</a:t>
                      </a:r>
                      <a:endParaRPr lang="ja-JP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1</a:t>
                      </a:r>
                      <a:endParaRPr lang="ja-JP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- </a:t>
                      </a:r>
                      <a:r>
                        <a:rPr lang="en-GB" sz="900" dirty="0" smtClean="0">
                          <a:effectLst/>
                          <a:latin typeface="Arial"/>
                          <a:ea typeface="Times New Roman"/>
                          <a:cs typeface="Arial"/>
                        </a:rPr>
                        <a:t>Reserved for another</a:t>
                      </a:r>
                      <a:r>
                        <a:rPr lang="en-GB" sz="900" baseline="0" dirty="0" smtClean="0">
                          <a:effectLst/>
                          <a:latin typeface="Arial"/>
                          <a:ea typeface="Times New Roman"/>
                          <a:cs typeface="Arial"/>
                        </a:rPr>
                        <a:t> feature.</a:t>
                      </a:r>
                      <a:endParaRPr lang="ja-JP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- </a:t>
                      </a:r>
                      <a:r>
                        <a:rPr lang="en-GB" sz="900" dirty="0" smtClean="0">
                          <a:effectLst/>
                          <a:latin typeface="Arial"/>
                          <a:ea typeface="Times New Roman"/>
                          <a:cs typeface="Arial"/>
                        </a:rPr>
                        <a:t>Reserved for another feature.</a:t>
                      </a:r>
                      <a:endParaRPr lang="ja-JP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6" name="表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24325393"/>
              </p:ext>
            </p:extLst>
          </p:nvPr>
        </p:nvGraphicFramePr>
        <p:xfrm>
          <a:off x="6806601" y="3258442"/>
          <a:ext cx="1879819" cy="999233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879819"/>
              </a:tblGrid>
              <a:tr h="407115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Notes</a:t>
                      </a:r>
                      <a:endParaRPr lang="ja-JP" sz="9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3862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altLang="ja-JP" sz="900" dirty="0" smtClean="0">
                          <a:effectLst/>
                          <a:latin typeface="Arial"/>
                          <a:ea typeface="Times New Roman"/>
                          <a:cs typeface="Arial"/>
                        </a:rPr>
                        <a:t>- This bit </a:t>
                      </a:r>
                      <a:r>
                        <a:rPr lang="en-GB" altLang="ja-JP" sz="900" b="1" dirty="0" smtClean="0"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/>
                          <a:ea typeface="Times New Roman"/>
                          <a:cs typeface="Arial"/>
                        </a:rPr>
                        <a:t>shall be set to 1</a:t>
                      </a:r>
                      <a:r>
                        <a:rPr lang="en-GB" altLang="ja-JP" sz="900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GB" altLang="ja-JP" sz="900" dirty="0" smtClean="0">
                          <a:effectLst/>
                          <a:latin typeface="Arial"/>
                          <a:ea typeface="Times New Roman"/>
                          <a:cs typeface="Arial"/>
                        </a:rPr>
                        <a:t>by a UE supporting dynamic</a:t>
                      </a:r>
                      <a:r>
                        <a:rPr lang="en-GB" altLang="ja-JP" sz="900" baseline="0" dirty="0" smtClean="0">
                          <a:effectLst/>
                          <a:latin typeface="Arial"/>
                          <a:ea typeface="Times New Roman"/>
                          <a:cs typeface="Arial"/>
                        </a:rPr>
                        <a:t> EN-DC power sharing.</a:t>
                      </a:r>
                      <a:endParaRPr lang="ja-JP" altLang="ja-JP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68256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altLang="ja-JP" sz="900" dirty="0" smtClean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r>
                        <a:rPr lang="en-US" altLang="ja-JP" sz="900" baseline="0" dirty="0" smtClean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 Reserved for another feature.</a:t>
                      </a:r>
                      <a:endParaRPr lang="ja-JP" altLang="ja-JP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7" name="右矢印 6"/>
          <p:cNvSpPr/>
          <p:nvPr/>
        </p:nvSpPr>
        <p:spPr>
          <a:xfrm>
            <a:off x="6150591" y="3366203"/>
            <a:ext cx="656010" cy="723216"/>
          </a:xfrm>
          <a:prstGeom prst="rightArrow">
            <a:avLst>
              <a:gd name="adj1" fmla="val 36830"/>
              <a:gd name="adj2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四角形吹き出し 7"/>
          <p:cNvSpPr/>
          <p:nvPr/>
        </p:nvSpPr>
        <p:spPr>
          <a:xfrm>
            <a:off x="4231244" y="4336138"/>
            <a:ext cx="1919347" cy="496915"/>
          </a:xfrm>
          <a:prstGeom prst="wedgeRectCallout">
            <a:avLst>
              <a:gd name="adj1" fmla="val -15769"/>
              <a:gd name="adj2" fmla="val -149052"/>
            </a:avLst>
          </a:prstGeom>
          <a:solidFill>
            <a:srgbClr val="FFCCFF"/>
          </a:solidFill>
          <a:ln w="19050">
            <a:solidFill>
              <a:schemeClr val="tx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ja-JP" sz="1000" b="1" dirty="0" smtClean="0">
                <a:solidFill>
                  <a:srgbClr val="FF000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For Rel. 15.  This description means dynamic EN-DC power sharing support is </a:t>
            </a:r>
            <a:r>
              <a:rPr lang="en-US" altLang="ja-JP" sz="1000" b="1" u="sng" dirty="0" smtClean="0">
                <a:solidFill>
                  <a:srgbClr val="FF000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optional</a:t>
            </a:r>
            <a:r>
              <a:rPr lang="en-US" altLang="ja-JP" sz="1000" b="1" dirty="0" smtClean="0">
                <a:solidFill>
                  <a:srgbClr val="FF000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.</a:t>
            </a:r>
            <a:endParaRPr lang="ja-JP" altLang="en-US" sz="1000" b="1" dirty="0">
              <a:solidFill>
                <a:srgbClr val="FF0000"/>
              </a:solidFill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sp>
        <p:nvSpPr>
          <p:cNvPr id="9" name="四角形吹き出し 8"/>
          <p:cNvSpPr/>
          <p:nvPr/>
        </p:nvSpPr>
        <p:spPr>
          <a:xfrm>
            <a:off x="6612184" y="4359066"/>
            <a:ext cx="2322410" cy="496915"/>
          </a:xfrm>
          <a:prstGeom prst="wedgeRectCallout">
            <a:avLst>
              <a:gd name="adj1" fmla="val -15228"/>
              <a:gd name="adj2" fmla="val -170137"/>
            </a:avLst>
          </a:prstGeom>
          <a:solidFill>
            <a:srgbClr val="CCECFF"/>
          </a:solidFill>
          <a:ln w="19050">
            <a:solidFill>
              <a:schemeClr val="tx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ja-JP" sz="1000" b="1" dirty="0" smtClean="0">
                <a:solidFill>
                  <a:srgbClr val="0000FF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For Rel. 16 (or Rel. 17?).  This description means dynamic EN-DC power sharing support is </a:t>
            </a:r>
            <a:r>
              <a:rPr lang="en-US" altLang="ja-JP" sz="1000" b="1" u="sng" dirty="0" smtClean="0">
                <a:solidFill>
                  <a:srgbClr val="0000FF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mandatory</a:t>
            </a:r>
            <a:r>
              <a:rPr lang="en-US" altLang="ja-JP" sz="1000" b="1" dirty="0" smtClean="0">
                <a:solidFill>
                  <a:srgbClr val="0000FF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.</a:t>
            </a:r>
            <a:endParaRPr lang="ja-JP" altLang="en-US" sz="1000" b="1" dirty="0">
              <a:solidFill>
                <a:srgbClr val="0000FF"/>
              </a:solidFill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609600" y="3037602"/>
            <a:ext cx="5540991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GB" altLang="ja-JP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Table X.1-1: Definitions of the bits in the field </a:t>
            </a:r>
            <a:r>
              <a:rPr kumimoji="1" lang="en-GB" altLang="ja-JP" sz="10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modifiedfeaturesupport</a:t>
            </a:r>
            <a:endParaRPr kumimoji="1" lang="en-GB" altLang="ja-JP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0831907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5963</TotalTime>
  <Words>1082</Words>
  <Application>Microsoft Office PowerPoint</Application>
  <PresentationFormat>画面に合わせる (16:9)</PresentationFormat>
  <Paragraphs>178</Paragraphs>
  <Slides>9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9</vt:i4>
      </vt:variant>
    </vt:vector>
  </HeadingPairs>
  <TitlesOfParts>
    <vt:vector size="10" baseType="lpstr">
      <vt:lpstr>Office Theme</vt:lpstr>
      <vt:lpstr>PowerPoint プレゼンテーション</vt:lpstr>
      <vt:lpstr>Background</vt:lpstr>
      <vt:lpstr>KDDI’s Proposals</vt:lpstr>
      <vt:lpstr>What is “NS versioning bits”?</vt:lpstr>
      <vt:lpstr>Example: NS_05 versioning</vt:lpstr>
      <vt:lpstr>How to specify optional or mandatory</vt:lpstr>
      <vt:lpstr>Conclusion</vt:lpstr>
      <vt:lpstr>Example of versioning bit (1/2)</vt:lpstr>
      <vt:lpstr>Example of versioning bit (2/2)</vt:lpstr>
    </vt:vector>
  </TitlesOfParts>
  <Company>Qualcomm Incorporated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/>
  <cp:lastModifiedBy>OM</cp:lastModifiedBy>
  <cp:revision>106</cp:revision>
  <cp:lastPrinted>2015-11-02T18:42:05Z</cp:lastPrinted>
  <dcterms:created xsi:type="dcterms:W3CDTF">2015-10-30T15:37:37Z</dcterms:created>
  <dcterms:modified xsi:type="dcterms:W3CDTF">2018-01-15T08:28:02Z</dcterms:modified>
</cp:coreProperties>
</file>