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5"/>
  </p:notesMasterIdLst>
  <p:sldIdLst>
    <p:sldId id="256" r:id="rId2"/>
    <p:sldId id="257" r:id="rId3"/>
    <p:sldId id="258"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22" autoAdjust="0"/>
    <p:restoredTop sz="94660"/>
  </p:normalViewPr>
  <p:slideViewPr>
    <p:cSldViewPr snapToGrid="0">
      <p:cViewPr varScale="1">
        <p:scale>
          <a:sx n="109" d="100"/>
          <a:sy n="109" d="100"/>
        </p:scale>
        <p:origin x="138" y="3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5F6391-3A96-450C-9527-F523EA2F40C9}" type="datetimeFigureOut">
              <a:rPr lang="en-US" smtClean="0"/>
              <a:t>1/14/2018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18099-FCDA-439E-828A-BD42456F9E24}" type="slidenum">
              <a:rPr lang="en-US" smtClean="0"/>
              <a:t>‹#›</a:t>
            </a:fld>
            <a:endParaRPr lang="en-US"/>
          </a:p>
        </p:txBody>
      </p:sp>
    </p:spTree>
    <p:extLst>
      <p:ext uri="{BB962C8B-B14F-4D97-AF65-F5344CB8AC3E}">
        <p14:creationId xmlns:p14="http://schemas.microsoft.com/office/powerpoint/2010/main" val="41280826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9A18099-FCDA-439E-828A-BD42456F9E24}" type="slidenum">
              <a:rPr lang="en-US" smtClean="0"/>
              <a:t>2</a:t>
            </a:fld>
            <a:endParaRPr lang="en-US"/>
          </a:p>
        </p:txBody>
      </p:sp>
    </p:spTree>
    <p:extLst>
      <p:ext uri="{BB962C8B-B14F-4D97-AF65-F5344CB8AC3E}">
        <p14:creationId xmlns:p14="http://schemas.microsoft.com/office/powerpoint/2010/main" val="17693966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9A18099-FCDA-439E-828A-BD42456F9E24}" type="slidenum">
              <a:rPr lang="en-US" smtClean="0"/>
              <a:t>3</a:t>
            </a:fld>
            <a:endParaRPr lang="en-US"/>
          </a:p>
        </p:txBody>
      </p:sp>
    </p:spTree>
    <p:extLst>
      <p:ext uri="{BB962C8B-B14F-4D97-AF65-F5344CB8AC3E}">
        <p14:creationId xmlns:p14="http://schemas.microsoft.com/office/powerpoint/2010/main" val="24379397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10F47E8-59C0-4D3C-8C62-5933207840DE}" type="datetimeFigureOut">
              <a:rPr lang="en-US" smtClean="0"/>
              <a:t>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E6C470-641A-4224-949C-2A3DBF68FC96}" type="slidenum">
              <a:rPr lang="en-US" smtClean="0"/>
              <a:t>‹#›</a:t>
            </a:fld>
            <a:endParaRPr lang="en-US"/>
          </a:p>
        </p:txBody>
      </p:sp>
    </p:spTree>
    <p:extLst>
      <p:ext uri="{BB962C8B-B14F-4D97-AF65-F5344CB8AC3E}">
        <p14:creationId xmlns:p14="http://schemas.microsoft.com/office/powerpoint/2010/main" val="2595374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10F47E8-59C0-4D3C-8C62-5933207840DE}" type="datetimeFigureOut">
              <a:rPr lang="en-US" smtClean="0"/>
              <a:t>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E6C470-641A-4224-949C-2A3DBF68FC96}" type="slidenum">
              <a:rPr lang="en-US" smtClean="0"/>
              <a:t>‹#›</a:t>
            </a:fld>
            <a:endParaRPr lang="en-US"/>
          </a:p>
        </p:txBody>
      </p:sp>
    </p:spTree>
    <p:extLst>
      <p:ext uri="{BB962C8B-B14F-4D97-AF65-F5344CB8AC3E}">
        <p14:creationId xmlns:p14="http://schemas.microsoft.com/office/powerpoint/2010/main" val="8336626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10F47E8-59C0-4D3C-8C62-5933207840DE}" type="datetimeFigureOut">
              <a:rPr lang="en-US" smtClean="0"/>
              <a:t>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E6C470-641A-4224-949C-2A3DBF68FC96}" type="slidenum">
              <a:rPr lang="en-US" smtClean="0"/>
              <a:t>‹#›</a:t>
            </a:fld>
            <a:endParaRPr lang="en-US"/>
          </a:p>
        </p:txBody>
      </p:sp>
    </p:spTree>
    <p:extLst>
      <p:ext uri="{BB962C8B-B14F-4D97-AF65-F5344CB8AC3E}">
        <p14:creationId xmlns:p14="http://schemas.microsoft.com/office/powerpoint/2010/main" val="27053073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10F47E8-59C0-4D3C-8C62-5933207840DE}" type="datetimeFigureOut">
              <a:rPr lang="en-US" smtClean="0"/>
              <a:t>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E6C470-641A-4224-949C-2A3DBF68FC96}" type="slidenum">
              <a:rPr lang="en-US" smtClean="0"/>
              <a:t>‹#›</a:t>
            </a:fld>
            <a:endParaRPr lang="en-US"/>
          </a:p>
        </p:txBody>
      </p:sp>
    </p:spTree>
    <p:extLst>
      <p:ext uri="{BB962C8B-B14F-4D97-AF65-F5344CB8AC3E}">
        <p14:creationId xmlns:p14="http://schemas.microsoft.com/office/powerpoint/2010/main" val="32608587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10F47E8-59C0-4D3C-8C62-5933207840DE}" type="datetimeFigureOut">
              <a:rPr lang="en-US" smtClean="0"/>
              <a:t>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E6C470-641A-4224-949C-2A3DBF68FC96}" type="slidenum">
              <a:rPr lang="en-US" smtClean="0"/>
              <a:t>‹#›</a:t>
            </a:fld>
            <a:endParaRPr lang="en-US"/>
          </a:p>
        </p:txBody>
      </p:sp>
    </p:spTree>
    <p:extLst>
      <p:ext uri="{BB962C8B-B14F-4D97-AF65-F5344CB8AC3E}">
        <p14:creationId xmlns:p14="http://schemas.microsoft.com/office/powerpoint/2010/main" val="29436127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10F47E8-59C0-4D3C-8C62-5933207840DE}" type="datetimeFigureOut">
              <a:rPr lang="en-US" smtClean="0"/>
              <a:t>1/12/2018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E6C470-641A-4224-949C-2A3DBF68FC96}" type="slidenum">
              <a:rPr lang="en-US" smtClean="0"/>
              <a:t>‹#›</a:t>
            </a:fld>
            <a:endParaRPr lang="en-US"/>
          </a:p>
        </p:txBody>
      </p:sp>
    </p:spTree>
    <p:extLst>
      <p:ext uri="{BB962C8B-B14F-4D97-AF65-F5344CB8AC3E}">
        <p14:creationId xmlns:p14="http://schemas.microsoft.com/office/powerpoint/2010/main" val="11323930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10F47E8-59C0-4D3C-8C62-5933207840DE}" type="datetimeFigureOut">
              <a:rPr lang="en-US" smtClean="0"/>
              <a:t>1/12/2018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DE6C470-641A-4224-949C-2A3DBF68FC96}" type="slidenum">
              <a:rPr lang="en-US" smtClean="0"/>
              <a:t>‹#›</a:t>
            </a:fld>
            <a:endParaRPr lang="en-US"/>
          </a:p>
        </p:txBody>
      </p:sp>
    </p:spTree>
    <p:extLst>
      <p:ext uri="{BB962C8B-B14F-4D97-AF65-F5344CB8AC3E}">
        <p14:creationId xmlns:p14="http://schemas.microsoft.com/office/powerpoint/2010/main" val="25004570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10F47E8-59C0-4D3C-8C62-5933207840DE}" type="datetimeFigureOut">
              <a:rPr lang="en-US" smtClean="0"/>
              <a:t>1/12/2018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DE6C470-641A-4224-949C-2A3DBF68FC96}" type="slidenum">
              <a:rPr lang="en-US" smtClean="0"/>
              <a:t>‹#›</a:t>
            </a:fld>
            <a:endParaRPr lang="en-US"/>
          </a:p>
        </p:txBody>
      </p:sp>
    </p:spTree>
    <p:extLst>
      <p:ext uri="{BB962C8B-B14F-4D97-AF65-F5344CB8AC3E}">
        <p14:creationId xmlns:p14="http://schemas.microsoft.com/office/powerpoint/2010/main" val="21657168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10F47E8-59C0-4D3C-8C62-5933207840DE}" type="datetimeFigureOut">
              <a:rPr lang="en-US" smtClean="0"/>
              <a:t>1/12/2018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DE6C470-641A-4224-949C-2A3DBF68FC96}" type="slidenum">
              <a:rPr lang="en-US" smtClean="0"/>
              <a:t>‹#›</a:t>
            </a:fld>
            <a:endParaRPr lang="en-US"/>
          </a:p>
        </p:txBody>
      </p:sp>
    </p:spTree>
    <p:extLst>
      <p:ext uri="{BB962C8B-B14F-4D97-AF65-F5344CB8AC3E}">
        <p14:creationId xmlns:p14="http://schemas.microsoft.com/office/powerpoint/2010/main" val="21797746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10F47E8-59C0-4D3C-8C62-5933207840DE}" type="datetimeFigureOut">
              <a:rPr lang="en-US" smtClean="0"/>
              <a:t>1/12/2018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E6C470-641A-4224-949C-2A3DBF68FC96}" type="slidenum">
              <a:rPr lang="en-US" smtClean="0"/>
              <a:t>‹#›</a:t>
            </a:fld>
            <a:endParaRPr lang="en-US"/>
          </a:p>
        </p:txBody>
      </p:sp>
    </p:spTree>
    <p:extLst>
      <p:ext uri="{BB962C8B-B14F-4D97-AF65-F5344CB8AC3E}">
        <p14:creationId xmlns:p14="http://schemas.microsoft.com/office/powerpoint/2010/main" val="35602912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10F47E8-59C0-4D3C-8C62-5933207840DE}" type="datetimeFigureOut">
              <a:rPr lang="en-US" smtClean="0"/>
              <a:t>1/12/2018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E6C470-641A-4224-949C-2A3DBF68FC96}" type="slidenum">
              <a:rPr lang="en-US" smtClean="0"/>
              <a:t>‹#›</a:t>
            </a:fld>
            <a:endParaRPr lang="en-US"/>
          </a:p>
        </p:txBody>
      </p:sp>
    </p:spTree>
    <p:extLst>
      <p:ext uri="{BB962C8B-B14F-4D97-AF65-F5344CB8AC3E}">
        <p14:creationId xmlns:p14="http://schemas.microsoft.com/office/powerpoint/2010/main" val="33787642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10F47E8-59C0-4D3C-8C62-5933207840DE}" type="datetimeFigureOut">
              <a:rPr lang="en-US" smtClean="0"/>
              <a:t>1/12/2018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E6C470-641A-4224-949C-2A3DBF68FC96}" type="slidenum">
              <a:rPr lang="en-US" smtClean="0"/>
              <a:t>‹#›</a:t>
            </a:fld>
            <a:endParaRPr lang="en-US"/>
          </a:p>
        </p:txBody>
      </p:sp>
    </p:spTree>
    <p:extLst>
      <p:ext uri="{BB962C8B-B14F-4D97-AF65-F5344CB8AC3E}">
        <p14:creationId xmlns:p14="http://schemas.microsoft.com/office/powerpoint/2010/main" val="18075407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000" dirty="0"/>
              <a:t>Way forward on </a:t>
            </a:r>
            <a:r>
              <a:rPr lang="en-US" sz="4000" dirty="0" smtClean="0"/>
              <a:t>Intra-frequency </a:t>
            </a:r>
            <a:r>
              <a:rPr lang="en-US" sz="4000" dirty="0"/>
              <a:t>Cell Identification </a:t>
            </a:r>
            <a:r>
              <a:rPr lang="en-US" sz="4000" dirty="0" smtClean="0"/>
              <a:t>Requirements without Gap</a:t>
            </a:r>
            <a:endParaRPr lang="en-US" sz="4000" dirty="0"/>
          </a:p>
        </p:txBody>
      </p:sp>
      <p:sp>
        <p:nvSpPr>
          <p:cNvPr id="3" name="Subtitle 2"/>
          <p:cNvSpPr>
            <a:spLocks noGrp="1"/>
          </p:cNvSpPr>
          <p:nvPr>
            <p:ph type="subTitle" idx="1"/>
          </p:nvPr>
        </p:nvSpPr>
        <p:spPr>
          <a:xfrm>
            <a:off x="1395663" y="4757069"/>
            <a:ext cx="9144000" cy="1655762"/>
          </a:xfrm>
        </p:spPr>
        <p:txBody>
          <a:bodyPr>
            <a:normAutofit/>
          </a:bodyPr>
          <a:lstStyle/>
          <a:p>
            <a:r>
              <a:rPr lang="en-US" sz="2800" dirty="0">
                <a:solidFill>
                  <a:srgbClr val="898989"/>
                </a:solidFill>
              </a:rPr>
              <a:t>Intel</a:t>
            </a:r>
            <a:endParaRPr lang="en-US" sz="2800" dirty="0">
              <a:solidFill>
                <a:srgbClr val="898989"/>
              </a:solidFill>
            </a:endParaRPr>
          </a:p>
        </p:txBody>
      </p:sp>
      <p:sp>
        <p:nvSpPr>
          <p:cNvPr id="4" name="TextBox 3"/>
          <p:cNvSpPr txBox="1">
            <a:spLocks noChangeArrowheads="1"/>
          </p:cNvSpPr>
          <p:nvPr/>
        </p:nvSpPr>
        <p:spPr bwMode="auto">
          <a:xfrm>
            <a:off x="296863" y="323850"/>
            <a:ext cx="386439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buNone/>
            </a:pPr>
            <a:r>
              <a:rPr lang="en-US" altLang="zh-CN" sz="1800" b="1" dirty="0"/>
              <a:t>3GPP TSG-RAN WG4 Meeting </a:t>
            </a:r>
            <a:r>
              <a:rPr lang="en-US" altLang="zh-CN" sz="1800" b="1" dirty="0" smtClean="0"/>
              <a:t>AH-1801</a:t>
            </a:r>
            <a:r>
              <a:rPr lang="en-US" altLang="zh-CN" sz="1800" b="1" dirty="0"/>
              <a:t/>
            </a:r>
            <a:br>
              <a:rPr lang="en-US" altLang="zh-CN" sz="1800" b="1" dirty="0"/>
            </a:br>
            <a:r>
              <a:rPr lang="en-US" sz="1800" b="1" dirty="0" smtClean="0"/>
              <a:t>San Diego, US, 22-26 January 2018</a:t>
            </a:r>
            <a:endParaRPr lang="en-GB" sz="1800" b="1" dirty="0"/>
          </a:p>
        </p:txBody>
      </p:sp>
      <p:sp>
        <p:nvSpPr>
          <p:cNvPr id="5" name="TextBox 4"/>
          <p:cNvSpPr txBox="1">
            <a:spLocks noChangeArrowheads="1"/>
          </p:cNvSpPr>
          <p:nvPr/>
        </p:nvSpPr>
        <p:spPr bwMode="auto">
          <a:xfrm>
            <a:off x="10239146" y="323850"/>
            <a:ext cx="13211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eaLnBrk="1" hangingPunct="1">
              <a:spcBef>
                <a:spcPct val="0"/>
              </a:spcBef>
              <a:buFontTx/>
              <a:buNone/>
            </a:pPr>
            <a:r>
              <a:rPr lang="en-US" altLang="zh-CN" sz="1800" b="1" dirty="0" smtClean="0"/>
              <a:t>R4-1800153</a:t>
            </a:r>
            <a:endParaRPr lang="zh-CN" altLang="en-US" sz="1800" b="1" dirty="0"/>
          </a:p>
        </p:txBody>
      </p:sp>
    </p:spTree>
    <p:extLst>
      <p:ext uri="{BB962C8B-B14F-4D97-AF65-F5344CB8AC3E}">
        <p14:creationId xmlns:p14="http://schemas.microsoft.com/office/powerpoint/2010/main" val="23551783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In  TS 38.133 </a:t>
            </a:r>
            <a:r>
              <a:rPr lang="en-US" dirty="0"/>
              <a:t>there are 2 sets of requirements for cell identification for intra-frequency measurements without </a:t>
            </a:r>
            <a:r>
              <a:rPr lang="en-US" dirty="0" smtClean="0"/>
              <a:t>gap</a:t>
            </a:r>
          </a:p>
          <a:p>
            <a:pPr marL="457200" lvl="1" indent="0">
              <a:buNone/>
            </a:pPr>
            <a:r>
              <a:rPr lang="en-GB" sz="2000" i="1" dirty="0" smtClean="0">
                <a:solidFill>
                  <a:schemeClr val="tx1">
                    <a:lumMod val="65000"/>
                    <a:lumOff val="35000"/>
                  </a:schemeClr>
                </a:solidFill>
              </a:rPr>
              <a:t>The UE shall be able to identify a new detectable intra frequency cell within </a:t>
            </a:r>
            <a:r>
              <a:rPr lang="en-GB" sz="2000" i="1" dirty="0" err="1" smtClean="0">
                <a:solidFill>
                  <a:schemeClr val="tx1">
                    <a:lumMod val="65000"/>
                    <a:lumOff val="35000"/>
                  </a:schemeClr>
                </a:solidFill>
              </a:rPr>
              <a:t>T</a:t>
            </a:r>
            <a:r>
              <a:rPr lang="en-GB" sz="2000" i="1" baseline="-25000" dirty="0" err="1" smtClean="0">
                <a:solidFill>
                  <a:schemeClr val="tx1">
                    <a:lumMod val="65000"/>
                    <a:lumOff val="35000"/>
                  </a:schemeClr>
                </a:solidFill>
              </a:rPr>
              <a:t>identify_intra_without_index</a:t>
            </a:r>
            <a:r>
              <a:rPr lang="en-GB" sz="2000" i="1" dirty="0" smtClean="0">
                <a:solidFill>
                  <a:schemeClr val="tx1">
                    <a:lumMod val="65000"/>
                    <a:lumOff val="35000"/>
                  </a:schemeClr>
                </a:solidFill>
              </a:rPr>
              <a:t> if the UE has already identified an SS block with different time index and the same physical cell ID, or the UE has been indicated that the neighbour cell is synchronous with the serving cell. Otherwise UE shall be able to identify a new detectable intra frequency cell within </a:t>
            </a:r>
            <a:r>
              <a:rPr lang="en-GB" sz="2000" i="1" dirty="0" err="1" smtClean="0">
                <a:solidFill>
                  <a:schemeClr val="tx1">
                    <a:lumMod val="65000"/>
                    <a:lumOff val="35000"/>
                  </a:schemeClr>
                </a:solidFill>
              </a:rPr>
              <a:t>T</a:t>
            </a:r>
            <a:r>
              <a:rPr lang="en-GB" sz="2000" i="1" baseline="-25000" dirty="0" err="1" smtClean="0">
                <a:solidFill>
                  <a:schemeClr val="tx1">
                    <a:lumMod val="65000"/>
                    <a:lumOff val="35000"/>
                  </a:schemeClr>
                </a:solidFill>
              </a:rPr>
              <a:t>identify_intra_with_index</a:t>
            </a:r>
            <a:endParaRPr lang="en-US" sz="2000" dirty="0" smtClean="0">
              <a:solidFill>
                <a:schemeClr val="tx1">
                  <a:lumMod val="65000"/>
                  <a:lumOff val="35000"/>
                </a:schemeClr>
              </a:solidFill>
            </a:endParaRPr>
          </a:p>
          <a:p>
            <a:pPr marL="457200" lvl="1" indent="0">
              <a:buNone/>
            </a:pPr>
            <a:r>
              <a:rPr lang="en-GB" sz="2000" b="1" i="1" dirty="0" err="1" smtClean="0">
                <a:solidFill>
                  <a:schemeClr val="tx1">
                    <a:lumMod val="65000"/>
                    <a:lumOff val="35000"/>
                  </a:schemeClr>
                </a:solidFill>
              </a:rPr>
              <a:t>T</a:t>
            </a:r>
            <a:r>
              <a:rPr lang="en-GB" sz="2000" b="1" i="1" baseline="-25000" dirty="0" err="1" smtClean="0">
                <a:solidFill>
                  <a:schemeClr val="tx1">
                    <a:lumMod val="65000"/>
                    <a:lumOff val="35000"/>
                  </a:schemeClr>
                </a:solidFill>
              </a:rPr>
              <a:t>identify_intra_without_index</a:t>
            </a:r>
            <a:r>
              <a:rPr lang="en-GB" sz="2000" b="1" i="1" baseline="-25000" dirty="0" smtClean="0">
                <a:solidFill>
                  <a:schemeClr val="tx1">
                    <a:lumMod val="65000"/>
                    <a:lumOff val="35000"/>
                  </a:schemeClr>
                </a:solidFill>
              </a:rPr>
              <a:t> </a:t>
            </a:r>
            <a:r>
              <a:rPr lang="en-GB" sz="2000" b="1" i="1" dirty="0" smtClean="0">
                <a:solidFill>
                  <a:schemeClr val="tx1">
                    <a:lumMod val="65000"/>
                    <a:lumOff val="35000"/>
                  </a:schemeClr>
                </a:solidFill>
              </a:rPr>
              <a:t>= T</a:t>
            </a:r>
            <a:r>
              <a:rPr lang="en-GB" sz="2000" b="1" i="1" baseline="-25000" dirty="0" smtClean="0">
                <a:solidFill>
                  <a:schemeClr val="tx1">
                    <a:lumMod val="65000"/>
                    <a:lumOff val="35000"/>
                  </a:schemeClr>
                </a:solidFill>
              </a:rPr>
              <a:t>PSS/</a:t>
            </a:r>
            <a:r>
              <a:rPr lang="en-GB" sz="2000" b="1" i="1" baseline="-25000" dirty="0" err="1" smtClean="0">
                <a:solidFill>
                  <a:schemeClr val="tx1">
                    <a:lumMod val="65000"/>
                    <a:lumOff val="35000"/>
                  </a:schemeClr>
                </a:solidFill>
              </a:rPr>
              <a:t>SSS_sync</a:t>
            </a:r>
            <a:r>
              <a:rPr lang="en-GB" sz="2000" b="1" i="1" dirty="0" smtClean="0">
                <a:solidFill>
                  <a:schemeClr val="tx1">
                    <a:lumMod val="65000"/>
                    <a:lumOff val="35000"/>
                  </a:schemeClr>
                </a:solidFill>
              </a:rPr>
              <a:t> + T</a:t>
            </a:r>
            <a:r>
              <a:rPr lang="en-GB" sz="2000" b="1" i="1" baseline="-25000" dirty="0" smtClean="0">
                <a:solidFill>
                  <a:schemeClr val="tx1">
                    <a:lumMod val="65000"/>
                    <a:lumOff val="35000"/>
                  </a:schemeClr>
                </a:solidFill>
              </a:rPr>
              <a:t> </a:t>
            </a:r>
            <a:r>
              <a:rPr lang="en-GB" sz="2000" b="1" i="1" baseline="-25000" dirty="0" err="1" smtClean="0">
                <a:solidFill>
                  <a:schemeClr val="tx1">
                    <a:lumMod val="65000"/>
                    <a:lumOff val="35000"/>
                  </a:schemeClr>
                </a:solidFill>
              </a:rPr>
              <a:t>SSB_measurement_period</a:t>
            </a:r>
            <a:r>
              <a:rPr lang="en-GB" sz="2000" b="1" i="1" dirty="0" smtClean="0">
                <a:solidFill>
                  <a:schemeClr val="tx1">
                    <a:lumMod val="65000"/>
                    <a:lumOff val="35000"/>
                  </a:schemeClr>
                </a:solidFill>
              </a:rPr>
              <a:t>  </a:t>
            </a:r>
            <a:r>
              <a:rPr lang="en-GB" sz="2000" b="1" i="1" dirty="0" err="1" smtClean="0">
                <a:solidFill>
                  <a:schemeClr val="tx1">
                    <a:lumMod val="65000"/>
                    <a:lumOff val="35000"/>
                  </a:schemeClr>
                </a:solidFill>
              </a:rPr>
              <a:t>ms</a:t>
            </a:r>
            <a:endParaRPr lang="en-US" sz="2000" dirty="0" smtClean="0">
              <a:solidFill>
                <a:schemeClr val="tx1">
                  <a:lumMod val="65000"/>
                  <a:lumOff val="35000"/>
                </a:schemeClr>
              </a:solidFill>
            </a:endParaRPr>
          </a:p>
          <a:p>
            <a:pPr marL="457200" lvl="1" indent="0">
              <a:buNone/>
            </a:pPr>
            <a:r>
              <a:rPr lang="en-GB" sz="2000" b="1" i="1" dirty="0" err="1" smtClean="0">
                <a:solidFill>
                  <a:schemeClr val="tx1">
                    <a:lumMod val="65000"/>
                    <a:lumOff val="35000"/>
                  </a:schemeClr>
                </a:solidFill>
              </a:rPr>
              <a:t>T</a:t>
            </a:r>
            <a:r>
              <a:rPr lang="en-GB" sz="2000" b="1" i="1" baseline="-25000" dirty="0" err="1" smtClean="0">
                <a:solidFill>
                  <a:schemeClr val="tx1">
                    <a:lumMod val="65000"/>
                    <a:lumOff val="35000"/>
                  </a:schemeClr>
                </a:solidFill>
              </a:rPr>
              <a:t>identify_intra_with_index</a:t>
            </a:r>
            <a:r>
              <a:rPr lang="en-GB" sz="2000" b="1" i="1" baseline="-25000" dirty="0" smtClean="0">
                <a:solidFill>
                  <a:schemeClr val="tx1">
                    <a:lumMod val="65000"/>
                    <a:lumOff val="35000"/>
                  </a:schemeClr>
                </a:solidFill>
              </a:rPr>
              <a:t> </a:t>
            </a:r>
            <a:r>
              <a:rPr lang="en-GB" sz="2000" b="1" i="1" dirty="0" smtClean="0">
                <a:solidFill>
                  <a:schemeClr val="tx1">
                    <a:lumMod val="65000"/>
                    <a:lumOff val="35000"/>
                  </a:schemeClr>
                </a:solidFill>
              </a:rPr>
              <a:t>= T</a:t>
            </a:r>
            <a:r>
              <a:rPr lang="en-GB" sz="2000" b="1" i="1" baseline="-25000" dirty="0" smtClean="0">
                <a:solidFill>
                  <a:schemeClr val="tx1">
                    <a:lumMod val="65000"/>
                    <a:lumOff val="35000"/>
                  </a:schemeClr>
                </a:solidFill>
              </a:rPr>
              <a:t>PSS/</a:t>
            </a:r>
            <a:r>
              <a:rPr lang="en-GB" sz="2000" b="1" i="1" baseline="-25000" dirty="0" err="1" smtClean="0">
                <a:solidFill>
                  <a:schemeClr val="tx1">
                    <a:lumMod val="65000"/>
                    <a:lumOff val="35000"/>
                  </a:schemeClr>
                </a:solidFill>
              </a:rPr>
              <a:t>SSS_sync</a:t>
            </a:r>
            <a:r>
              <a:rPr lang="en-GB" sz="2000" b="1" i="1" dirty="0" smtClean="0">
                <a:solidFill>
                  <a:schemeClr val="tx1">
                    <a:lumMod val="65000"/>
                    <a:lumOff val="35000"/>
                  </a:schemeClr>
                </a:solidFill>
              </a:rPr>
              <a:t> + T</a:t>
            </a:r>
            <a:r>
              <a:rPr lang="en-GB" sz="2000" b="1" i="1" baseline="-25000" dirty="0" smtClean="0">
                <a:solidFill>
                  <a:schemeClr val="tx1">
                    <a:lumMod val="65000"/>
                    <a:lumOff val="35000"/>
                  </a:schemeClr>
                </a:solidFill>
              </a:rPr>
              <a:t> </a:t>
            </a:r>
            <a:r>
              <a:rPr lang="en-GB" sz="2000" b="1" i="1" baseline="-25000" dirty="0" err="1" smtClean="0">
                <a:solidFill>
                  <a:schemeClr val="tx1">
                    <a:lumMod val="65000"/>
                    <a:lumOff val="35000"/>
                  </a:schemeClr>
                </a:solidFill>
              </a:rPr>
              <a:t>SSB_measurement_period</a:t>
            </a:r>
            <a:r>
              <a:rPr lang="en-GB" sz="2000" b="1" i="1" baseline="-25000" dirty="0" smtClean="0">
                <a:solidFill>
                  <a:schemeClr val="tx1">
                    <a:lumMod val="65000"/>
                    <a:lumOff val="35000"/>
                  </a:schemeClr>
                </a:solidFill>
              </a:rPr>
              <a:t> </a:t>
            </a:r>
            <a:r>
              <a:rPr lang="en-GB" sz="2000" b="1" i="1" dirty="0" smtClean="0">
                <a:solidFill>
                  <a:schemeClr val="tx1">
                    <a:lumMod val="65000"/>
                    <a:lumOff val="35000"/>
                  </a:schemeClr>
                </a:solidFill>
              </a:rPr>
              <a:t>+ </a:t>
            </a:r>
            <a:r>
              <a:rPr lang="en-GB" sz="2000" b="1" i="1" dirty="0" err="1" smtClean="0">
                <a:solidFill>
                  <a:schemeClr val="tx1">
                    <a:lumMod val="65000"/>
                    <a:lumOff val="35000"/>
                  </a:schemeClr>
                </a:solidFill>
              </a:rPr>
              <a:t>T</a:t>
            </a:r>
            <a:r>
              <a:rPr lang="en-GB" sz="2000" b="1" i="1" baseline="-25000" dirty="0" err="1" smtClean="0">
                <a:solidFill>
                  <a:schemeClr val="tx1">
                    <a:lumMod val="65000"/>
                    <a:lumOff val="35000"/>
                  </a:schemeClr>
                </a:solidFill>
              </a:rPr>
              <a:t>SSB_time_index</a:t>
            </a:r>
            <a:endParaRPr lang="en-US" sz="2000" dirty="0" smtClean="0">
              <a:solidFill>
                <a:schemeClr val="tx1">
                  <a:lumMod val="65000"/>
                  <a:lumOff val="35000"/>
                </a:schemeClr>
              </a:solidFill>
            </a:endParaRPr>
          </a:p>
          <a:p>
            <a:pPr marL="457200" lvl="1" indent="0">
              <a:buNone/>
            </a:pPr>
            <a:r>
              <a:rPr lang="en-US" sz="2000" dirty="0" smtClean="0">
                <a:solidFill>
                  <a:schemeClr val="tx1">
                    <a:lumMod val="65000"/>
                    <a:lumOff val="35000"/>
                  </a:schemeClr>
                </a:solidFill>
              </a:rPr>
              <a:t> </a:t>
            </a:r>
          </a:p>
          <a:p>
            <a:pPr marL="457200" lvl="1" indent="0">
              <a:buNone/>
            </a:pPr>
            <a:r>
              <a:rPr lang="en-GB" sz="2300" b="1" i="1" dirty="0" smtClean="0">
                <a:solidFill>
                  <a:schemeClr val="tx1">
                    <a:lumMod val="65000"/>
                    <a:lumOff val="35000"/>
                  </a:schemeClr>
                </a:solidFill>
              </a:rPr>
              <a:t>T</a:t>
            </a:r>
            <a:r>
              <a:rPr lang="en-GB" sz="2300" b="1" i="1" baseline="-25000" dirty="0" smtClean="0">
                <a:solidFill>
                  <a:schemeClr val="tx1">
                    <a:lumMod val="65000"/>
                    <a:lumOff val="35000"/>
                  </a:schemeClr>
                </a:solidFill>
              </a:rPr>
              <a:t>PSS/</a:t>
            </a:r>
            <a:r>
              <a:rPr lang="en-GB" sz="2300" b="1" i="1" baseline="-25000" dirty="0" err="1" smtClean="0">
                <a:solidFill>
                  <a:schemeClr val="tx1">
                    <a:lumMod val="65000"/>
                    <a:lumOff val="35000"/>
                  </a:schemeClr>
                </a:solidFill>
              </a:rPr>
              <a:t>SSS_sync</a:t>
            </a:r>
            <a:r>
              <a:rPr lang="en-GB" sz="2300" b="1" i="1" baseline="-25000" dirty="0" smtClean="0">
                <a:solidFill>
                  <a:schemeClr val="tx1">
                    <a:lumMod val="65000"/>
                    <a:lumOff val="35000"/>
                  </a:schemeClr>
                </a:solidFill>
              </a:rPr>
              <a:t> </a:t>
            </a:r>
            <a:r>
              <a:rPr lang="en-GB" sz="2300" i="1" dirty="0" smtClean="0">
                <a:solidFill>
                  <a:schemeClr val="tx1">
                    <a:lumMod val="65000"/>
                    <a:lumOff val="35000"/>
                  </a:schemeClr>
                </a:solidFill>
              </a:rPr>
              <a:t>is the PSS/SSS detection delay</a:t>
            </a:r>
            <a:endParaRPr lang="en-US" sz="2300" dirty="0" smtClean="0">
              <a:solidFill>
                <a:schemeClr val="tx1">
                  <a:lumMod val="65000"/>
                  <a:lumOff val="35000"/>
                </a:schemeClr>
              </a:solidFill>
            </a:endParaRPr>
          </a:p>
          <a:p>
            <a:pPr marL="457200" lvl="1" indent="0">
              <a:buNone/>
            </a:pPr>
            <a:r>
              <a:rPr lang="en-GB" sz="2300" b="1" i="1" dirty="0" smtClean="0">
                <a:solidFill>
                  <a:schemeClr val="tx1">
                    <a:lumMod val="65000"/>
                    <a:lumOff val="35000"/>
                  </a:schemeClr>
                </a:solidFill>
              </a:rPr>
              <a:t>T</a:t>
            </a:r>
            <a:r>
              <a:rPr lang="en-GB" sz="2300" b="1" i="1" baseline="-25000" dirty="0" smtClean="0">
                <a:solidFill>
                  <a:schemeClr val="tx1">
                    <a:lumMod val="65000"/>
                    <a:lumOff val="35000"/>
                  </a:schemeClr>
                </a:solidFill>
              </a:rPr>
              <a:t> </a:t>
            </a:r>
            <a:r>
              <a:rPr lang="en-GB" sz="2300" b="1" i="1" baseline="-25000" dirty="0" err="1" smtClean="0">
                <a:solidFill>
                  <a:schemeClr val="tx1">
                    <a:lumMod val="65000"/>
                    <a:lumOff val="35000"/>
                  </a:schemeClr>
                </a:solidFill>
              </a:rPr>
              <a:t>SSB_measurement_period</a:t>
            </a:r>
            <a:r>
              <a:rPr lang="en-GB" sz="2300" b="1" i="1" dirty="0" smtClean="0">
                <a:solidFill>
                  <a:schemeClr val="tx1">
                    <a:lumMod val="65000"/>
                    <a:lumOff val="35000"/>
                  </a:schemeClr>
                </a:solidFill>
              </a:rPr>
              <a:t>  </a:t>
            </a:r>
            <a:r>
              <a:rPr lang="en-GB" sz="2300" i="1" dirty="0" smtClean="0">
                <a:solidFill>
                  <a:schemeClr val="tx1">
                    <a:lumMod val="65000"/>
                    <a:lumOff val="35000"/>
                  </a:schemeClr>
                </a:solidFill>
              </a:rPr>
              <a:t>is the measurement period of SSB based measurement</a:t>
            </a:r>
            <a:endParaRPr lang="en-US" sz="2300" dirty="0" smtClean="0">
              <a:solidFill>
                <a:schemeClr val="tx1">
                  <a:lumMod val="65000"/>
                  <a:lumOff val="35000"/>
                </a:schemeClr>
              </a:solidFill>
            </a:endParaRPr>
          </a:p>
          <a:p>
            <a:pPr marL="457200" lvl="1" indent="0">
              <a:buNone/>
            </a:pPr>
            <a:r>
              <a:rPr lang="en-GB" sz="2300" b="1" i="1" dirty="0" err="1" smtClean="0">
                <a:solidFill>
                  <a:schemeClr val="tx1">
                    <a:lumMod val="65000"/>
                    <a:lumOff val="35000"/>
                  </a:schemeClr>
                </a:solidFill>
              </a:rPr>
              <a:t>T</a:t>
            </a:r>
            <a:r>
              <a:rPr lang="en-GB" sz="2300" b="1" i="1" baseline="-25000" dirty="0" err="1" smtClean="0">
                <a:solidFill>
                  <a:schemeClr val="tx1">
                    <a:lumMod val="65000"/>
                    <a:lumOff val="35000"/>
                  </a:schemeClr>
                </a:solidFill>
              </a:rPr>
              <a:t>SSB_time_index</a:t>
            </a:r>
            <a:r>
              <a:rPr lang="en-GB" sz="2300" b="1" i="1" baseline="-25000" dirty="0" smtClean="0">
                <a:solidFill>
                  <a:schemeClr val="tx1">
                    <a:lumMod val="65000"/>
                    <a:lumOff val="35000"/>
                  </a:schemeClr>
                </a:solidFill>
              </a:rPr>
              <a:t> </a:t>
            </a:r>
            <a:r>
              <a:rPr lang="en-GB" sz="2300" i="1" dirty="0" smtClean="0">
                <a:solidFill>
                  <a:schemeClr val="tx1">
                    <a:lumMod val="65000"/>
                    <a:lumOff val="35000"/>
                  </a:schemeClr>
                </a:solidFill>
              </a:rPr>
              <a:t>is the SSB Index acquisition delay</a:t>
            </a:r>
          </a:p>
          <a:p>
            <a:r>
              <a:rPr lang="en-GB" dirty="0" smtClean="0"/>
              <a:t>These requirements in Sections 9.2.5.1 and 9.2.5.2 in TS 38.133 are TBD</a:t>
            </a:r>
            <a:endParaRPr lang="en-US" dirty="0" smtClean="0"/>
          </a:p>
          <a:p>
            <a:pPr marL="0" indent="0">
              <a:buNone/>
            </a:pPr>
            <a:endParaRPr lang="en-US" dirty="0"/>
          </a:p>
        </p:txBody>
      </p:sp>
    </p:spTree>
    <p:extLst>
      <p:ext uri="{BB962C8B-B14F-4D97-AF65-F5344CB8AC3E}">
        <p14:creationId xmlns:p14="http://schemas.microsoft.com/office/powerpoint/2010/main" val="9424532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Way Forward</a:t>
            </a:r>
            <a:endParaRPr lang="en-US" dirty="0"/>
          </a:p>
        </p:txBody>
      </p:sp>
      <p:sp>
        <p:nvSpPr>
          <p:cNvPr id="3" name="Content Placeholder 2"/>
          <p:cNvSpPr>
            <a:spLocks noGrp="1"/>
          </p:cNvSpPr>
          <p:nvPr>
            <p:ph idx="1"/>
          </p:nvPr>
        </p:nvSpPr>
        <p:spPr/>
        <p:txBody>
          <a:bodyPr>
            <a:normAutofit lnSpcReduction="10000"/>
          </a:bodyPr>
          <a:lstStyle/>
          <a:p>
            <a:r>
              <a:rPr lang="en-GB" sz="2200" dirty="0" smtClean="0"/>
              <a:t>The time period for PSS/SSS </a:t>
            </a:r>
            <a:r>
              <a:rPr lang="en-GB" sz="2200" dirty="0"/>
              <a:t>detection </a:t>
            </a:r>
            <a:r>
              <a:rPr lang="en-GB" sz="2200" dirty="0" smtClean="0"/>
              <a:t>in FR1 is</a:t>
            </a:r>
          </a:p>
          <a:p>
            <a:pPr marL="457200" lvl="1" indent="0">
              <a:buNone/>
            </a:pPr>
            <a:r>
              <a:rPr lang="en-GB" sz="1800" i="1" dirty="0"/>
              <a:t>	</a:t>
            </a:r>
            <a:r>
              <a:rPr lang="en-GB" sz="1800" i="1" dirty="0" smtClean="0"/>
              <a:t>	</a:t>
            </a:r>
            <a:r>
              <a:rPr lang="en-GB" sz="2000" i="1" dirty="0" smtClean="0"/>
              <a:t>T</a:t>
            </a:r>
            <a:r>
              <a:rPr lang="en-GB" sz="2000" i="1" baseline="-25000" dirty="0" smtClean="0"/>
              <a:t>PSS/</a:t>
            </a:r>
            <a:r>
              <a:rPr lang="en-GB" sz="2000" i="1" baseline="-25000" dirty="0" err="1" smtClean="0"/>
              <a:t>SSS_sync</a:t>
            </a:r>
            <a:r>
              <a:rPr lang="en-GB" sz="2000" i="1" dirty="0" smtClean="0"/>
              <a:t> </a:t>
            </a:r>
            <a:r>
              <a:rPr lang="en-GB" sz="2000" i="1" dirty="0"/>
              <a:t>= max(600ms,6* </a:t>
            </a:r>
            <a:r>
              <a:rPr lang="en-GB" sz="2000" i="1" dirty="0" err="1" smtClean="0"/>
              <a:t>SMTC_period</a:t>
            </a:r>
            <a:r>
              <a:rPr lang="en-GB" sz="2000" i="1" dirty="0"/>
              <a:t>)</a:t>
            </a:r>
            <a:endParaRPr lang="en-US" sz="2000" dirty="0"/>
          </a:p>
          <a:p>
            <a:r>
              <a:rPr lang="en-GB" sz="2200" dirty="0" smtClean="0"/>
              <a:t>The time period for  </a:t>
            </a:r>
            <a:r>
              <a:rPr lang="en-GB" sz="2200" dirty="0"/>
              <a:t>PSS/SSS detection </a:t>
            </a:r>
            <a:r>
              <a:rPr lang="en-GB" sz="2200" dirty="0" smtClean="0"/>
              <a:t>in FR2 is </a:t>
            </a:r>
          </a:p>
          <a:p>
            <a:pPr marL="457200" lvl="1" indent="0">
              <a:buNone/>
            </a:pPr>
            <a:r>
              <a:rPr lang="en-GB" sz="1800" i="1" dirty="0"/>
              <a:t>	</a:t>
            </a:r>
            <a:r>
              <a:rPr lang="en-GB" sz="1800" i="1" dirty="0" smtClean="0"/>
              <a:t>	</a:t>
            </a:r>
            <a:r>
              <a:rPr lang="en-GB" sz="2000" i="1" dirty="0" smtClean="0"/>
              <a:t>T</a:t>
            </a:r>
            <a:r>
              <a:rPr lang="en-GB" sz="2000" i="1" baseline="-25000" dirty="0" smtClean="0"/>
              <a:t>PSS/</a:t>
            </a:r>
            <a:r>
              <a:rPr lang="en-GB" sz="2000" i="1" baseline="-25000" dirty="0" err="1" smtClean="0"/>
              <a:t>SSS_sync</a:t>
            </a:r>
            <a:r>
              <a:rPr lang="en-GB" sz="2000" i="1" dirty="0" smtClean="0"/>
              <a:t> </a:t>
            </a:r>
            <a:r>
              <a:rPr lang="en-GB" sz="2000" i="1" dirty="0"/>
              <a:t>= max(600ms,3*N* </a:t>
            </a:r>
            <a:r>
              <a:rPr lang="en-GB" sz="2000" i="1" dirty="0" err="1" smtClean="0"/>
              <a:t>SMTC_period</a:t>
            </a:r>
            <a:r>
              <a:rPr lang="en-GB" sz="2000" i="1" dirty="0"/>
              <a:t>), where N=8</a:t>
            </a:r>
            <a:endParaRPr lang="en-US" sz="2000" dirty="0"/>
          </a:p>
          <a:p>
            <a:r>
              <a:rPr lang="en-GB" sz="2200" dirty="0" smtClean="0"/>
              <a:t>The time period for Time Index </a:t>
            </a:r>
            <a:r>
              <a:rPr lang="en-GB" sz="2200" dirty="0"/>
              <a:t>detection </a:t>
            </a:r>
            <a:r>
              <a:rPr lang="en-GB" sz="2200" dirty="0" smtClean="0"/>
              <a:t>in FR1 is </a:t>
            </a:r>
          </a:p>
          <a:p>
            <a:pPr marL="457200" lvl="1" indent="0">
              <a:buNone/>
            </a:pPr>
            <a:r>
              <a:rPr lang="en-GB" sz="1800" i="1" dirty="0"/>
              <a:t>	</a:t>
            </a:r>
            <a:r>
              <a:rPr lang="en-GB" sz="1800" i="1" dirty="0" smtClean="0"/>
              <a:t>	</a:t>
            </a:r>
            <a:r>
              <a:rPr lang="en-GB" sz="2000" i="1" dirty="0" err="1" smtClean="0"/>
              <a:t>T</a:t>
            </a:r>
            <a:r>
              <a:rPr lang="en-GB" sz="2000" i="1" baseline="-25000" dirty="0" err="1" smtClean="0"/>
              <a:t>SSB_time_index</a:t>
            </a:r>
            <a:r>
              <a:rPr lang="en-GB" sz="2000" i="1" baseline="-25000" dirty="0" smtClean="0"/>
              <a:t> </a:t>
            </a:r>
            <a:r>
              <a:rPr lang="en-GB" sz="2000" i="1" dirty="0"/>
              <a:t>= </a:t>
            </a:r>
            <a:r>
              <a:rPr lang="en-GB" sz="2000" i="1" dirty="0" smtClean="0"/>
              <a:t>2*</a:t>
            </a:r>
            <a:r>
              <a:rPr lang="en-GB" sz="2000" i="1" dirty="0" err="1" smtClean="0"/>
              <a:t>SMTC_period</a:t>
            </a:r>
            <a:endParaRPr lang="en-US" sz="2000" dirty="0"/>
          </a:p>
          <a:p>
            <a:r>
              <a:rPr lang="en-GB" sz="2200" dirty="0" smtClean="0"/>
              <a:t>The time period for Time Index detection in FR2 is </a:t>
            </a:r>
          </a:p>
          <a:p>
            <a:pPr marL="457200" lvl="1" indent="0">
              <a:buNone/>
            </a:pPr>
            <a:r>
              <a:rPr lang="en-GB" sz="1800" i="1" dirty="0"/>
              <a:t>	</a:t>
            </a:r>
            <a:r>
              <a:rPr lang="en-GB" sz="1800" i="1" dirty="0" smtClean="0"/>
              <a:t>	</a:t>
            </a:r>
            <a:r>
              <a:rPr lang="en-GB" sz="2000" i="1" dirty="0" err="1" smtClean="0"/>
              <a:t>T</a:t>
            </a:r>
            <a:r>
              <a:rPr lang="en-GB" sz="2000" i="1" baseline="-25000" dirty="0" err="1" smtClean="0"/>
              <a:t>SSB_time_index</a:t>
            </a:r>
            <a:r>
              <a:rPr lang="en-GB" sz="2000" i="1" baseline="-25000" dirty="0" smtClean="0"/>
              <a:t> </a:t>
            </a:r>
            <a:r>
              <a:rPr lang="en-GB" sz="2000" i="1" dirty="0"/>
              <a:t>= </a:t>
            </a:r>
            <a:r>
              <a:rPr lang="en-GB" sz="2000" i="1" dirty="0" smtClean="0"/>
              <a:t>4*N*</a:t>
            </a:r>
            <a:r>
              <a:rPr lang="en-GB" sz="2000" i="1" dirty="0" err="1" smtClean="0"/>
              <a:t>SMTC_period</a:t>
            </a:r>
            <a:r>
              <a:rPr lang="en-GB" sz="2000" i="1" dirty="0"/>
              <a:t>, where N=8</a:t>
            </a:r>
            <a:endParaRPr lang="en-US" sz="2000" dirty="0"/>
          </a:p>
          <a:p>
            <a:r>
              <a:rPr lang="en-US" sz="2200" dirty="0" smtClean="0"/>
              <a:t>The measurement </a:t>
            </a:r>
            <a:r>
              <a:rPr lang="en-US" sz="2200" dirty="0"/>
              <a:t>period for intra-frequency measurements </a:t>
            </a:r>
            <a:r>
              <a:rPr lang="en-US" sz="2200" dirty="0" smtClean="0"/>
              <a:t>without gaps in FR1 is </a:t>
            </a:r>
          </a:p>
          <a:p>
            <a:pPr marL="457200" lvl="1" indent="0">
              <a:buNone/>
            </a:pPr>
            <a:r>
              <a:rPr lang="en-US" sz="1800" i="1" dirty="0" smtClean="0"/>
              <a:t>		</a:t>
            </a:r>
            <a:r>
              <a:rPr lang="en-US" sz="2000" i="1" dirty="0" err="1" smtClean="0"/>
              <a:t>T</a:t>
            </a:r>
            <a:r>
              <a:rPr lang="en-US" sz="2000" i="1" baseline="-25000" dirty="0" err="1" smtClean="0"/>
              <a:t>SSB_measurement_period</a:t>
            </a:r>
            <a:r>
              <a:rPr lang="en-US" sz="2000" i="1" baseline="-25000" dirty="0" smtClean="0"/>
              <a:t> </a:t>
            </a:r>
            <a:r>
              <a:rPr lang="en-US" sz="2000" i="1" dirty="0"/>
              <a:t>= max(200, 5*</a:t>
            </a:r>
            <a:r>
              <a:rPr lang="en-US" sz="2000" i="1" dirty="0" err="1"/>
              <a:t>SMTC_period</a:t>
            </a:r>
            <a:r>
              <a:rPr lang="en-US" sz="2000" i="1" dirty="0"/>
              <a:t>) </a:t>
            </a:r>
            <a:r>
              <a:rPr lang="en-US" sz="2000" i="1" dirty="0" err="1"/>
              <a:t>ms</a:t>
            </a:r>
            <a:endParaRPr lang="en-US" sz="2000" dirty="0"/>
          </a:p>
          <a:p>
            <a:r>
              <a:rPr lang="en-US" sz="2200" dirty="0" smtClean="0"/>
              <a:t>The measurement period for intra-frequency measurements without gaps in FR2 is </a:t>
            </a:r>
          </a:p>
          <a:p>
            <a:pPr marL="457200" lvl="1" indent="0">
              <a:buNone/>
            </a:pPr>
            <a:r>
              <a:rPr lang="en-US" sz="1600" i="1" dirty="0" smtClean="0"/>
              <a:t>		</a:t>
            </a:r>
            <a:r>
              <a:rPr lang="en-US" sz="2000" i="1" dirty="0" err="1" smtClean="0"/>
              <a:t>T</a:t>
            </a:r>
            <a:r>
              <a:rPr lang="en-US" sz="2000" i="1" baseline="-25000" dirty="0" err="1" smtClean="0"/>
              <a:t>SSB_measurement_period</a:t>
            </a:r>
            <a:r>
              <a:rPr lang="en-US" sz="2000" i="1" baseline="-25000" dirty="0" smtClean="0"/>
              <a:t> </a:t>
            </a:r>
            <a:r>
              <a:rPr lang="en-US" sz="2000" i="1" dirty="0"/>
              <a:t>= max(200, 3*N*</a:t>
            </a:r>
            <a:r>
              <a:rPr lang="en-US" sz="2000" i="1" dirty="0" err="1"/>
              <a:t>SMTC_period</a:t>
            </a:r>
            <a:r>
              <a:rPr lang="en-US" sz="2000" i="1" dirty="0"/>
              <a:t>) </a:t>
            </a:r>
            <a:r>
              <a:rPr lang="en-US" sz="2000" i="1" dirty="0" err="1"/>
              <a:t>ms</a:t>
            </a:r>
            <a:r>
              <a:rPr lang="en-US" sz="2000" i="1" dirty="0"/>
              <a:t> </a:t>
            </a:r>
            <a:r>
              <a:rPr lang="en-GB" sz="2000" i="1" dirty="0"/>
              <a:t>, where N=8</a:t>
            </a:r>
            <a:endParaRPr lang="en-US" sz="2000" dirty="0"/>
          </a:p>
        </p:txBody>
      </p:sp>
    </p:spTree>
    <p:extLst>
      <p:ext uri="{BB962C8B-B14F-4D97-AF65-F5344CB8AC3E}">
        <p14:creationId xmlns:p14="http://schemas.microsoft.com/office/powerpoint/2010/main" val="395410510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3528</TotalTime>
  <Words>129</Words>
  <Application>Microsoft Office PowerPoint</Application>
  <PresentationFormat>Widescreen</PresentationFormat>
  <Paragraphs>29</Paragraphs>
  <Slides>3</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SimSun</vt:lpstr>
      <vt:lpstr>Arial</vt:lpstr>
      <vt:lpstr>Calibri</vt:lpstr>
      <vt:lpstr>Calibri Light</vt:lpstr>
      <vt:lpstr>Office Theme</vt:lpstr>
      <vt:lpstr>Way forward on Intra-frequency Cell Identification Requirements without Gap</vt:lpstr>
      <vt:lpstr>Background</vt:lpstr>
      <vt:lpstr>Way Forward</vt:lpstr>
    </vt:vector>
  </TitlesOfParts>
  <Company>Intel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Intra-frequency Cell Identification Requirements without Gap</dc:title>
  <dc:creator/>
  <cp:keywords>CTPClassification=CTP_NT</cp:keywords>
  <cp:lastModifiedBy>Raghavan, Manasa</cp:lastModifiedBy>
  <cp:revision>12</cp:revision>
  <dcterms:created xsi:type="dcterms:W3CDTF">2018-01-12T20:18:33Z</dcterms:created>
  <dcterms:modified xsi:type="dcterms:W3CDTF">2018-01-15T07:07:11Z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34b9caaf-be57-46c6-bfd2-4e4d7b782858</vt:lpwstr>
  </property>
  <property fmtid="{D5CDD505-2E9C-101B-9397-08002B2CF9AE}" pid="3" name="CTP_TimeStamp">
    <vt:lpwstr>2018-01-15 07:07:11Z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