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66" d="100"/>
          <a:sy n="66" d="100"/>
        </p:scale>
        <p:origin x="677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1F6B0-205F-4C02-94F2-72FF262BDD11}" type="datetimeFigureOut">
              <a:rPr lang="en-US" smtClean="0"/>
              <a:t>5/4/2016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440CD2-2422-4FF2-8D96-B0557566C3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23215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1F6B0-205F-4C02-94F2-72FF262BDD11}" type="datetimeFigureOut">
              <a:rPr lang="en-US" smtClean="0"/>
              <a:t>5/4/2016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440CD2-2422-4FF2-8D96-B0557566C3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63797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1F6B0-205F-4C02-94F2-72FF262BDD11}" type="datetimeFigureOut">
              <a:rPr lang="en-US" smtClean="0"/>
              <a:t>5/4/2016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440CD2-2422-4FF2-8D96-B0557566C3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7403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1F6B0-205F-4C02-94F2-72FF262BDD11}" type="datetimeFigureOut">
              <a:rPr lang="en-US" smtClean="0"/>
              <a:t>5/4/2016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440CD2-2422-4FF2-8D96-B0557566C3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26031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1F6B0-205F-4C02-94F2-72FF262BDD11}" type="datetimeFigureOut">
              <a:rPr lang="en-US" smtClean="0"/>
              <a:t>5/4/2016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440CD2-2422-4FF2-8D96-B0557566C3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6796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1F6B0-205F-4C02-94F2-72FF262BDD11}" type="datetimeFigureOut">
              <a:rPr lang="en-US" smtClean="0"/>
              <a:t>5/4/2016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440CD2-2422-4FF2-8D96-B0557566C3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19495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1F6B0-205F-4C02-94F2-72FF262BDD11}" type="datetimeFigureOut">
              <a:rPr lang="en-US" smtClean="0"/>
              <a:t>5/4/2016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440CD2-2422-4FF2-8D96-B0557566C3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34644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1F6B0-205F-4C02-94F2-72FF262BDD11}" type="datetimeFigureOut">
              <a:rPr lang="en-US" smtClean="0"/>
              <a:t>5/4/2016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440CD2-2422-4FF2-8D96-B0557566C3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24198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1F6B0-205F-4C02-94F2-72FF262BDD11}" type="datetimeFigureOut">
              <a:rPr lang="en-US" smtClean="0"/>
              <a:t>5/4/2016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440CD2-2422-4FF2-8D96-B0557566C3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79700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1F6B0-205F-4C02-94F2-72FF262BDD11}" type="datetimeFigureOut">
              <a:rPr lang="en-US" smtClean="0"/>
              <a:t>5/4/2016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440CD2-2422-4FF2-8D96-B0557566C3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20053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1F6B0-205F-4C02-94F2-72FF262BDD11}" type="datetimeFigureOut">
              <a:rPr lang="en-US" smtClean="0"/>
              <a:t>5/4/2016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440CD2-2422-4FF2-8D96-B0557566C3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03357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B1F6B0-205F-4C02-94F2-72FF262BDD11}" type="datetimeFigureOut">
              <a:rPr lang="en-US" smtClean="0"/>
              <a:t>5/4/2016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440CD2-2422-4FF2-8D96-B0557566C3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54150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i-FI" dirty="0" smtClean="0"/>
              <a:t>WF on MPR for NB-IoT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i-FI" dirty="0" smtClean="0"/>
              <a:t>Nokia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8542116" y="567159"/>
            <a:ext cx="15472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dirty="0" smtClean="0"/>
              <a:t>R4-78AH-0237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8197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WF for NB-IoT MPR</a:t>
            </a:r>
            <a:endParaRPr lang="en-US" dirty="0"/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42384787"/>
              </p:ext>
            </p:extLst>
          </p:nvPr>
        </p:nvGraphicFramePr>
        <p:xfrm>
          <a:off x="1185441" y="4004843"/>
          <a:ext cx="5944566" cy="210767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262770"/>
                <a:gridCol w="920449"/>
                <a:gridCol w="920449"/>
                <a:gridCol w="920449"/>
                <a:gridCol w="920449"/>
              </a:tblGrid>
              <a:tr h="351279">
                <a:tc>
                  <a:txBody>
                    <a:bodyPr/>
                    <a:lstStyle/>
                    <a:p>
                      <a:pPr algn="l" fontAlgn="ctr"/>
                      <a:r>
                        <a:rPr lang="en-US" sz="2000" u="none" strike="noStrike" dirty="0">
                          <a:effectLst/>
                        </a:rPr>
                        <a:t>3 Tones allocation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u="none" strike="noStrike">
                          <a:effectLst/>
                        </a:rPr>
                        <a:t>1-3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u="none" strike="noStrike">
                          <a:effectLst/>
                        </a:rPr>
                        <a:t>4-6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u="none" strike="noStrike">
                          <a:effectLst/>
                        </a:rPr>
                        <a:t>7-9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u="none" strike="noStrike">
                          <a:effectLst/>
                        </a:rPr>
                        <a:t>10 - 12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</a:tr>
              <a:tr h="351279">
                <a:tc>
                  <a:txBody>
                    <a:bodyPr/>
                    <a:lstStyle/>
                    <a:p>
                      <a:pPr algn="l" fontAlgn="ctr"/>
                      <a:r>
                        <a:rPr lang="en-US" sz="2000" u="none" strike="noStrike">
                          <a:effectLst/>
                        </a:rPr>
                        <a:t>MPR in dB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u="none" strike="noStrike" dirty="0" smtClean="0">
                          <a:effectLst/>
                        </a:rPr>
                        <a:t>TBD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u="none" strike="noStrike" dirty="0" smtClean="0">
                          <a:effectLst/>
                        </a:rPr>
                        <a:t>TBD</a:t>
                      </a:r>
                      <a:endParaRPr lang="en-US" sz="2000" b="0" i="0" u="none" strike="noStrike" dirty="0" smtClean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u="none" strike="noStrike" smtClean="0">
                          <a:effectLst/>
                        </a:rPr>
                        <a:t>TBD</a:t>
                      </a:r>
                      <a:endParaRPr lang="en-US" sz="2000" b="0" i="0" u="none" strike="noStrike" smtClean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u="none" strike="noStrike" dirty="0" smtClean="0">
                          <a:effectLst/>
                        </a:rPr>
                        <a:t>TBD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</a:tr>
              <a:tr h="351279">
                <a:tc>
                  <a:txBody>
                    <a:bodyPr/>
                    <a:lstStyle/>
                    <a:p>
                      <a:pPr algn="l" fontAlgn="ctr"/>
                      <a:r>
                        <a:rPr lang="en-US" sz="2000" u="none" strike="noStrike">
                          <a:effectLst/>
                        </a:rPr>
                        <a:t>6 Tones allocation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2000" u="none" strike="noStrike">
                          <a:effectLst/>
                        </a:rPr>
                        <a:t>1-6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2000" u="none" strike="noStrike">
                          <a:effectLst/>
                        </a:rPr>
                        <a:t>7-12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51279">
                <a:tc>
                  <a:txBody>
                    <a:bodyPr/>
                    <a:lstStyle/>
                    <a:p>
                      <a:pPr algn="l" fontAlgn="ctr"/>
                      <a:r>
                        <a:rPr lang="en-US" sz="2000" u="none" strike="noStrike" dirty="0">
                          <a:effectLst/>
                        </a:rPr>
                        <a:t>MPR in dB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2000" u="none" strike="noStrike" dirty="0" smtClean="0">
                          <a:effectLst/>
                        </a:rPr>
                        <a:t>TBD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2000" u="none" strike="noStrike" dirty="0" smtClean="0">
                          <a:effectLst/>
                        </a:rPr>
                        <a:t>TBD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51279">
                <a:tc>
                  <a:txBody>
                    <a:bodyPr/>
                    <a:lstStyle/>
                    <a:p>
                      <a:pPr algn="l" fontAlgn="ctr"/>
                      <a:r>
                        <a:rPr lang="en-US" sz="2000" u="none" strike="noStrike">
                          <a:effectLst/>
                        </a:rPr>
                        <a:t>12 Tones allocation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en-US" sz="2000" u="none" strike="noStrike">
                          <a:effectLst/>
                        </a:rPr>
                        <a:t>1-12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51279">
                <a:tc>
                  <a:txBody>
                    <a:bodyPr/>
                    <a:lstStyle/>
                    <a:p>
                      <a:pPr algn="l" fontAlgn="ctr"/>
                      <a:r>
                        <a:rPr lang="en-US" sz="2000" u="none" strike="noStrike">
                          <a:effectLst/>
                        </a:rPr>
                        <a:t>MPR in dB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en-US" sz="2000" u="none" strike="noStrike" dirty="0" smtClean="0">
                          <a:effectLst/>
                        </a:rPr>
                        <a:t>[2 dB]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838200" y="1837757"/>
            <a:ext cx="1091184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i-FI" sz="2000" dirty="0" err="1" smtClean="0"/>
              <a:t>Tentatively</a:t>
            </a:r>
            <a:r>
              <a:rPr lang="fi-FI" sz="2000" dirty="0" smtClean="0"/>
              <a:t> </a:t>
            </a:r>
            <a:r>
              <a:rPr lang="fi-FI" sz="2000" dirty="0" err="1" smtClean="0"/>
              <a:t>agree</a:t>
            </a:r>
            <a:r>
              <a:rPr lang="fi-FI" sz="2000" dirty="0" smtClean="0"/>
              <a:t> MPR </a:t>
            </a:r>
            <a:r>
              <a:rPr lang="fi-FI" sz="2000" dirty="0" err="1" smtClean="0"/>
              <a:t>values</a:t>
            </a:r>
            <a:r>
              <a:rPr lang="fi-FI" sz="2000" dirty="0" smtClean="0"/>
              <a:t> for </a:t>
            </a:r>
            <a:r>
              <a:rPr lang="fi-FI" sz="2000" dirty="0" err="1" smtClean="0"/>
              <a:t>power</a:t>
            </a:r>
            <a:r>
              <a:rPr lang="fi-FI" sz="2000" dirty="0" smtClean="0"/>
              <a:t> </a:t>
            </a:r>
            <a:r>
              <a:rPr lang="fi-FI" sz="2000" dirty="0" err="1" smtClean="0"/>
              <a:t>class</a:t>
            </a:r>
            <a:r>
              <a:rPr lang="fi-FI" sz="2000" dirty="0" smtClean="0"/>
              <a:t> 3 </a:t>
            </a:r>
            <a:endParaRPr lang="fi-FI" sz="20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i-FI" sz="2000" dirty="0" err="1" smtClean="0"/>
              <a:t>Simulate</a:t>
            </a:r>
            <a:r>
              <a:rPr lang="fi-FI" sz="2000" dirty="0" smtClean="0"/>
              <a:t> </a:t>
            </a:r>
            <a:r>
              <a:rPr lang="fi-FI" sz="2000" dirty="0" err="1" smtClean="0"/>
              <a:t>power</a:t>
            </a:r>
            <a:r>
              <a:rPr lang="fi-FI" sz="2000" dirty="0" smtClean="0"/>
              <a:t> </a:t>
            </a:r>
            <a:r>
              <a:rPr lang="fi-FI" sz="2000" dirty="0" err="1" smtClean="0"/>
              <a:t>class</a:t>
            </a:r>
            <a:r>
              <a:rPr lang="fi-FI" sz="2000" dirty="0" smtClean="0"/>
              <a:t> </a:t>
            </a:r>
            <a:r>
              <a:rPr lang="fi-FI" sz="2000" dirty="0" smtClean="0"/>
              <a:t>5  </a:t>
            </a:r>
            <a:r>
              <a:rPr lang="fi-FI" sz="2000" dirty="0" smtClean="0"/>
              <a:t>MPR for Nanjing</a:t>
            </a:r>
            <a:endParaRPr lang="fi-FI" sz="20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i-FI" sz="2000" dirty="0" err="1" smtClean="0"/>
              <a:t>Comppanies</a:t>
            </a:r>
            <a:r>
              <a:rPr lang="fi-FI" sz="2000" dirty="0" smtClean="0"/>
              <a:t> </a:t>
            </a:r>
            <a:r>
              <a:rPr lang="fi-FI" sz="2000" dirty="0" err="1" smtClean="0"/>
              <a:t>have</a:t>
            </a:r>
            <a:r>
              <a:rPr lang="fi-FI" sz="2000" dirty="0" smtClean="0"/>
              <a:t> </a:t>
            </a:r>
            <a:r>
              <a:rPr lang="fi-FI" sz="2000" dirty="0" err="1" smtClean="0"/>
              <a:t>time</a:t>
            </a:r>
            <a:r>
              <a:rPr lang="fi-FI" sz="2000" dirty="0" smtClean="0"/>
              <a:t> to </a:t>
            </a:r>
            <a:r>
              <a:rPr lang="fi-FI" sz="2000" dirty="0" err="1" smtClean="0"/>
              <a:t>provide</a:t>
            </a:r>
            <a:r>
              <a:rPr lang="fi-FI" sz="2000" dirty="0" smtClean="0"/>
              <a:t> </a:t>
            </a:r>
            <a:r>
              <a:rPr lang="fi-FI" sz="2000" dirty="0" err="1" smtClean="0"/>
              <a:t>more</a:t>
            </a:r>
            <a:r>
              <a:rPr lang="fi-FI" sz="2000" dirty="0" smtClean="0"/>
              <a:t> </a:t>
            </a:r>
            <a:r>
              <a:rPr lang="fi-FI" sz="2000" dirty="0" err="1" smtClean="0"/>
              <a:t>results</a:t>
            </a:r>
            <a:r>
              <a:rPr lang="fi-FI" sz="2000" dirty="0" smtClean="0"/>
              <a:t> for </a:t>
            </a:r>
            <a:r>
              <a:rPr lang="fi-FI" sz="2000" dirty="0" err="1" smtClean="0"/>
              <a:t>next</a:t>
            </a:r>
            <a:r>
              <a:rPr lang="fi-FI" sz="2000" dirty="0" smtClean="0"/>
              <a:t> </a:t>
            </a:r>
            <a:r>
              <a:rPr lang="fi-FI" sz="2000" dirty="0" err="1" smtClean="0"/>
              <a:t>meeting</a:t>
            </a:r>
            <a:r>
              <a:rPr lang="fi-FI" sz="2000" dirty="0" smtClean="0"/>
              <a:t> </a:t>
            </a:r>
            <a:r>
              <a:rPr lang="fi-FI" sz="2000" dirty="0" err="1" smtClean="0"/>
              <a:t>where</a:t>
            </a:r>
            <a:r>
              <a:rPr lang="fi-FI" sz="2000" dirty="0" smtClean="0"/>
              <a:t> </a:t>
            </a:r>
            <a:r>
              <a:rPr lang="fi-FI" sz="2000" dirty="0" err="1" smtClean="0"/>
              <a:t>final</a:t>
            </a:r>
            <a:r>
              <a:rPr lang="fi-FI" sz="2000" dirty="0" smtClean="0"/>
              <a:t> MPR </a:t>
            </a:r>
            <a:r>
              <a:rPr lang="fi-FI" sz="2000" dirty="0" err="1" smtClean="0"/>
              <a:t>values</a:t>
            </a:r>
            <a:r>
              <a:rPr lang="fi-FI" sz="2000" dirty="0" smtClean="0"/>
              <a:t> </a:t>
            </a:r>
            <a:r>
              <a:rPr lang="fi-FI" sz="2000" dirty="0" err="1" smtClean="0"/>
              <a:t>are</a:t>
            </a:r>
            <a:r>
              <a:rPr lang="fi-FI" sz="2000" dirty="0" smtClean="0"/>
              <a:t> </a:t>
            </a:r>
            <a:r>
              <a:rPr lang="fi-FI" sz="2000" dirty="0" err="1" smtClean="0"/>
              <a:t>decided</a:t>
            </a:r>
            <a:r>
              <a:rPr lang="fi-FI" sz="2000" dirty="0" smtClean="0"/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The companies are encouraged to verify the simulation and/or measurement with  </a:t>
            </a:r>
            <a:r>
              <a:rPr lang="en-US" sz="2000" dirty="0" err="1"/>
              <a:t>Tx</a:t>
            </a:r>
            <a:r>
              <a:rPr lang="en-US" sz="2000" dirty="0"/>
              <a:t> impairments listed in the WF R4-162850 including  practical LO phase noise </a:t>
            </a:r>
            <a:r>
              <a:rPr lang="en-US" sz="2000" dirty="0" smtClean="0"/>
              <a:t>assumptions. The </a:t>
            </a:r>
            <a:r>
              <a:rPr lang="en-US" sz="2000" dirty="0"/>
              <a:t>phase noise model  used in the simulations /measurements shall be </a:t>
            </a:r>
            <a:r>
              <a:rPr lang="en-US" sz="2000" dirty="0" smtClean="0"/>
              <a:t>reported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82207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err="1" smtClean="0"/>
              <a:t>References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1064871" y="2037144"/>
            <a:ext cx="6979668" cy="2031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dirty="0" smtClean="0"/>
              <a:t>[1] </a:t>
            </a:r>
            <a:r>
              <a:rPr lang="en-US" dirty="0" smtClean="0"/>
              <a:t>R4-78AH-0002</a:t>
            </a:r>
            <a:r>
              <a:rPr lang="en-US" dirty="0"/>
              <a:t> </a:t>
            </a:r>
            <a:r>
              <a:rPr lang="en-US" dirty="0" smtClean="0"/>
              <a:t>MPR measurement on LTE PA	Skyworks Solutions Inc.</a:t>
            </a:r>
          </a:p>
          <a:p>
            <a:r>
              <a:rPr lang="fi-FI" dirty="0" smtClean="0"/>
              <a:t>[2] </a:t>
            </a:r>
            <a:r>
              <a:rPr lang="en-US" dirty="0" smtClean="0"/>
              <a:t>R4-78AH-0039</a:t>
            </a:r>
            <a:r>
              <a:rPr lang="en-US" dirty="0"/>
              <a:t> </a:t>
            </a:r>
            <a:r>
              <a:rPr lang="en-US" dirty="0" smtClean="0"/>
              <a:t>MPR simulation results for NB-IoT Huawei</a:t>
            </a:r>
          </a:p>
          <a:p>
            <a:r>
              <a:rPr lang="fi-FI" dirty="0" smtClean="0"/>
              <a:t>[3]</a:t>
            </a:r>
            <a:r>
              <a:rPr lang="en-US" dirty="0" smtClean="0"/>
              <a:t> R4-78AH-0059 NB-IoT MPR study Nokia</a:t>
            </a:r>
            <a:r>
              <a:rPr lang="fi-FI" dirty="0" smtClean="0"/>
              <a:t> </a:t>
            </a:r>
          </a:p>
          <a:p>
            <a:r>
              <a:rPr lang="fi-FI" dirty="0" smtClean="0"/>
              <a:t>[4] R4-78AH-0169 NB-IoT MPR Intel Corporation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343768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515</TotalTime>
  <Words>128</Words>
  <Application>Microsoft Office PowerPoint</Application>
  <PresentationFormat>Widescreen</PresentationFormat>
  <Paragraphs>34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WF on MPR for NB-IoT</vt:lpstr>
      <vt:lpstr>WF for NB-IoT MPR</vt:lpstr>
      <vt:lpstr>References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for NB-IoT REFSENS and repetitions</dc:title>
  <dc:creator>Vasenkari, Petri J. (Nokia - FI/Espoo)</dc:creator>
  <cp:lastModifiedBy>Vasenkari, Petri J. (Nokia - FI/Espoo)</cp:lastModifiedBy>
  <cp:revision>23</cp:revision>
  <dcterms:created xsi:type="dcterms:W3CDTF">2016-05-03T10:46:54Z</dcterms:created>
  <dcterms:modified xsi:type="dcterms:W3CDTF">2016-05-04T13:32:22Z</dcterms:modified>
</cp:coreProperties>
</file>