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1" autoAdjust="0"/>
    <p:restoredTop sz="94660"/>
  </p:normalViewPr>
  <p:slideViewPr>
    <p:cSldViewPr snapToGrid="0">
      <p:cViewPr varScale="1">
        <p:scale>
          <a:sx n="100" d="100"/>
          <a:sy n="100" d="100"/>
        </p:scale>
        <p:origin x="78"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4430889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88559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42342941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_No Subtitle and Content">
    <p:spTree>
      <p:nvGrpSpPr>
        <p:cNvPr id="1" name=""/>
        <p:cNvGrpSpPr/>
        <p:nvPr/>
      </p:nvGrpSpPr>
      <p:grpSpPr>
        <a:xfrm>
          <a:off x="0" y="0"/>
          <a:ext cx="0" cy="0"/>
          <a:chOff x="0" y="0"/>
          <a:chExt cx="0" cy="0"/>
        </a:xfrm>
      </p:grpSpPr>
      <p:sp>
        <p:nvSpPr>
          <p:cNvPr id="7" name="Content Placeholder 2"/>
          <p:cNvSpPr>
            <a:spLocks noGrp="1"/>
          </p:cNvSpPr>
          <p:nvPr>
            <p:ph idx="1"/>
          </p:nvPr>
        </p:nvSpPr>
        <p:spPr>
          <a:xfrm>
            <a:off x="289060" y="1426467"/>
            <a:ext cx="11430000" cy="273921"/>
          </a:xfrm>
        </p:spPr>
        <p:txBody>
          <a:bodyPr/>
          <a:lstStyle>
            <a:lvl1pPr marL="0" indent="0">
              <a:buFont typeface="Arial" pitchFamily="34" charset="0"/>
              <a:buNone/>
              <a:defRPr sz="1400"/>
            </a:lvl1pPr>
            <a:lvl2pPr marL="300038" indent="0">
              <a:buNone/>
              <a:defRPr/>
            </a:lvl2pPr>
            <a:lvl3pPr marL="514350" indent="0">
              <a:buNone/>
              <a:defRPr/>
            </a:lvl3pPr>
            <a:lvl4pPr marL="728663" indent="0">
              <a:buNone/>
              <a:defRPr lang="en-US" sz="1600" kern="1200" baseline="0" dirty="0">
                <a:solidFill>
                  <a:prstClr val="black">
                    <a:lumMod val="75000"/>
                    <a:lumOff val="25000"/>
                  </a:prstClr>
                </a:solidFill>
                <a:latin typeface="Qualcomm Office Regular" pitchFamily="34" charset="0"/>
                <a:ea typeface="+mn-ea"/>
                <a:cs typeface="Arial" pitchFamily="34" charset="0"/>
              </a:defRPr>
            </a:lvl4pPr>
            <a:lvl5pPr marL="1200150" indent="-260604">
              <a:buFont typeface="Qualcomm Regular" pitchFamily="34" charset="0"/>
              <a:buChar char="−"/>
              <a:defRPr/>
            </a:lvl5pPr>
            <a:lvl6pPr marL="1628775" indent="0">
              <a:buNone/>
              <a:defRPr sz="1200"/>
            </a:lvl6pPr>
          </a:lstStyle>
          <a:p>
            <a:pPr lvl="0"/>
            <a:r>
              <a:rPr lang="en-US" smtClean="0"/>
              <a:t>Click to edit Master text styles</a:t>
            </a:r>
          </a:p>
        </p:txBody>
      </p:sp>
      <p:sp>
        <p:nvSpPr>
          <p:cNvPr id="12" name="Title Placeholder 1"/>
          <p:cNvSpPr>
            <a:spLocks noGrp="1"/>
          </p:cNvSpPr>
          <p:nvPr>
            <p:ph type="title"/>
          </p:nvPr>
        </p:nvSpPr>
        <p:spPr>
          <a:xfrm>
            <a:off x="283541" y="698990"/>
            <a:ext cx="11432977" cy="567848"/>
          </a:xfrm>
          <a:prstGeom prst="rect">
            <a:avLst/>
          </a:prstGeom>
        </p:spPr>
        <p:txBody>
          <a:bodyPr vert="horz" wrap="square" lIns="68580" tIns="34290" rIns="68580" bIns="34290" rtlCol="0" anchor="ctr">
            <a:spAutoFit/>
          </a:bodyPr>
          <a:lstStyle>
            <a:lvl1pPr>
              <a:defRPr sz="3600">
                <a:latin typeface="Qualcomm Office Regular" pitchFamily="34" charset="0"/>
              </a:defRPr>
            </a:lvl1pPr>
          </a:lstStyle>
          <a:p>
            <a:r>
              <a:rPr lang="en-US" smtClean="0"/>
              <a:t>Click to edit Master title style</a:t>
            </a:r>
            <a:endParaRPr lang="en-US" dirty="0"/>
          </a:p>
        </p:txBody>
      </p:sp>
      <p:cxnSp>
        <p:nvCxnSpPr>
          <p:cNvPr id="14" name="Straight Connector 13"/>
          <p:cNvCxnSpPr/>
          <p:nvPr userDrawn="1"/>
        </p:nvCxnSpPr>
        <p:spPr>
          <a:xfrm>
            <a:off x="370365" y="504825"/>
            <a:ext cx="11451271" cy="0"/>
          </a:xfrm>
          <a:prstGeom prst="line">
            <a:avLst/>
          </a:prstGeom>
          <a:ln w="47625">
            <a:gradFill flip="none" rotWithShape="1">
              <a:gsLst>
                <a:gs pos="100000">
                  <a:srgbClr val="004274"/>
                </a:gs>
                <a:gs pos="0">
                  <a:srgbClr val="008E95"/>
                </a:gs>
              </a:gsLst>
              <a:lin ang="10800000" scaled="1"/>
              <a:tileRect/>
            </a:gradFill>
          </a:ln>
        </p:spPr>
        <p:style>
          <a:lnRef idx="1">
            <a:schemeClr val="accent1"/>
          </a:lnRef>
          <a:fillRef idx="0">
            <a:schemeClr val="accent1"/>
          </a:fillRef>
          <a:effectRef idx="0">
            <a:schemeClr val="accent1"/>
          </a:effectRef>
          <a:fontRef idx="minor">
            <a:schemeClr val="tx1"/>
          </a:fontRef>
        </p:style>
      </p:cxnSp>
      <p:grpSp>
        <p:nvGrpSpPr>
          <p:cNvPr id="52" name="Group 51"/>
          <p:cNvGrpSpPr>
            <a:grpSpLocks noChangeAspect="1"/>
          </p:cNvGrpSpPr>
          <p:nvPr userDrawn="1"/>
        </p:nvGrpSpPr>
        <p:grpSpPr>
          <a:xfrm>
            <a:off x="10288860" y="6546300"/>
            <a:ext cx="961544" cy="157272"/>
            <a:chOff x="187326" y="5085556"/>
            <a:chExt cx="8393112" cy="1830388"/>
          </a:xfrm>
          <a:solidFill>
            <a:schemeClr val="bg1">
              <a:lumMod val="75000"/>
            </a:schemeClr>
          </a:solidFill>
        </p:grpSpPr>
        <p:sp>
          <p:nvSpPr>
            <p:cNvPr id="53" name="Freeform 7"/>
            <p:cNvSpPr>
              <a:spLocks/>
            </p:cNvSpPr>
            <p:nvPr userDrawn="1"/>
          </p:nvSpPr>
          <p:spPr bwMode="auto">
            <a:xfrm>
              <a:off x="3603626" y="5388769"/>
              <a:ext cx="585787" cy="892175"/>
            </a:xfrm>
            <a:custGeom>
              <a:avLst/>
              <a:gdLst>
                <a:gd name="T0" fmla="*/ 0 w 156"/>
                <a:gd name="T1" fmla="*/ 218 h 238"/>
                <a:gd name="T2" fmla="*/ 20 w 156"/>
                <a:gd name="T3" fmla="*/ 238 h 238"/>
                <a:gd name="T4" fmla="*/ 156 w 156"/>
                <a:gd name="T5" fmla="*/ 238 h 238"/>
                <a:gd name="T6" fmla="*/ 126 w 156"/>
                <a:gd name="T7" fmla="*/ 189 h 238"/>
                <a:gd name="T8" fmla="*/ 47 w 156"/>
                <a:gd name="T9" fmla="*/ 189 h 238"/>
                <a:gd name="T10" fmla="*/ 47 w 156"/>
                <a:gd name="T11" fmla="*/ 0 h 238"/>
                <a:gd name="T12" fmla="*/ 0 w 156"/>
                <a:gd name="T13" fmla="*/ 0 h 238"/>
                <a:gd name="T14" fmla="*/ 0 w 156"/>
                <a:gd name="T15" fmla="*/ 218 h 2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6" h="238">
                  <a:moveTo>
                    <a:pt x="0" y="218"/>
                  </a:moveTo>
                  <a:cubicBezTo>
                    <a:pt x="0" y="227"/>
                    <a:pt x="11" y="238"/>
                    <a:pt x="20" y="238"/>
                  </a:cubicBezTo>
                  <a:cubicBezTo>
                    <a:pt x="156" y="238"/>
                    <a:pt x="156" y="238"/>
                    <a:pt x="156" y="238"/>
                  </a:cubicBezTo>
                  <a:cubicBezTo>
                    <a:pt x="126" y="189"/>
                    <a:pt x="126" y="189"/>
                    <a:pt x="126" y="189"/>
                  </a:cubicBezTo>
                  <a:cubicBezTo>
                    <a:pt x="47" y="189"/>
                    <a:pt x="47" y="189"/>
                    <a:pt x="47" y="189"/>
                  </a:cubicBezTo>
                  <a:cubicBezTo>
                    <a:pt x="47" y="0"/>
                    <a:pt x="47" y="0"/>
                    <a:pt x="47" y="0"/>
                  </a:cubicBezTo>
                  <a:cubicBezTo>
                    <a:pt x="0" y="0"/>
                    <a:pt x="0" y="0"/>
                    <a:pt x="0" y="0"/>
                  </a:cubicBezTo>
                  <a:lnTo>
                    <a:pt x="0" y="2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4" name="Freeform 8"/>
            <p:cNvSpPr>
              <a:spLocks noEditPoints="1"/>
            </p:cNvSpPr>
            <p:nvPr userDrawn="1"/>
          </p:nvSpPr>
          <p:spPr bwMode="auto">
            <a:xfrm>
              <a:off x="187326" y="5085556"/>
              <a:ext cx="1541462" cy="1830388"/>
            </a:xfrm>
            <a:custGeom>
              <a:avLst/>
              <a:gdLst>
                <a:gd name="T0" fmla="*/ 411 w 411"/>
                <a:gd name="T1" fmla="*/ 206 h 488"/>
                <a:gd name="T2" fmla="*/ 206 w 411"/>
                <a:gd name="T3" fmla="*/ 0 h 488"/>
                <a:gd name="T4" fmla="*/ 0 w 411"/>
                <a:gd name="T5" fmla="*/ 206 h 488"/>
                <a:gd name="T6" fmla="*/ 206 w 411"/>
                <a:gd name="T7" fmla="*/ 412 h 488"/>
                <a:gd name="T8" fmla="*/ 241 w 411"/>
                <a:gd name="T9" fmla="*/ 408 h 488"/>
                <a:gd name="T10" fmla="*/ 240 w 411"/>
                <a:gd name="T11" fmla="*/ 488 h 488"/>
                <a:gd name="T12" fmla="*/ 298 w 411"/>
                <a:gd name="T13" fmla="*/ 488 h 488"/>
                <a:gd name="T14" fmla="*/ 298 w 411"/>
                <a:gd name="T15" fmla="*/ 389 h 488"/>
                <a:gd name="T16" fmla="*/ 411 w 411"/>
                <a:gd name="T17" fmla="*/ 206 h 488"/>
                <a:gd name="T18" fmla="*/ 298 w 411"/>
                <a:gd name="T19" fmla="*/ 302 h 488"/>
                <a:gd name="T20" fmla="*/ 298 w 411"/>
                <a:gd name="T21" fmla="*/ 236 h 488"/>
                <a:gd name="T22" fmla="*/ 240 w 411"/>
                <a:gd name="T23" fmla="*/ 252 h 488"/>
                <a:gd name="T24" fmla="*/ 241 w 411"/>
                <a:gd name="T25" fmla="*/ 334 h 488"/>
                <a:gd name="T26" fmla="*/ 206 w 411"/>
                <a:gd name="T27" fmla="*/ 339 h 488"/>
                <a:gd name="T28" fmla="*/ 73 w 411"/>
                <a:gd name="T29" fmla="*/ 206 h 488"/>
                <a:gd name="T30" fmla="*/ 206 w 411"/>
                <a:gd name="T31" fmla="*/ 73 h 488"/>
                <a:gd name="T32" fmla="*/ 339 w 411"/>
                <a:gd name="T33" fmla="*/ 206 h 488"/>
                <a:gd name="T34" fmla="*/ 298 w 411"/>
                <a:gd name="T35" fmla="*/ 302 h 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1" h="488">
                  <a:moveTo>
                    <a:pt x="411" y="206"/>
                  </a:moveTo>
                  <a:cubicBezTo>
                    <a:pt x="411" y="92"/>
                    <a:pt x="319" y="0"/>
                    <a:pt x="206" y="0"/>
                  </a:cubicBezTo>
                  <a:cubicBezTo>
                    <a:pt x="92" y="0"/>
                    <a:pt x="0" y="92"/>
                    <a:pt x="0" y="206"/>
                  </a:cubicBezTo>
                  <a:cubicBezTo>
                    <a:pt x="0" y="319"/>
                    <a:pt x="92" y="412"/>
                    <a:pt x="206" y="412"/>
                  </a:cubicBezTo>
                  <a:cubicBezTo>
                    <a:pt x="218" y="412"/>
                    <a:pt x="229" y="410"/>
                    <a:pt x="241" y="408"/>
                  </a:cubicBezTo>
                  <a:cubicBezTo>
                    <a:pt x="240" y="488"/>
                    <a:pt x="240" y="488"/>
                    <a:pt x="240" y="488"/>
                  </a:cubicBezTo>
                  <a:cubicBezTo>
                    <a:pt x="298" y="488"/>
                    <a:pt x="298" y="488"/>
                    <a:pt x="298" y="488"/>
                  </a:cubicBezTo>
                  <a:cubicBezTo>
                    <a:pt x="298" y="389"/>
                    <a:pt x="298" y="389"/>
                    <a:pt x="298" y="389"/>
                  </a:cubicBezTo>
                  <a:cubicBezTo>
                    <a:pt x="365" y="355"/>
                    <a:pt x="411" y="286"/>
                    <a:pt x="411" y="206"/>
                  </a:cubicBezTo>
                  <a:close/>
                  <a:moveTo>
                    <a:pt x="298" y="302"/>
                  </a:moveTo>
                  <a:cubicBezTo>
                    <a:pt x="298" y="236"/>
                    <a:pt x="298" y="236"/>
                    <a:pt x="298" y="236"/>
                  </a:cubicBezTo>
                  <a:cubicBezTo>
                    <a:pt x="240" y="252"/>
                    <a:pt x="240" y="252"/>
                    <a:pt x="240" y="252"/>
                  </a:cubicBezTo>
                  <a:cubicBezTo>
                    <a:pt x="241" y="334"/>
                    <a:pt x="241" y="334"/>
                    <a:pt x="241" y="334"/>
                  </a:cubicBezTo>
                  <a:cubicBezTo>
                    <a:pt x="229" y="337"/>
                    <a:pt x="218" y="339"/>
                    <a:pt x="206" y="339"/>
                  </a:cubicBezTo>
                  <a:cubicBezTo>
                    <a:pt x="132" y="339"/>
                    <a:pt x="73" y="279"/>
                    <a:pt x="73" y="206"/>
                  </a:cubicBezTo>
                  <a:cubicBezTo>
                    <a:pt x="73" y="132"/>
                    <a:pt x="132" y="73"/>
                    <a:pt x="206" y="73"/>
                  </a:cubicBezTo>
                  <a:cubicBezTo>
                    <a:pt x="279" y="73"/>
                    <a:pt x="339" y="132"/>
                    <a:pt x="339" y="206"/>
                  </a:cubicBezTo>
                  <a:cubicBezTo>
                    <a:pt x="339" y="244"/>
                    <a:pt x="323" y="278"/>
                    <a:pt x="298" y="30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5" name="Freeform 9"/>
            <p:cNvSpPr>
              <a:spLocks/>
            </p:cNvSpPr>
            <p:nvPr userDrawn="1"/>
          </p:nvSpPr>
          <p:spPr bwMode="auto">
            <a:xfrm>
              <a:off x="1863726" y="5388769"/>
              <a:ext cx="652462" cy="892175"/>
            </a:xfrm>
            <a:custGeom>
              <a:avLst/>
              <a:gdLst>
                <a:gd name="T0" fmla="*/ 154 w 174"/>
                <a:gd name="T1" fmla="*/ 238 h 238"/>
                <a:gd name="T2" fmla="*/ 20 w 174"/>
                <a:gd name="T3" fmla="*/ 238 h 238"/>
                <a:gd name="T4" fmla="*/ 0 w 174"/>
                <a:gd name="T5" fmla="*/ 218 h 238"/>
                <a:gd name="T6" fmla="*/ 0 w 174"/>
                <a:gd name="T7" fmla="*/ 0 h 238"/>
                <a:gd name="T8" fmla="*/ 46 w 174"/>
                <a:gd name="T9" fmla="*/ 0 h 238"/>
                <a:gd name="T10" fmla="*/ 46 w 174"/>
                <a:gd name="T11" fmla="*/ 189 h 238"/>
                <a:gd name="T12" fmla="*/ 127 w 174"/>
                <a:gd name="T13" fmla="*/ 189 h 238"/>
                <a:gd name="T14" fmla="*/ 127 w 174"/>
                <a:gd name="T15" fmla="*/ 0 h 238"/>
                <a:gd name="T16" fmla="*/ 174 w 174"/>
                <a:gd name="T17" fmla="*/ 0 h 238"/>
                <a:gd name="T18" fmla="*/ 174 w 174"/>
                <a:gd name="T19" fmla="*/ 218 h 238"/>
                <a:gd name="T20" fmla="*/ 154 w 174"/>
                <a:gd name="T21" fmla="*/ 23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4" h="238">
                  <a:moveTo>
                    <a:pt x="154" y="238"/>
                  </a:moveTo>
                  <a:cubicBezTo>
                    <a:pt x="20" y="238"/>
                    <a:pt x="20" y="238"/>
                    <a:pt x="20" y="238"/>
                  </a:cubicBezTo>
                  <a:cubicBezTo>
                    <a:pt x="11" y="238"/>
                    <a:pt x="0" y="228"/>
                    <a:pt x="0" y="218"/>
                  </a:cubicBezTo>
                  <a:cubicBezTo>
                    <a:pt x="0" y="0"/>
                    <a:pt x="0" y="0"/>
                    <a:pt x="0" y="0"/>
                  </a:cubicBezTo>
                  <a:cubicBezTo>
                    <a:pt x="46" y="0"/>
                    <a:pt x="46" y="0"/>
                    <a:pt x="46" y="0"/>
                  </a:cubicBezTo>
                  <a:cubicBezTo>
                    <a:pt x="46" y="189"/>
                    <a:pt x="46" y="189"/>
                    <a:pt x="46" y="189"/>
                  </a:cubicBezTo>
                  <a:cubicBezTo>
                    <a:pt x="127" y="189"/>
                    <a:pt x="127" y="189"/>
                    <a:pt x="127" y="189"/>
                  </a:cubicBezTo>
                  <a:cubicBezTo>
                    <a:pt x="127" y="0"/>
                    <a:pt x="127" y="0"/>
                    <a:pt x="127" y="0"/>
                  </a:cubicBezTo>
                  <a:cubicBezTo>
                    <a:pt x="174" y="0"/>
                    <a:pt x="174" y="0"/>
                    <a:pt x="174" y="0"/>
                  </a:cubicBezTo>
                  <a:cubicBezTo>
                    <a:pt x="174" y="218"/>
                    <a:pt x="174" y="218"/>
                    <a:pt x="174" y="218"/>
                  </a:cubicBezTo>
                  <a:cubicBezTo>
                    <a:pt x="174" y="228"/>
                    <a:pt x="163" y="238"/>
                    <a:pt x="154" y="2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6" name="Freeform 10"/>
            <p:cNvSpPr>
              <a:spLocks/>
            </p:cNvSpPr>
            <p:nvPr userDrawn="1"/>
          </p:nvSpPr>
          <p:spPr bwMode="auto">
            <a:xfrm>
              <a:off x="4079876" y="5358606"/>
              <a:ext cx="712787" cy="946150"/>
            </a:xfrm>
            <a:custGeom>
              <a:avLst/>
              <a:gdLst>
                <a:gd name="T0" fmla="*/ 190 w 190"/>
                <a:gd name="T1" fmla="*/ 17 h 252"/>
                <a:gd name="T2" fmla="*/ 126 w 190"/>
                <a:gd name="T3" fmla="*/ 0 h 252"/>
                <a:gd name="T4" fmla="*/ 0 w 190"/>
                <a:gd name="T5" fmla="*/ 126 h 252"/>
                <a:gd name="T6" fmla="*/ 126 w 190"/>
                <a:gd name="T7" fmla="*/ 252 h 252"/>
                <a:gd name="T8" fmla="*/ 187 w 190"/>
                <a:gd name="T9" fmla="*/ 237 h 252"/>
                <a:gd name="T10" fmla="*/ 164 w 190"/>
                <a:gd name="T11" fmla="*/ 196 h 252"/>
                <a:gd name="T12" fmla="*/ 126 w 190"/>
                <a:gd name="T13" fmla="*/ 205 h 252"/>
                <a:gd name="T14" fmla="*/ 47 w 190"/>
                <a:gd name="T15" fmla="*/ 126 h 252"/>
                <a:gd name="T16" fmla="*/ 126 w 190"/>
                <a:gd name="T17" fmla="*/ 46 h 252"/>
                <a:gd name="T18" fmla="*/ 167 w 190"/>
                <a:gd name="T19" fmla="*/ 58 h 252"/>
                <a:gd name="T20" fmla="*/ 190 w 190"/>
                <a:gd name="T21" fmla="*/ 17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0" h="252">
                  <a:moveTo>
                    <a:pt x="190" y="17"/>
                  </a:moveTo>
                  <a:cubicBezTo>
                    <a:pt x="171" y="6"/>
                    <a:pt x="149" y="0"/>
                    <a:pt x="126" y="0"/>
                  </a:cubicBezTo>
                  <a:cubicBezTo>
                    <a:pt x="57" y="0"/>
                    <a:pt x="0" y="56"/>
                    <a:pt x="0" y="126"/>
                  </a:cubicBezTo>
                  <a:cubicBezTo>
                    <a:pt x="0" y="196"/>
                    <a:pt x="57" y="252"/>
                    <a:pt x="126" y="252"/>
                  </a:cubicBezTo>
                  <a:cubicBezTo>
                    <a:pt x="148" y="252"/>
                    <a:pt x="169" y="246"/>
                    <a:pt x="187" y="237"/>
                  </a:cubicBezTo>
                  <a:cubicBezTo>
                    <a:pt x="164" y="196"/>
                    <a:pt x="164" y="196"/>
                    <a:pt x="164" y="196"/>
                  </a:cubicBezTo>
                  <a:cubicBezTo>
                    <a:pt x="153" y="202"/>
                    <a:pt x="140" y="205"/>
                    <a:pt x="126" y="205"/>
                  </a:cubicBezTo>
                  <a:cubicBezTo>
                    <a:pt x="82" y="205"/>
                    <a:pt x="47" y="170"/>
                    <a:pt x="47" y="126"/>
                  </a:cubicBezTo>
                  <a:cubicBezTo>
                    <a:pt x="47" y="82"/>
                    <a:pt x="82" y="46"/>
                    <a:pt x="126" y="46"/>
                  </a:cubicBezTo>
                  <a:cubicBezTo>
                    <a:pt x="141" y="46"/>
                    <a:pt x="155" y="51"/>
                    <a:pt x="167" y="58"/>
                  </a:cubicBezTo>
                  <a:lnTo>
                    <a:pt x="190"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7" name="Freeform 11"/>
            <p:cNvSpPr>
              <a:spLocks noEditPoints="1"/>
            </p:cNvSpPr>
            <p:nvPr userDrawn="1"/>
          </p:nvSpPr>
          <p:spPr bwMode="auto">
            <a:xfrm>
              <a:off x="4725988" y="5358606"/>
              <a:ext cx="944562" cy="949325"/>
            </a:xfrm>
            <a:custGeom>
              <a:avLst/>
              <a:gdLst>
                <a:gd name="T0" fmla="*/ 126 w 252"/>
                <a:gd name="T1" fmla="*/ 0 h 253"/>
                <a:gd name="T2" fmla="*/ 0 w 252"/>
                <a:gd name="T3" fmla="*/ 127 h 253"/>
                <a:gd name="T4" fmla="*/ 126 w 252"/>
                <a:gd name="T5" fmla="*/ 253 h 253"/>
                <a:gd name="T6" fmla="*/ 252 w 252"/>
                <a:gd name="T7" fmla="*/ 127 h 253"/>
                <a:gd name="T8" fmla="*/ 126 w 252"/>
                <a:gd name="T9" fmla="*/ 0 h 253"/>
                <a:gd name="T10" fmla="*/ 126 w 252"/>
                <a:gd name="T11" fmla="*/ 206 h 253"/>
                <a:gd name="T12" fmla="*/ 47 w 252"/>
                <a:gd name="T13" fmla="*/ 127 h 253"/>
                <a:gd name="T14" fmla="*/ 126 w 252"/>
                <a:gd name="T15" fmla="*/ 47 h 253"/>
                <a:gd name="T16" fmla="*/ 206 w 252"/>
                <a:gd name="T17" fmla="*/ 127 h 253"/>
                <a:gd name="T18" fmla="*/ 126 w 252"/>
                <a:gd name="T19" fmla="*/ 206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2" h="253">
                  <a:moveTo>
                    <a:pt x="126" y="0"/>
                  </a:moveTo>
                  <a:cubicBezTo>
                    <a:pt x="56" y="0"/>
                    <a:pt x="0" y="57"/>
                    <a:pt x="0" y="127"/>
                  </a:cubicBezTo>
                  <a:cubicBezTo>
                    <a:pt x="0" y="197"/>
                    <a:pt x="56" y="253"/>
                    <a:pt x="126" y="253"/>
                  </a:cubicBezTo>
                  <a:cubicBezTo>
                    <a:pt x="196" y="253"/>
                    <a:pt x="252" y="196"/>
                    <a:pt x="252" y="127"/>
                  </a:cubicBezTo>
                  <a:cubicBezTo>
                    <a:pt x="252" y="57"/>
                    <a:pt x="196" y="0"/>
                    <a:pt x="126" y="0"/>
                  </a:cubicBezTo>
                  <a:close/>
                  <a:moveTo>
                    <a:pt x="126" y="206"/>
                  </a:moveTo>
                  <a:cubicBezTo>
                    <a:pt x="82" y="206"/>
                    <a:pt x="47" y="171"/>
                    <a:pt x="47" y="127"/>
                  </a:cubicBezTo>
                  <a:cubicBezTo>
                    <a:pt x="47" y="83"/>
                    <a:pt x="82" y="47"/>
                    <a:pt x="126" y="47"/>
                  </a:cubicBezTo>
                  <a:cubicBezTo>
                    <a:pt x="170" y="47"/>
                    <a:pt x="206" y="83"/>
                    <a:pt x="206" y="127"/>
                  </a:cubicBezTo>
                  <a:cubicBezTo>
                    <a:pt x="206" y="170"/>
                    <a:pt x="170" y="206"/>
                    <a:pt x="126" y="20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8" name="Freeform 12"/>
            <p:cNvSpPr>
              <a:spLocks noEditPoints="1"/>
            </p:cNvSpPr>
            <p:nvPr userDrawn="1"/>
          </p:nvSpPr>
          <p:spPr bwMode="auto">
            <a:xfrm>
              <a:off x="2584451" y="5393531"/>
              <a:ext cx="952500" cy="884238"/>
            </a:xfrm>
            <a:custGeom>
              <a:avLst/>
              <a:gdLst>
                <a:gd name="T0" fmla="*/ 354 w 600"/>
                <a:gd name="T1" fmla="*/ 0 h 557"/>
                <a:gd name="T2" fmla="*/ 245 w 600"/>
                <a:gd name="T3" fmla="*/ 0 h 557"/>
                <a:gd name="T4" fmla="*/ 0 w 600"/>
                <a:gd name="T5" fmla="*/ 557 h 557"/>
                <a:gd name="T6" fmla="*/ 115 w 600"/>
                <a:gd name="T7" fmla="*/ 557 h 557"/>
                <a:gd name="T8" fmla="*/ 174 w 600"/>
                <a:gd name="T9" fmla="*/ 434 h 557"/>
                <a:gd name="T10" fmla="*/ 430 w 600"/>
                <a:gd name="T11" fmla="*/ 434 h 557"/>
                <a:gd name="T12" fmla="*/ 434 w 600"/>
                <a:gd name="T13" fmla="*/ 446 h 557"/>
                <a:gd name="T14" fmla="*/ 484 w 600"/>
                <a:gd name="T15" fmla="*/ 557 h 557"/>
                <a:gd name="T16" fmla="*/ 600 w 600"/>
                <a:gd name="T17" fmla="*/ 557 h 557"/>
                <a:gd name="T18" fmla="*/ 354 w 600"/>
                <a:gd name="T19" fmla="*/ 0 h 557"/>
                <a:gd name="T20" fmla="*/ 210 w 600"/>
                <a:gd name="T21" fmla="*/ 342 h 557"/>
                <a:gd name="T22" fmla="*/ 300 w 600"/>
                <a:gd name="T23" fmla="*/ 141 h 557"/>
                <a:gd name="T24" fmla="*/ 389 w 600"/>
                <a:gd name="T25" fmla="*/ 342 h 557"/>
                <a:gd name="T26" fmla="*/ 210 w 600"/>
                <a:gd name="T27" fmla="*/ 342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0" h="557">
                  <a:moveTo>
                    <a:pt x="354" y="0"/>
                  </a:moveTo>
                  <a:lnTo>
                    <a:pt x="245" y="0"/>
                  </a:lnTo>
                  <a:lnTo>
                    <a:pt x="0" y="557"/>
                  </a:lnTo>
                  <a:lnTo>
                    <a:pt x="115" y="557"/>
                  </a:lnTo>
                  <a:lnTo>
                    <a:pt x="174" y="434"/>
                  </a:lnTo>
                  <a:lnTo>
                    <a:pt x="430" y="434"/>
                  </a:lnTo>
                  <a:lnTo>
                    <a:pt x="434" y="446"/>
                  </a:lnTo>
                  <a:lnTo>
                    <a:pt x="484" y="557"/>
                  </a:lnTo>
                  <a:lnTo>
                    <a:pt x="600" y="557"/>
                  </a:lnTo>
                  <a:lnTo>
                    <a:pt x="354" y="0"/>
                  </a:lnTo>
                  <a:close/>
                  <a:moveTo>
                    <a:pt x="210" y="342"/>
                  </a:moveTo>
                  <a:lnTo>
                    <a:pt x="300" y="141"/>
                  </a:lnTo>
                  <a:lnTo>
                    <a:pt x="389" y="342"/>
                  </a:lnTo>
                  <a:lnTo>
                    <a:pt x="210" y="3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59" name="Freeform 13"/>
            <p:cNvSpPr>
              <a:spLocks/>
            </p:cNvSpPr>
            <p:nvPr userDrawn="1"/>
          </p:nvSpPr>
          <p:spPr bwMode="auto">
            <a:xfrm>
              <a:off x="5599113" y="5382419"/>
              <a:ext cx="2932112" cy="966788"/>
            </a:xfrm>
            <a:custGeom>
              <a:avLst/>
              <a:gdLst>
                <a:gd name="T0" fmla="*/ 770 w 782"/>
                <a:gd name="T1" fmla="*/ 211 h 258"/>
                <a:gd name="T2" fmla="*/ 685 w 782"/>
                <a:gd name="T3" fmla="*/ 14 h 258"/>
                <a:gd name="T4" fmla="*/ 658 w 782"/>
                <a:gd name="T5" fmla="*/ 0 h 258"/>
                <a:gd name="T6" fmla="*/ 632 w 782"/>
                <a:gd name="T7" fmla="*/ 14 h 258"/>
                <a:gd name="T8" fmla="*/ 569 w 782"/>
                <a:gd name="T9" fmla="*/ 158 h 258"/>
                <a:gd name="T10" fmla="*/ 506 w 782"/>
                <a:gd name="T11" fmla="*/ 14 h 258"/>
                <a:gd name="T12" fmla="*/ 480 w 782"/>
                <a:gd name="T13" fmla="*/ 0 h 258"/>
                <a:gd name="T14" fmla="*/ 454 w 782"/>
                <a:gd name="T15" fmla="*/ 14 h 258"/>
                <a:gd name="T16" fmla="*/ 391 w 782"/>
                <a:gd name="T17" fmla="*/ 159 h 258"/>
                <a:gd name="T18" fmla="*/ 328 w 782"/>
                <a:gd name="T19" fmla="*/ 14 h 258"/>
                <a:gd name="T20" fmla="*/ 302 w 782"/>
                <a:gd name="T21" fmla="*/ 0 h 258"/>
                <a:gd name="T22" fmla="*/ 276 w 782"/>
                <a:gd name="T23" fmla="*/ 14 h 258"/>
                <a:gd name="T24" fmla="*/ 213 w 782"/>
                <a:gd name="T25" fmla="*/ 158 h 258"/>
                <a:gd name="T26" fmla="*/ 150 w 782"/>
                <a:gd name="T27" fmla="*/ 14 h 258"/>
                <a:gd name="T28" fmla="*/ 124 w 782"/>
                <a:gd name="T29" fmla="*/ 0 h 258"/>
                <a:gd name="T30" fmla="*/ 97 w 782"/>
                <a:gd name="T31" fmla="*/ 14 h 258"/>
                <a:gd name="T32" fmla="*/ 12 w 782"/>
                <a:gd name="T33" fmla="*/ 211 h 258"/>
                <a:gd name="T34" fmla="*/ 56 w 782"/>
                <a:gd name="T35" fmla="*/ 233 h 258"/>
                <a:gd name="T36" fmla="*/ 124 w 782"/>
                <a:gd name="T37" fmla="*/ 76 h 258"/>
                <a:gd name="T38" fmla="*/ 191 w 782"/>
                <a:gd name="T39" fmla="*/ 233 h 258"/>
                <a:gd name="T40" fmla="*/ 235 w 782"/>
                <a:gd name="T41" fmla="*/ 233 h 258"/>
                <a:gd name="T42" fmla="*/ 302 w 782"/>
                <a:gd name="T43" fmla="*/ 76 h 258"/>
                <a:gd name="T44" fmla="*/ 369 w 782"/>
                <a:gd name="T45" fmla="*/ 233 h 258"/>
                <a:gd name="T46" fmla="*/ 388 w 782"/>
                <a:gd name="T47" fmla="*/ 245 h 258"/>
                <a:gd name="T48" fmla="*/ 391 w 782"/>
                <a:gd name="T49" fmla="*/ 245 h 258"/>
                <a:gd name="T50" fmla="*/ 394 w 782"/>
                <a:gd name="T51" fmla="*/ 245 h 258"/>
                <a:gd name="T52" fmla="*/ 413 w 782"/>
                <a:gd name="T53" fmla="*/ 233 h 258"/>
                <a:gd name="T54" fmla="*/ 480 w 782"/>
                <a:gd name="T55" fmla="*/ 76 h 258"/>
                <a:gd name="T56" fmla="*/ 547 w 782"/>
                <a:gd name="T57" fmla="*/ 233 h 258"/>
                <a:gd name="T58" fmla="*/ 591 w 782"/>
                <a:gd name="T59" fmla="*/ 233 h 258"/>
                <a:gd name="T60" fmla="*/ 658 w 782"/>
                <a:gd name="T61" fmla="*/ 76 h 258"/>
                <a:gd name="T62" fmla="*/ 726 w 782"/>
                <a:gd name="T63" fmla="*/ 233 h 258"/>
                <a:gd name="T64" fmla="*/ 770 w 782"/>
                <a:gd name="T65" fmla="*/ 211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82" h="258">
                  <a:moveTo>
                    <a:pt x="770" y="211"/>
                  </a:moveTo>
                  <a:cubicBezTo>
                    <a:pt x="685" y="14"/>
                    <a:pt x="685" y="14"/>
                    <a:pt x="685" y="14"/>
                  </a:cubicBezTo>
                  <a:cubicBezTo>
                    <a:pt x="680" y="4"/>
                    <a:pt x="671" y="0"/>
                    <a:pt x="658" y="0"/>
                  </a:cubicBezTo>
                  <a:cubicBezTo>
                    <a:pt x="646" y="0"/>
                    <a:pt x="637" y="4"/>
                    <a:pt x="632" y="14"/>
                  </a:cubicBezTo>
                  <a:cubicBezTo>
                    <a:pt x="569" y="158"/>
                    <a:pt x="569" y="158"/>
                    <a:pt x="569" y="158"/>
                  </a:cubicBezTo>
                  <a:cubicBezTo>
                    <a:pt x="506" y="14"/>
                    <a:pt x="506" y="14"/>
                    <a:pt x="506" y="14"/>
                  </a:cubicBezTo>
                  <a:cubicBezTo>
                    <a:pt x="501" y="4"/>
                    <a:pt x="493" y="0"/>
                    <a:pt x="480" y="0"/>
                  </a:cubicBezTo>
                  <a:cubicBezTo>
                    <a:pt x="468" y="0"/>
                    <a:pt x="459" y="4"/>
                    <a:pt x="454" y="14"/>
                  </a:cubicBezTo>
                  <a:cubicBezTo>
                    <a:pt x="391" y="159"/>
                    <a:pt x="391" y="159"/>
                    <a:pt x="391" y="159"/>
                  </a:cubicBezTo>
                  <a:cubicBezTo>
                    <a:pt x="328" y="14"/>
                    <a:pt x="328" y="14"/>
                    <a:pt x="328" y="14"/>
                  </a:cubicBezTo>
                  <a:cubicBezTo>
                    <a:pt x="323" y="4"/>
                    <a:pt x="314" y="0"/>
                    <a:pt x="302" y="0"/>
                  </a:cubicBezTo>
                  <a:cubicBezTo>
                    <a:pt x="289" y="0"/>
                    <a:pt x="281" y="4"/>
                    <a:pt x="276" y="14"/>
                  </a:cubicBezTo>
                  <a:cubicBezTo>
                    <a:pt x="213" y="158"/>
                    <a:pt x="213" y="158"/>
                    <a:pt x="213" y="158"/>
                  </a:cubicBezTo>
                  <a:cubicBezTo>
                    <a:pt x="150" y="14"/>
                    <a:pt x="150" y="14"/>
                    <a:pt x="150" y="14"/>
                  </a:cubicBezTo>
                  <a:cubicBezTo>
                    <a:pt x="145" y="4"/>
                    <a:pt x="136" y="0"/>
                    <a:pt x="124" y="0"/>
                  </a:cubicBezTo>
                  <a:cubicBezTo>
                    <a:pt x="111" y="0"/>
                    <a:pt x="102" y="4"/>
                    <a:pt x="97" y="14"/>
                  </a:cubicBezTo>
                  <a:cubicBezTo>
                    <a:pt x="12" y="211"/>
                    <a:pt x="12" y="211"/>
                    <a:pt x="12" y="211"/>
                  </a:cubicBezTo>
                  <a:cubicBezTo>
                    <a:pt x="0" y="242"/>
                    <a:pt x="42" y="258"/>
                    <a:pt x="56" y="233"/>
                  </a:cubicBezTo>
                  <a:cubicBezTo>
                    <a:pt x="124" y="76"/>
                    <a:pt x="124" y="76"/>
                    <a:pt x="124" y="76"/>
                  </a:cubicBezTo>
                  <a:cubicBezTo>
                    <a:pt x="191" y="233"/>
                    <a:pt x="191" y="233"/>
                    <a:pt x="191" y="233"/>
                  </a:cubicBezTo>
                  <a:cubicBezTo>
                    <a:pt x="200" y="249"/>
                    <a:pt x="227" y="248"/>
                    <a:pt x="235" y="233"/>
                  </a:cubicBezTo>
                  <a:cubicBezTo>
                    <a:pt x="302" y="76"/>
                    <a:pt x="302" y="76"/>
                    <a:pt x="302" y="76"/>
                  </a:cubicBezTo>
                  <a:cubicBezTo>
                    <a:pt x="369" y="233"/>
                    <a:pt x="369" y="233"/>
                    <a:pt x="369" y="233"/>
                  </a:cubicBezTo>
                  <a:cubicBezTo>
                    <a:pt x="373" y="241"/>
                    <a:pt x="381" y="244"/>
                    <a:pt x="388" y="245"/>
                  </a:cubicBezTo>
                  <a:cubicBezTo>
                    <a:pt x="389" y="245"/>
                    <a:pt x="390" y="245"/>
                    <a:pt x="391" y="245"/>
                  </a:cubicBezTo>
                  <a:cubicBezTo>
                    <a:pt x="392" y="245"/>
                    <a:pt x="393" y="245"/>
                    <a:pt x="394" y="245"/>
                  </a:cubicBezTo>
                  <a:cubicBezTo>
                    <a:pt x="401" y="244"/>
                    <a:pt x="409" y="241"/>
                    <a:pt x="413" y="233"/>
                  </a:cubicBezTo>
                  <a:cubicBezTo>
                    <a:pt x="480" y="76"/>
                    <a:pt x="480" y="76"/>
                    <a:pt x="480" y="76"/>
                  </a:cubicBezTo>
                  <a:cubicBezTo>
                    <a:pt x="547" y="233"/>
                    <a:pt x="547" y="233"/>
                    <a:pt x="547" y="233"/>
                  </a:cubicBezTo>
                  <a:cubicBezTo>
                    <a:pt x="555" y="248"/>
                    <a:pt x="582" y="249"/>
                    <a:pt x="591" y="233"/>
                  </a:cubicBezTo>
                  <a:cubicBezTo>
                    <a:pt x="658" y="76"/>
                    <a:pt x="658" y="76"/>
                    <a:pt x="658" y="76"/>
                  </a:cubicBezTo>
                  <a:cubicBezTo>
                    <a:pt x="726" y="233"/>
                    <a:pt x="726" y="233"/>
                    <a:pt x="726" y="233"/>
                  </a:cubicBezTo>
                  <a:cubicBezTo>
                    <a:pt x="740" y="258"/>
                    <a:pt x="782" y="242"/>
                    <a:pt x="770" y="2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sp>
          <p:nvSpPr>
            <p:cNvPr id="60" name="Freeform 14"/>
            <p:cNvSpPr>
              <a:spLocks noEditPoints="1"/>
            </p:cNvSpPr>
            <p:nvPr userDrawn="1"/>
          </p:nvSpPr>
          <p:spPr bwMode="auto">
            <a:xfrm>
              <a:off x="8370888" y="5396706"/>
              <a:ext cx="209550" cy="206375"/>
            </a:xfrm>
            <a:custGeom>
              <a:avLst/>
              <a:gdLst>
                <a:gd name="T0" fmla="*/ 29 w 56"/>
                <a:gd name="T1" fmla="*/ 0 h 55"/>
                <a:gd name="T2" fmla="*/ 0 w 56"/>
                <a:gd name="T3" fmla="*/ 28 h 55"/>
                <a:gd name="T4" fmla="*/ 29 w 56"/>
                <a:gd name="T5" fmla="*/ 55 h 55"/>
                <a:gd name="T6" fmla="*/ 56 w 56"/>
                <a:gd name="T7" fmla="*/ 28 h 55"/>
                <a:gd name="T8" fmla="*/ 29 w 56"/>
                <a:gd name="T9" fmla="*/ 0 h 55"/>
                <a:gd name="T10" fmla="*/ 29 w 56"/>
                <a:gd name="T11" fmla="*/ 51 h 55"/>
                <a:gd name="T12" fmla="*/ 6 w 56"/>
                <a:gd name="T13" fmla="*/ 28 h 55"/>
                <a:gd name="T14" fmla="*/ 29 w 56"/>
                <a:gd name="T15" fmla="*/ 5 h 55"/>
                <a:gd name="T16" fmla="*/ 51 w 56"/>
                <a:gd name="T17" fmla="*/ 28 h 55"/>
                <a:gd name="T18" fmla="*/ 29 w 56"/>
                <a:gd name="T19" fmla="*/ 51 h 55"/>
                <a:gd name="T20" fmla="*/ 41 w 56"/>
                <a:gd name="T21" fmla="*/ 21 h 55"/>
                <a:gd name="T22" fmla="*/ 30 w 56"/>
                <a:gd name="T23" fmla="*/ 12 h 55"/>
                <a:gd name="T24" fmla="*/ 18 w 56"/>
                <a:gd name="T25" fmla="*/ 12 h 55"/>
                <a:gd name="T26" fmla="*/ 18 w 56"/>
                <a:gd name="T27" fmla="*/ 44 h 55"/>
                <a:gd name="T28" fmla="*/ 23 w 56"/>
                <a:gd name="T29" fmla="*/ 44 h 55"/>
                <a:gd name="T30" fmla="*/ 23 w 56"/>
                <a:gd name="T31" fmla="*/ 30 h 55"/>
                <a:gd name="T32" fmla="*/ 28 w 56"/>
                <a:gd name="T33" fmla="*/ 30 h 55"/>
                <a:gd name="T34" fmla="*/ 37 w 56"/>
                <a:gd name="T35" fmla="*/ 44 h 55"/>
                <a:gd name="T36" fmla="*/ 42 w 56"/>
                <a:gd name="T37" fmla="*/ 44 h 55"/>
                <a:gd name="T38" fmla="*/ 33 w 56"/>
                <a:gd name="T39" fmla="*/ 30 h 55"/>
                <a:gd name="T40" fmla="*/ 41 w 56"/>
                <a:gd name="T41" fmla="*/ 21 h 55"/>
                <a:gd name="T42" fmla="*/ 23 w 56"/>
                <a:gd name="T43" fmla="*/ 26 h 55"/>
                <a:gd name="T44" fmla="*/ 23 w 56"/>
                <a:gd name="T45" fmla="*/ 16 h 55"/>
                <a:gd name="T46" fmla="*/ 29 w 56"/>
                <a:gd name="T47" fmla="*/ 16 h 55"/>
                <a:gd name="T48" fmla="*/ 36 w 56"/>
                <a:gd name="T49" fmla="*/ 21 h 55"/>
                <a:gd name="T50" fmla="*/ 28 w 56"/>
                <a:gd name="T51" fmla="*/ 26 h 55"/>
                <a:gd name="T52" fmla="*/ 23 w 56"/>
                <a:gd name="T53" fmla="*/ 2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 h="55">
                  <a:moveTo>
                    <a:pt x="29" y="0"/>
                  </a:moveTo>
                  <a:cubicBezTo>
                    <a:pt x="13" y="0"/>
                    <a:pt x="0" y="12"/>
                    <a:pt x="0" y="28"/>
                  </a:cubicBezTo>
                  <a:cubicBezTo>
                    <a:pt x="0" y="44"/>
                    <a:pt x="13" y="55"/>
                    <a:pt x="29" y="55"/>
                  </a:cubicBezTo>
                  <a:cubicBezTo>
                    <a:pt x="44" y="55"/>
                    <a:pt x="56" y="44"/>
                    <a:pt x="56" y="28"/>
                  </a:cubicBezTo>
                  <a:cubicBezTo>
                    <a:pt x="56" y="12"/>
                    <a:pt x="44" y="0"/>
                    <a:pt x="29" y="0"/>
                  </a:cubicBezTo>
                  <a:close/>
                  <a:moveTo>
                    <a:pt x="29" y="51"/>
                  </a:moveTo>
                  <a:cubicBezTo>
                    <a:pt x="16" y="51"/>
                    <a:pt x="6" y="41"/>
                    <a:pt x="6" y="28"/>
                  </a:cubicBezTo>
                  <a:cubicBezTo>
                    <a:pt x="6" y="15"/>
                    <a:pt x="16" y="5"/>
                    <a:pt x="29" y="5"/>
                  </a:cubicBezTo>
                  <a:cubicBezTo>
                    <a:pt x="41" y="5"/>
                    <a:pt x="51" y="15"/>
                    <a:pt x="51" y="28"/>
                  </a:cubicBezTo>
                  <a:cubicBezTo>
                    <a:pt x="51" y="41"/>
                    <a:pt x="41" y="51"/>
                    <a:pt x="29" y="51"/>
                  </a:cubicBezTo>
                  <a:close/>
                  <a:moveTo>
                    <a:pt x="41" y="21"/>
                  </a:moveTo>
                  <a:cubicBezTo>
                    <a:pt x="41" y="15"/>
                    <a:pt x="38" y="12"/>
                    <a:pt x="30" y="12"/>
                  </a:cubicBezTo>
                  <a:cubicBezTo>
                    <a:pt x="18" y="12"/>
                    <a:pt x="18" y="12"/>
                    <a:pt x="18" y="12"/>
                  </a:cubicBezTo>
                  <a:cubicBezTo>
                    <a:pt x="18" y="44"/>
                    <a:pt x="18" y="44"/>
                    <a:pt x="18" y="44"/>
                  </a:cubicBezTo>
                  <a:cubicBezTo>
                    <a:pt x="23" y="44"/>
                    <a:pt x="23" y="44"/>
                    <a:pt x="23" y="44"/>
                  </a:cubicBezTo>
                  <a:cubicBezTo>
                    <a:pt x="23" y="30"/>
                    <a:pt x="23" y="30"/>
                    <a:pt x="23" y="30"/>
                  </a:cubicBezTo>
                  <a:cubicBezTo>
                    <a:pt x="28" y="30"/>
                    <a:pt x="28" y="30"/>
                    <a:pt x="28" y="30"/>
                  </a:cubicBezTo>
                  <a:cubicBezTo>
                    <a:pt x="37" y="44"/>
                    <a:pt x="37" y="44"/>
                    <a:pt x="37" y="44"/>
                  </a:cubicBezTo>
                  <a:cubicBezTo>
                    <a:pt x="42" y="44"/>
                    <a:pt x="42" y="44"/>
                    <a:pt x="42" y="44"/>
                  </a:cubicBezTo>
                  <a:cubicBezTo>
                    <a:pt x="33" y="30"/>
                    <a:pt x="33" y="30"/>
                    <a:pt x="33" y="30"/>
                  </a:cubicBezTo>
                  <a:cubicBezTo>
                    <a:pt x="38" y="29"/>
                    <a:pt x="41" y="27"/>
                    <a:pt x="41" y="21"/>
                  </a:cubicBezTo>
                  <a:close/>
                  <a:moveTo>
                    <a:pt x="23" y="26"/>
                  </a:moveTo>
                  <a:cubicBezTo>
                    <a:pt x="23" y="16"/>
                    <a:pt x="23" y="16"/>
                    <a:pt x="23" y="16"/>
                  </a:cubicBezTo>
                  <a:cubicBezTo>
                    <a:pt x="29" y="16"/>
                    <a:pt x="29" y="16"/>
                    <a:pt x="29" y="16"/>
                  </a:cubicBezTo>
                  <a:cubicBezTo>
                    <a:pt x="33" y="16"/>
                    <a:pt x="36" y="17"/>
                    <a:pt x="36" y="21"/>
                  </a:cubicBezTo>
                  <a:cubicBezTo>
                    <a:pt x="36" y="26"/>
                    <a:pt x="33" y="26"/>
                    <a:pt x="28" y="26"/>
                  </a:cubicBezTo>
                  <a:lnTo>
                    <a:pt x="23"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chemeClr val="bg1">
                    <a:lumMod val="75000"/>
                  </a:schemeClr>
                </a:solidFill>
              </a:endParaRPr>
            </a:p>
          </p:txBody>
        </p:sp>
      </p:grpSp>
      <p:sp>
        <p:nvSpPr>
          <p:cNvPr id="61" name="TextBox 60"/>
          <p:cNvSpPr txBox="1"/>
          <p:nvPr userDrawn="1"/>
        </p:nvSpPr>
        <p:spPr>
          <a:xfrm>
            <a:off x="289980" y="6477716"/>
            <a:ext cx="2595667" cy="230832"/>
          </a:xfrm>
          <a:prstGeom prst="rect">
            <a:avLst/>
          </a:prstGeom>
          <a:noFill/>
        </p:spPr>
        <p:txBody>
          <a:bodyPr wrap="square" rtlCol="0">
            <a:spAutoFit/>
          </a:bodyPr>
          <a:lstStyle/>
          <a:p>
            <a:pPr marL="0" marR="0" indent="0" algn="l" defTabSz="685800" rtl="0" eaLnBrk="1" fontAlgn="auto" latinLnBrk="0" hangingPunct="1">
              <a:lnSpc>
                <a:spcPct val="90000"/>
              </a:lnSpc>
              <a:spcBef>
                <a:spcPts val="0"/>
              </a:spcBef>
              <a:spcAft>
                <a:spcPts val="300"/>
              </a:spcAft>
              <a:buClrTx/>
              <a:buSzTx/>
              <a:buFontTx/>
              <a:buNone/>
              <a:tabLst/>
              <a:defRPr/>
            </a:pPr>
            <a:fld id="{AB307C75-CA2F-4BA6-858A-60F533452F31}" type="datetimeFigureOut">
              <a:rPr lang="en-US" sz="1000" kern="1200" smtClean="0">
                <a:solidFill>
                  <a:schemeClr val="bg1">
                    <a:lumMod val="75000"/>
                  </a:schemeClr>
                </a:solidFill>
                <a:latin typeface="+mn-lt"/>
                <a:ea typeface="+mn-ea"/>
                <a:cs typeface="+mn-cs"/>
              </a:rPr>
              <a:pPr marL="0" marR="0" indent="0" algn="l" defTabSz="685800" rtl="0" eaLnBrk="1" fontAlgn="auto" latinLnBrk="0" hangingPunct="1">
                <a:lnSpc>
                  <a:spcPct val="90000"/>
                </a:lnSpc>
                <a:spcBef>
                  <a:spcPts val="0"/>
                </a:spcBef>
                <a:spcAft>
                  <a:spcPts val="300"/>
                </a:spcAft>
                <a:buClrTx/>
                <a:buSzTx/>
                <a:buFontTx/>
                <a:buNone/>
                <a:tabLst/>
                <a:defRPr/>
              </a:pPr>
              <a:t>1/22/2016</a:t>
            </a:fld>
            <a:endParaRPr lang="en-US" sz="1000" kern="1200" dirty="0" smtClean="0">
              <a:solidFill>
                <a:schemeClr val="bg1">
                  <a:lumMod val="75000"/>
                </a:schemeClr>
              </a:solidFill>
              <a:latin typeface="+mn-lt"/>
              <a:ea typeface="+mn-ea"/>
              <a:cs typeface="+mn-cs"/>
            </a:endParaRPr>
          </a:p>
        </p:txBody>
      </p:sp>
      <p:sp>
        <p:nvSpPr>
          <p:cNvPr id="62" name="TextBox 61"/>
          <p:cNvSpPr txBox="1"/>
          <p:nvPr userDrawn="1"/>
        </p:nvSpPr>
        <p:spPr>
          <a:xfrm>
            <a:off x="4295671" y="6477716"/>
            <a:ext cx="3600660" cy="230832"/>
          </a:xfrm>
          <a:prstGeom prst="rect">
            <a:avLst/>
          </a:prstGeom>
          <a:noFill/>
        </p:spPr>
        <p:txBody>
          <a:bodyPr wrap="square" rtlCol="0">
            <a:spAutoFit/>
          </a:bodyPr>
          <a:lstStyle/>
          <a:p>
            <a:pPr marL="0" marR="0" indent="0" algn="ctr" defTabSz="685800" rtl="0" eaLnBrk="1" fontAlgn="auto" latinLnBrk="0" hangingPunct="1">
              <a:lnSpc>
                <a:spcPct val="90000"/>
              </a:lnSpc>
              <a:spcBef>
                <a:spcPts val="0"/>
              </a:spcBef>
              <a:spcAft>
                <a:spcPts val="300"/>
              </a:spcAft>
              <a:buClrTx/>
              <a:buSzTx/>
              <a:buFontTx/>
              <a:buNone/>
              <a:tabLst/>
              <a:defRPr/>
            </a:pPr>
            <a:r>
              <a:rPr lang="en-US" sz="1000" kern="1200" dirty="0" smtClean="0">
                <a:solidFill>
                  <a:schemeClr val="bg1">
                    <a:lumMod val="75000"/>
                  </a:schemeClr>
                </a:solidFill>
                <a:latin typeface="+mn-lt"/>
                <a:ea typeface="+mn-ea"/>
                <a:cs typeface="+mn-cs"/>
              </a:rPr>
              <a:t>Qualcomm Confidential and Proprietary</a:t>
            </a:r>
          </a:p>
        </p:txBody>
      </p:sp>
    </p:spTree>
    <p:extLst>
      <p:ext uri="{BB962C8B-B14F-4D97-AF65-F5344CB8AC3E}">
        <p14:creationId xmlns:p14="http://schemas.microsoft.com/office/powerpoint/2010/main" val="1011578673"/>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2147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646311-8649-4E4F-8168-630EBE8AC536}"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2780467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646311-8649-4E4F-8168-630EBE8AC536}"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7353641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646311-8649-4E4F-8168-630EBE8AC536}" type="datetimeFigureOut">
              <a:rPr lang="en-US" smtClean="0"/>
              <a:t>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18286617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646311-8649-4E4F-8168-630EBE8AC536}" type="datetimeFigureOut">
              <a:rPr lang="en-US" smtClean="0"/>
              <a:t>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29798524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646311-8649-4E4F-8168-630EBE8AC536}" type="datetimeFigureOut">
              <a:rPr lang="en-US" smtClean="0"/>
              <a:t>1/22/2016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3513532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646311-8649-4E4F-8168-630EBE8AC536}"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771432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646311-8649-4E4F-8168-630EBE8AC536}"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14A65C7-5408-4900-916B-20430FE994D3}" type="slidenum">
              <a:rPr lang="en-US" smtClean="0"/>
              <a:t>‹#›</a:t>
            </a:fld>
            <a:endParaRPr lang="en-US"/>
          </a:p>
        </p:txBody>
      </p:sp>
    </p:spTree>
    <p:extLst>
      <p:ext uri="{BB962C8B-B14F-4D97-AF65-F5344CB8AC3E}">
        <p14:creationId xmlns:p14="http://schemas.microsoft.com/office/powerpoint/2010/main" val="17686277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646311-8649-4E4F-8168-630EBE8AC536}" type="datetimeFigureOut">
              <a:rPr lang="en-US" smtClean="0"/>
              <a:t>1/22/2016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4A65C7-5408-4900-916B-20430FE994D3}" type="slidenum">
              <a:rPr lang="en-US" smtClean="0"/>
              <a:t>‹#›</a:t>
            </a:fld>
            <a:endParaRPr lang="en-US"/>
          </a:p>
        </p:txBody>
      </p:sp>
    </p:spTree>
    <p:extLst>
      <p:ext uri="{BB962C8B-B14F-4D97-AF65-F5344CB8AC3E}">
        <p14:creationId xmlns:p14="http://schemas.microsoft.com/office/powerpoint/2010/main" val="12662400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emf"/></Relationships>
</file>

<file path=ppt/slides/_rels/slide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de-DE" sz="2400" dirty="0"/>
              <a:t>3GPP TSG-RAN WG4 Meeting #77 NB-IOT </a:t>
            </a:r>
            <a:r>
              <a:rPr lang="de-DE" sz="2400" dirty="0" smtClean="0"/>
              <a:t>AH                  </a:t>
            </a:r>
            <a:r>
              <a:rPr lang="en-GB" sz="2400" b="1" dirty="0" smtClean="0"/>
              <a:t>R4-77AH-IoT-0155</a:t>
            </a:r>
            <a:r>
              <a:rPr lang="de-DE" sz="2400" b="1" dirty="0" smtClean="0"/>
              <a:t/>
            </a:r>
            <a:br>
              <a:rPr lang="de-DE" sz="2400" b="1" dirty="0" smtClean="0"/>
            </a:br>
            <a:r>
              <a:rPr lang="de-DE" sz="2400" b="1" dirty="0" smtClean="0"/>
              <a:t>Budapest</a:t>
            </a:r>
            <a:r>
              <a:rPr lang="de-DE" sz="2400" b="1" dirty="0"/>
              <a:t>, Hungary, 20 – 22 Jan, </a:t>
            </a:r>
            <a:r>
              <a:rPr lang="de-DE" sz="2400" b="1" dirty="0" smtClean="0"/>
              <a:t>2016</a:t>
            </a:r>
            <a:endParaRPr lang="en-US" sz="2400" dirty="0"/>
          </a:p>
        </p:txBody>
      </p:sp>
      <p:sp>
        <p:nvSpPr>
          <p:cNvPr id="5" name="Content Placeholder 4"/>
          <p:cNvSpPr>
            <a:spLocks noGrp="1"/>
          </p:cNvSpPr>
          <p:nvPr>
            <p:ph idx="1"/>
          </p:nvPr>
        </p:nvSpPr>
        <p:spPr/>
        <p:txBody>
          <a:bodyPr/>
          <a:lstStyle/>
          <a:p>
            <a:pPr marL="0" indent="0" algn="ctr">
              <a:buNone/>
            </a:pPr>
            <a:r>
              <a:rPr lang="en-GB" b="1" dirty="0" smtClean="0"/>
              <a:t>WF for </a:t>
            </a:r>
            <a:r>
              <a:rPr lang="en-GB" b="1" dirty="0" err="1" smtClean="0"/>
              <a:t>eMTC</a:t>
            </a:r>
            <a:r>
              <a:rPr lang="en-GB" b="1" dirty="0" smtClean="0"/>
              <a:t> RF requirements</a:t>
            </a:r>
          </a:p>
          <a:p>
            <a:pPr marL="0" indent="0" algn="ctr">
              <a:buNone/>
            </a:pPr>
            <a:endParaRPr lang="en-GB" b="1" dirty="0"/>
          </a:p>
          <a:p>
            <a:pPr marL="0" indent="0" algn="ctr">
              <a:buNone/>
            </a:pPr>
            <a:r>
              <a:rPr lang="en-GB" b="1" dirty="0" smtClean="0"/>
              <a:t>NTT </a:t>
            </a:r>
            <a:r>
              <a:rPr lang="en-GB" b="1" dirty="0" err="1" smtClean="0"/>
              <a:t>Docomo</a:t>
            </a:r>
            <a:r>
              <a:rPr lang="en-GB" b="1" dirty="0" smtClean="0"/>
              <a:t>, INC., Qualcomm, Huawei, </a:t>
            </a:r>
            <a:r>
              <a:rPr lang="en-GB" b="1" dirty="0" smtClean="0"/>
              <a:t>Verizon, Ericsson, Intel, Sony </a:t>
            </a:r>
            <a:endParaRPr lang="en-GB" b="1" dirty="0" smtClean="0"/>
          </a:p>
        </p:txBody>
      </p:sp>
    </p:spTree>
    <p:extLst>
      <p:ext uri="{BB962C8B-B14F-4D97-AF65-F5344CB8AC3E}">
        <p14:creationId xmlns:p14="http://schemas.microsoft.com/office/powerpoint/2010/main" val="169726324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219075" y="1684338"/>
            <a:ext cx="9201150" cy="1668462"/>
          </a:xfrm>
        </p:spPr>
        <p:txBody>
          <a:bodyPr>
            <a:noAutofit/>
          </a:bodyPr>
          <a:lstStyle/>
          <a:p>
            <a:r>
              <a:rPr lang="fi-FI" sz="1800" dirty="0" smtClean="0"/>
              <a:t>Several different methods for defining eMTC wayforward were discussed</a:t>
            </a:r>
          </a:p>
          <a:p>
            <a:r>
              <a:rPr lang="fi-FI" sz="1800" dirty="0" smtClean="0"/>
              <a:t>Original proposal in RAN4#77 Anaheim was to reuse the 1.4 MHz  emission requirements as such (R4-158447). This was not acceptable since it will lead to pessimistic MPR and A-MPR and requirements only for 1.4 MHz system BW were endorsed</a:t>
            </a:r>
          </a:p>
          <a:p>
            <a:r>
              <a:rPr lang="fi-FI" sz="1800" dirty="0" smtClean="0"/>
              <a:t>Two methods are described in following pages</a:t>
            </a:r>
          </a:p>
          <a:p>
            <a:endParaRPr lang="en-US" sz="1800"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a:t>
            </a:r>
            <a:endParaRPr lang="en-US" dirty="0"/>
          </a:p>
        </p:txBody>
      </p:sp>
    </p:spTree>
    <p:extLst>
      <p:ext uri="{BB962C8B-B14F-4D97-AF65-F5344CB8AC3E}">
        <p14:creationId xmlns:p14="http://schemas.microsoft.com/office/powerpoint/2010/main" val="30155883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142875" y="1266825"/>
            <a:ext cx="8572500" cy="2540000"/>
          </a:xfrm>
        </p:spPr>
        <p:txBody>
          <a:bodyPr>
            <a:noAutofit/>
          </a:bodyPr>
          <a:lstStyle/>
          <a:p>
            <a:r>
              <a:rPr lang="fi-FI" sz="1600" dirty="0"/>
              <a:t>Keep transmission BW always 1.08 MHz and modify guardband depending on system BW</a:t>
            </a:r>
          </a:p>
          <a:p>
            <a:r>
              <a:rPr lang="fi-FI" sz="1600" dirty="0"/>
              <a:t>ACLR measurement BW is 1.08 MHz. In NTT Docomo proposal also SEM was considered similarly but only 1.4 MHz SEM was considered. This proposals would need more studies because  e.g 20 MHz SEM is more stringent for the same offsets from the edge of the transmission BW. Than 1.4 MHz SEM. </a:t>
            </a:r>
          </a:p>
          <a:p>
            <a:r>
              <a:rPr lang="fi-FI" sz="1600" dirty="0" smtClean="0"/>
              <a:t>Very carefull studies would be needed to understand which requirement is the most stringent for each new channel BW with the method proposed in these documents. In some cases even the inband emission requirement is the most sringent</a:t>
            </a:r>
          </a:p>
          <a:p>
            <a:r>
              <a:rPr lang="fi-FI" sz="1600" dirty="0" smtClean="0"/>
              <a:t>Intel R4-77AH-IoT-0104</a:t>
            </a:r>
          </a:p>
          <a:p>
            <a:endParaRPr lang="fi-FI" sz="1600" dirty="0"/>
          </a:p>
          <a:p>
            <a:pPr marL="0" indent="0">
              <a:buNone/>
            </a:pPr>
            <a:endParaRPr lang="fi-FI" sz="1600" dirty="0"/>
          </a:p>
          <a:p>
            <a:r>
              <a:rPr lang="fi-FI" sz="1600" dirty="0" smtClean="0"/>
              <a:t>NTT </a:t>
            </a:r>
            <a:r>
              <a:rPr lang="fi-FI" sz="1600" dirty="0"/>
              <a:t>Docomo </a:t>
            </a:r>
            <a:r>
              <a:rPr lang="fi-FI" sz="1600" dirty="0" smtClean="0"/>
              <a:t>R4-77AH-IoT-0058</a:t>
            </a:r>
            <a:endParaRPr lang="fi-FI" sz="1600"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 Method 1</a:t>
            </a:r>
            <a:endParaRPr lang="en-US" dirty="0"/>
          </a:p>
        </p:txBody>
      </p:sp>
      <p:pic>
        <p:nvPicPr>
          <p:cNvPr id="4"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11396" y="2102861"/>
            <a:ext cx="2572059" cy="2005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a:blip r:embed="rId3"/>
          <a:stretch>
            <a:fillRect/>
          </a:stretch>
        </p:blipFill>
        <p:spPr>
          <a:xfrm>
            <a:off x="1740796" y="4599709"/>
            <a:ext cx="4702161" cy="2024751"/>
          </a:xfrm>
          <a:prstGeom prst="rect">
            <a:avLst/>
          </a:prstGeom>
        </p:spPr>
      </p:pic>
      <p:pic>
        <p:nvPicPr>
          <p:cNvPr id="6" name="Picture 5"/>
          <p:cNvPicPr>
            <a:picLocks noChangeAspect="1"/>
          </p:cNvPicPr>
          <p:nvPr/>
        </p:nvPicPr>
        <p:blipFill>
          <a:blip r:embed="rId4"/>
          <a:stretch>
            <a:fillRect/>
          </a:stretch>
        </p:blipFill>
        <p:spPr>
          <a:xfrm>
            <a:off x="6597939" y="4410644"/>
            <a:ext cx="4021641" cy="2035011"/>
          </a:xfrm>
          <a:prstGeom prst="rect">
            <a:avLst/>
          </a:prstGeom>
        </p:spPr>
      </p:pic>
      <p:cxnSp>
        <p:nvCxnSpPr>
          <p:cNvPr id="8" name="Straight Arrow Connector 7"/>
          <p:cNvCxnSpPr/>
          <p:nvPr/>
        </p:nvCxnSpPr>
        <p:spPr>
          <a:xfrm>
            <a:off x="2581275" y="3524250"/>
            <a:ext cx="6353175" cy="3810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28597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4294967295"/>
          </p:nvPr>
        </p:nvSpPr>
        <p:spPr>
          <a:xfrm>
            <a:off x="0" y="1427163"/>
            <a:ext cx="8572500" cy="1920875"/>
          </a:xfrm>
        </p:spPr>
        <p:txBody>
          <a:bodyPr>
            <a:normAutofit fontScale="55000" lnSpcReduction="20000"/>
          </a:bodyPr>
          <a:lstStyle/>
          <a:p>
            <a:r>
              <a:rPr lang="fi-FI" dirty="0"/>
              <a:t>Ericsson </a:t>
            </a:r>
            <a:r>
              <a:rPr lang="fi-FI" dirty="0" smtClean="0"/>
              <a:t>R4-77AH-IoT-0042</a:t>
            </a:r>
          </a:p>
          <a:p>
            <a:r>
              <a:rPr lang="en-US" i="1" dirty="0" smtClean="0"/>
              <a:t>It is </a:t>
            </a:r>
            <a:r>
              <a:rPr lang="en-US" i="1" dirty="0"/>
              <a:t>proposed that that Rel-13 LC/CE MTC UE should meet the emission requirements for different system bandwidths and the requirements for MPR should be set independently for each system bandwidth</a:t>
            </a:r>
            <a:r>
              <a:rPr lang="en-US" i="1" dirty="0" smtClean="0"/>
              <a:t>.</a:t>
            </a:r>
          </a:p>
          <a:p>
            <a:endParaRPr lang="en-US" dirty="0"/>
          </a:p>
          <a:p>
            <a:r>
              <a:rPr lang="fi-FI" dirty="0" smtClean="0"/>
              <a:t>Qualcomm:</a:t>
            </a:r>
          </a:p>
          <a:p>
            <a:r>
              <a:rPr lang="en-GB" dirty="0" smtClean="0"/>
              <a:t>No </a:t>
            </a:r>
            <a:r>
              <a:rPr lang="en-GB" dirty="0"/>
              <a:t>new emission limits should be defined for </a:t>
            </a:r>
            <a:r>
              <a:rPr lang="en-GB" dirty="0" err="1"/>
              <a:t>eMTC</a:t>
            </a:r>
            <a:r>
              <a:rPr lang="en-GB" dirty="0"/>
              <a:t> UE but the testing should be done in multiple locations of the system BW</a:t>
            </a:r>
            <a:r>
              <a:rPr lang="en-GB" dirty="0" smtClean="0"/>
              <a:t>.</a:t>
            </a:r>
            <a:endParaRPr lang="en-US" dirty="0"/>
          </a:p>
          <a:p>
            <a:endParaRPr lang="en-US" dirty="0"/>
          </a:p>
        </p:txBody>
      </p:sp>
      <p:sp>
        <p:nvSpPr>
          <p:cNvPr id="3" name="Title 2"/>
          <p:cNvSpPr>
            <a:spLocks noGrp="1"/>
          </p:cNvSpPr>
          <p:nvPr>
            <p:ph type="title" idx="4294967295"/>
          </p:nvPr>
        </p:nvSpPr>
        <p:spPr>
          <a:xfrm>
            <a:off x="0" y="698500"/>
            <a:ext cx="11431588" cy="568325"/>
          </a:xfrm>
        </p:spPr>
        <p:txBody>
          <a:bodyPr>
            <a:normAutofit fontScale="90000"/>
          </a:bodyPr>
          <a:lstStyle/>
          <a:p>
            <a:r>
              <a:rPr lang="fi-FI" dirty="0" smtClean="0"/>
              <a:t>Background Method 2</a:t>
            </a:r>
            <a:endParaRPr lang="en-U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915184" y="3662363"/>
            <a:ext cx="8217675" cy="282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02308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i-FI" dirty="0" smtClean="0"/>
              <a:t>Way forward for eMTC emission requirements</a:t>
            </a:r>
            <a:endParaRPr lang="en-US" dirty="0"/>
          </a:p>
        </p:txBody>
      </p:sp>
      <p:sp>
        <p:nvSpPr>
          <p:cNvPr id="3" name="Content Placeholder 2"/>
          <p:cNvSpPr>
            <a:spLocks noGrp="1"/>
          </p:cNvSpPr>
          <p:nvPr>
            <p:ph idx="1"/>
          </p:nvPr>
        </p:nvSpPr>
        <p:spPr>
          <a:xfrm>
            <a:off x="555976" y="1825625"/>
            <a:ext cx="11094157" cy="4351338"/>
          </a:xfrm>
        </p:spPr>
        <p:txBody>
          <a:bodyPr>
            <a:normAutofit/>
          </a:bodyPr>
          <a:lstStyle/>
          <a:p>
            <a:pPr lvl="1"/>
            <a:r>
              <a:rPr lang="en-US" dirty="0" err="1" smtClean="0"/>
              <a:t>eMTC</a:t>
            </a:r>
            <a:r>
              <a:rPr lang="en-US" dirty="0" smtClean="0"/>
              <a:t> UE ability to meet all emission requirements (e.g. SEM, ACLR, spurious emission, in-band emission) will be checked for the next meeting</a:t>
            </a:r>
          </a:p>
          <a:p>
            <a:pPr lvl="1"/>
            <a:r>
              <a:rPr lang="en-US" dirty="0" smtClean="0"/>
              <a:t>For each system BW per band supported for </a:t>
            </a:r>
            <a:r>
              <a:rPr lang="en-US" dirty="0" err="1" smtClean="0"/>
              <a:t>eMTC</a:t>
            </a:r>
            <a:r>
              <a:rPr lang="en-US" dirty="0" smtClean="0"/>
              <a:t>:</a:t>
            </a:r>
            <a:endParaRPr lang="en-US" dirty="0"/>
          </a:p>
          <a:p>
            <a:pPr lvl="2"/>
            <a:r>
              <a:rPr lang="en-US" dirty="0" smtClean="0"/>
              <a:t>Study MPR </a:t>
            </a:r>
            <a:r>
              <a:rPr lang="en-US" dirty="0" smtClean="0"/>
              <a:t>against requirements as </a:t>
            </a:r>
            <a:r>
              <a:rPr lang="en-US" dirty="0" smtClean="0"/>
              <a:t>defined with respect to each system BW, for the edge RB position</a:t>
            </a:r>
          </a:p>
          <a:p>
            <a:pPr lvl="2"/>
            <a:r>
              <a:rPr lang="en-US" dirty="0" smtClean="0"/>
              <a:t>The guard band depends on the system BW</a:t>
            </a:r>
          </a:p>
          <a:p>
            <a:pPr lvl="2"/>
            <a:r>
              <a:rPr lang="en-US" dirty="0" smtClean="0"/>
              <a:t>Study A-MPR based on the outcome of MPR </a:t>
            </a:r>
            <a:r>
              <a:rPr lang="en-US" dirty="0" smtClean="0"/>
              <a:t>results</a:t>
            </a:r>
            <a:endParaRPr lang="en-US" dirty="0" smtClean="0"/>
          </a:p>
          <a:p>
            <a:pPr lvl="1"/>
            <a:r>
              <a:rPr lang="en-US" dirty="0"/>
              <a:t>No new emission table will be written for </a:t>
            </a:r>
            <a:r>
              <a:rPr lang="en-US" dirty="0" err="1"/>
              <a:t>eMTC</a:t>
            </a:r>
            <a:r>
              <a:rPr lang="en-US" dirty="0"/>
              <a:t> UE.</a:t>
            </a:r>
          </a:p>
          <a:p>
            <a:pPr lvl="1"/>
            <a:r>
              <a:rPr lang="en-US" dirty="0" smtClean="0"/>
              <a:t>Companies are encouraged to submit simulation results for the Power Class 3 and Power Class 5 </a:t>
            </a:r>
            <a:r>
              <a:rPr lang="en-US" dirty="0" smtClean="0"/>
              <a:t>UE </a:t>
            </a:r>
            <a:r>
              <a:rPr lang="en-US" dirty="0" smtClean="0"/>
              <a:t>in order to evaluate </a:t>
            </a:r>
            <a:r>
              <a:rPr lang="en-US" dirty="0" smtClean="0"/>
              <a:t>MPR and A-MPR</a:t>
            </a:r>
            <a:endParaRPr lang="en-US" dirty="0" smtClean="0"/>
          </a:p>
        </p:txBody>
      </p:sp>
    </p:spTree>
    <p:extLst>
      <p:ext uri="{BB962C8B-B14F-4D97-AF65-F5344CB8AC3E}">
        <p14:creationId xmlns:p14="http://schemas.microsoft.com/office/powerpoint/2010/main" val="235295836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279</TotalTime>
  <Words>380</Words>
  <Application>Microsoft Office PowerPoint</Application>
  <PresentationFormat>Widescreen</PresentationFormat>
  <Paragraphs>30</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Qualcomm Office Regular</vt:lpstr>
      <vt:lpstr>Qualcomm Regular</vt:lpstr>
      <vt:lpstr>Office Theme</vt:lpstr>
      <vt:lpstr>3GPP TSG-RAN WG4 Meeting #77 NB-IOT AH                  R4-77AH-IoT-0155 Budapest, Hungary, 20 – 22 Jan, 2016</vt:lpstr>
      <vt:lpstr>Background</vt:lpstr>
      <vt:lpstr>Background Method 1</vt:lpstr>
      <vt:lpstr>Background Method 2</vt:lpstr>
      <vt:lpstr>Way forward for eMTC emission requirements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R4-77AH-IoT-0131 WF for eMTC RF requirements</dc:title>
  <dc:creator>Qualcomm User</dc:creator>
  <cp:lastModifiedBy>Qualcomm User</cp:lastModifiedBy>
  <cp:revision>29</cp:revision>
  <dcterms:created xsi:type="dcterms:W3CDTF">2016-01-22T06:29:16Z</dcterms:created>
  <dcterms:modified xsi:type="dcterms:W3CDTF">2016-01-22T13:38:05Z</dcterms:modified>
</cp:coreProperties>
</file>