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648" r:id="rId1"/>
    <p:sldMasterId id="2147483798" r:id="rId2"/>
    <p:sldMasterId id="2147483812" r:id="rId3"/>
  </p:sldMasterIdLst>
  <p:notesMasterIdLst>
    <p:notesMasterId r:id="rId10"/>
  </p:notesMasterIdLst>
  <p:handoutMasterIdLst>
    <p:handoutMasterId r:id="rId11"/>
  </p:handoutMasterIdLst>
  <p:sldIdLst>
    <p:sldId id="311" r:id="rId4"/>
    <p:sldId id="354" r:id="rId5"/>
    <p:sldId id="353" r:id="rId6"/>
    <p:sldId id="357" r:id="rId7"/>
    <p:sldId id="355" r:id="rId8"/>
    <p:sldId id="356" r:id="rId9"/>
  </p:sldIdLst>
  <p:sldSz cx="9144000" cy="5143500" type="screen16x9"/>
  <p:notesSz cx="6810375" cy="9942513"/>
  <p:defaultTextStyle>
    <a:defPPr>
      <a:defRPr lang="en-GB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ヒラギノ角ゴ Pro W3"/>
        <a:cs typeface="ヒラギノ角ゴ Pro W3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  <p15:guide id="3" orient="horz" pos="3132">
          <p15:clr>
            <a:srgbClr val="A4A3A4"/>
          </p15:clr>
        </p15:guide>
        <p15:guide id="4" pos="214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00"/>
    <a:srgbClr val="124192"/>
    <a:srgbClr val="000000"/>
    <a:srgbClr val="68717A"/>
    <a:srgbClr val="A8BB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6189" autoAdjust="0"/>
    <p:restoredTop sz="97333" autoAdjust="0"/>
  </p:normalViewPr>
  <p:slideViewPr>
    <p:cSldViewPr snapToGrid="0">
      <p:cViewPr varScale="1">
        <p:scale>
          <a:sx n="88" d="100"/>
          <a:sy n="88" d="100"/>
        </p:scale>
        <p:origin x="1075" y="13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  <p:guide orient="horz" pos="3132"/>
        <p:guide pos="214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E3A1A956-FBA6-4D44-9717-88B588F88EA2}" type="datetimeFigureOut">
              <a:rPr lang="en-US"/>
              <a:pPr>
                <a:defRPr/>
              </a:pPr>
              <a:t>1/22/2016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6EB7DA75-3119-461F-BBD9-15CADFA283A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598621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7636" y="0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32CF6B7E-5EE0-4686-A335-20EF82FA6D28}" type="datetimeFigureOut">
              <a:rPr lang="en-US"/>
              <a:pPr>
                <a:defRPr/>
              </a:pPr>
              <a:t>1/22/2016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26225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1038" y="4722694"/>
            <a:ext cx="5448300" cy="4474131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7636" y="9443662"/>
            <a:ext cx="2951163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  <a:cs typeface="+mn-cs"/>
              </a:defRPr>
            </a:lvl1pPr>
          </a:lstStyle>
          <a:p>
            <a:pPr>
              <a:defRPr/>
            </a:pPr>
            <a:fld id="{26C2616F-011D-47B3-A2C1-4E16F11993E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992471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 charset="0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ヒラギノ角ゴ Pro W3" charset="0"/>
        <a:cs typeface="ヒラギノ角ゴ Pro W3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mtClean="0">
              <a:ea typeface="ヒラギノ角ゴ Pro W3"/>
              <a:cs typeface="ヒラギノ角ゴ Pro W3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BCF1E334-DD0D-44F1-B379-F6C65B92AF59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054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00"/>
              </a:spcAft>
              <a:defRPr baseline="0"/>
            </a:lvl1pPr>
            <a:lvl2pPr>
              <a:spcAft>
                <a:spcPts val="600"/>
              </a:spcAft>
              <a:defRPr/>
            </a:lvl2pPr>
            <a:lvl3pPr>
              <a:spcAft>
                <a:spcPts val="600"/>
              </a:spcAft>
              <a:defRPr/>
            </a:lvl3pPr>
            <a:lvl4pPr>
              <a:spcAft>
                <a:spcPts val="600"/>
              </a:spcAft>
              <a:defRPr/>
            </a:lvl4pPr>
            <a:lvl5pPr>
              <a:spcAft>
                <a:spcPts val="600"/>
              </a:spcAft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dirty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8120" y="279249"/>
            <a:ext cx="8229600" cy="311789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6"/>
          </p:nvPr>
        </p:nvSpPr>
        <p:spPr>
          <a:xfrm>
            <a:off x="423863" y="1087438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Font typeface="Arial" pitchFamily="34" charset="0"/>
              <a:buNone/>
              <a:defRPr baseline="0"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10"/>
          <p:cNvSpPr>
            <a:spLocks noGrp="1"/>
          </p:cNvSpPr>
          <p:nvPr>
            <p:ph type="body" sz="quarter" idx="17"/>
          </p:nvPr>
        </p:nvSpPr>
        <p:spPr>
          <a:xfrm>
            <a:off x="4608513" y="1087310"/>
            <a:ext cx="4032250" cy="2544762"/>
          </a:xfrm>
        </p:spPr>
        <p:txBody>
          <a:bodyPr/>
          <a:lstStyle>
            <a:lvl1pPr marL="0" indent="0">
              <a:spcAft>
                <a:spcPts val="600"/>
              </a:spcAft>
              <a:buNone/>
              <a:defRPr baseline="0"/>
            </a:lvl1pPr>
            <a:lvl2pPr marL="0" indent="0">
              <a:spcAft>
                <a:spcPts val="600"/>
              </a:spcAft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8"/>
          </p:nvPr>
        </p:nvSpPr>
        <p:spPr/>
        <p:txBody>
          <a:bodyPr/>
          <a:lstStyle/>
          <a:p>
            <a:pPr algn="l"/>
            <a:r>
              <a:rPr lang="en-US" noProof="0" dirty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dirty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422363" y="563044"/>
            <a:ext cx="8244000" cy="2253600"/>
          </a:xfrm>
        </p:spPr>
        <p:txBody>
          <a:bodyPr/>
          <a:lstStyle>
            <a:lvl1pPr marL="0" indent="0">
              <a:buNone/>
              <a:defRPr sz="6600">
                <a:solidFill>
                  <a:schemeClr val="tx2"/>
                </a:solidFill>
                <a:latin typeface="+mj-lt"/>
              </a:defRPr>
            </a:lvl1pPr>
          </a:lstStyle>
          <a:p>
            <a:pPr eaLnBrk="1" hangingPunct="1"/>
            <a:r>
              <a:rPr lang="en-US" dirty="0" smtClean="0">
                <a:ea typeface="ヒラギノ角ゴ Pro W3"/>
                <a:cs typeface="ヒラギノ角ゴ Pro W3"/>
              </a:rPr>
              <a:t>main headline in</a:t>
            </a:r>
            <a:br>
              <a:rPr lang="en-US" dirty="0" smtClean="0">
                <a:ea typeface="ヒラギノ角ゴ Pro W3"/>
                <a:cs typeface="ヒラギノ角ゴ Pro W3"/>
              </a:rPr>
            </a:br>
            <a:r>
              <a:rPr lang="en-US" dirty="0" smtClean="0">
                <a:ea typeface="ヒラギノ角ゴ Pro W3"/>
                <a:cs typeface="ヒラギノ角ゴ Pro W3"/>
              </a:rPr>
              <a:t>lower case here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422276" y="2659314"/>
            <a:ext cx="8243887" cy="1697037"/>
          </a:xfrm>
        </p:spPr>
        <p:txBody>
          <a:bodyPr/>
          <a:lstStyle/>
          <a:p>
            <a:pPr marL="0" indent="0" eaLnBrk="1" hangingPunct="1">
              <a:buFont typeface="Arial" pitchFamily="34" charset="0"/>
              <a:buNone/>
              <a:defRPr/>
            </a:pPr>
            <a:r>
              <a:rPr lang="en-US" sz="1800" dirty="0" smtClean="0"/>
              <a:t>Supporting headline in sentence case here</a:t>
            </a:r>
          </a:p>
          <a:p>
            <a:pPr eaLnBrk="1" hangingPunct="1">
              <a:defRPr/>
            </a:pPr>
            <a:r>
              <a:rPr lang="en-US" sz="1800" dirty="0" smtClean="0"/>
              <a:t>Author/Presenter</a:t>
            </a:r>
          </a:p>
          <a:p>
            <a:pPr eaLnBrk="1" hangingPunct="1">
              <a:defRPr/>
            </a:pPr>
            <a:r>
              <a:rPr lang="en-GB" sz="1800" dirty="0" smtClean="0"/>
              <a:t>DD-MM-YYYY</a:t>
            </a:r>
            <a:endParaRPr lang="en-GB" sz="1800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245822" y="304709"/>
            <a:ext cx="1492189" cy="24705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220" y="39903"/>
            <a:ext cx="1567485" cy="66047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417600" y="288000"/>
            <a:ext cx="8244000" cy="2253600"/>
          </a:xfrm>
        </p:spPr>
        <p:txBody>
          <a:bodyPr/>
          <a:lstStyle>
            <a:lvl1pPr marL="0" indent="0">
              <a:spcAft>
                <a:spcPts val="1200"/>
              </a:spcAft>
              <a:buNone/>
              <a:defRPr sz="4400" baseline="0">
                <a:solidFill>
                  <a:schemeClr val="tx2"/>
                </a:solidFill>
                <a:latin typeface="+mj-lt"/>
              </a:defRPr>
            </a:lvl1pPr>
            <a:lvl2pPr>
              <a:defRPr>
                <a:latin typeface="+mj-lt"/>
              </a:defRPr>
            </a:lvl2pPr>
            <a:lvl3pPr>
              <a:defRPr>
                <a:latin typeface="+mj-lt"/>
              </a:defRPr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okia Blue Pl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58138" y="4672013"/>
            <a:ext cx="703262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kia Blue Separa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3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1800">
                <a:latin typeface="+mj-lt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418120" y="537790"/>
            <a:ext cx="8227649" cy="301625"/>
          </a:xfrm>
        </p:spPr>
        <p:txBody>
          <a:bodyPr/>
          <a:lstStyle>
            <a:lvl1pPr marL="0" indent="0">
              <a:buFont typeface="Arial"/>
              <a:buNone/>
              <a:defRPr sz="18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a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 dirty="0">
              <a:latin typeface="+mj-lt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bg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atin typeface="Arial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794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en-US" dirty="0" smtClean="0"/>
          </a:p>
        </p:txBody>
      </p:sp>
      <p:sp>
        <p:nvSpPr>
          <p:cNvPr id="4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Core and 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background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500" b="1" dirty="0" smtClean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59182688-34E5-4CE3-92E4-C88AA8BD9750}" type="slidenum">
              <a:rPr lang="en-US" sz="800" noProof="0" smtClean="0">
                <a:solidFill>
                  <a:schemeClr val="bg2"/>
                </a:solidFill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solidFill>
                <a:schemeClr val="bg2"/>
              </a:solidFill>
              <a:latin typeface="+mn-lt"/>
              <a:cs typeface="Arial" panose="020B0604020202020204" pitchFamily="34" charset="0"/>
            </a:endParaRPr>
          </a:p>
        </p:txBody>
      </p:sp>
      <p:pic>
        <p:nvPicPr>
          <p:cNvPr id="1050" name="Picture 1"/>
          <p:cNvPicPr>
            <a:picLocks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959725" y="4672013"/>
            <a:ext cx="701675" cy="11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41438" y="4643438"/>
            <a:ext cx="6078537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 smtClean="0">
                <a:solidFill>
                  <a:schemeClr val="bg2"/>
                </a:solidFill>
                <a:latin typeface="+mn-lt"/>
                <a:cs typeface="Arial" charset="0"/>
              </a:rPr>
              <a:t>© Nokia Solutions and Networks 2014</a:t>
            </a:r>
            <a:endParaRPr lang="en-US" sz="800" noProof="0" dirty="0">
              <a:solidFill>
                <a:schemeClr val="bg2"/>
              </a:solidFill>
              <a:latin typeface="+mn-lt"/>
              <a:cs typeface="Arial" charset="0"/>
            </a:endParaRPr>
          </a:p>
        </p:txBody>
      </p:sp>
      <p:sp>
        <p:nvSpPr>
          <p:cNvPr id="31" name="Footer Placeholder 29"/>
          <p:cNvSpPr>
            <a:spLocks noGrp="1"/>
          </p:cNvSpPr>
          <p:nvPr>
            <p:ph type="ftr" sz="quarter" idx="3"/>
          </p:nvPr>
        </p:nvSpPr>
        <p:spPr>
          <a:xfrm>
            <a:off x="432000" y="4789325"/>
            <a:ext cx="60804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algn="l"/>
            <a:r>
              <a:rPr lang="en-US" noProof="0" dirty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6" r:id="rId1"/>
    <p:sldLayoutId id="2147483805" r:id="rId2"/>
    <p:sldLayoutId id="2147483804" r:id="rId3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fontAlgn="base" hangingPunct="1">
        <a:spcBef>
          <a:spcPct val="0"/>
        </a:spcBef>
        <a:spcAft>
          <a:spcPct val="0"/>
        </a:spcAft>
        <a:defRPr sz="1800" b="1" kern="1200">
          <a:solidFill>
            <a:schemeClr val="tx1"/>
          </a:solidFill>
          <a:latin typeface="+mj-lt"/>
          <a:ea typeface="ヒラギノ角ゴ Pro W3" charset="0"/>
          <a:cs typeface="Arial"/>
        </a:defRPr>
      </a:lvl1pPr>
      <a:lvl2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bg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1" fontAlgn="base" hangingPunct="1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1" fontAlgn="base" hangingPunct="1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bg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Line 9"/>
          <p:cNvSpPr>
            <a:spLocks noChangeShapeType="1"/>
          </p:cNvSpPr>
          <p:nvPr/>
        </p:nvSpPr>
        <p:spPr bwMode="auto">
          <a:xfrm flipV="1">
            <a:off x="-179388" y="593725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6" name="Line 12"/>
          <p:cNvSpPr>
            <a:spLocks noChangeShapeType="1"/>
          </p:cNvSpPr>
          <p:nvPr/>
        </p:nvSpPr>
        <p:spPr bwMode="auto">
          <a:xfrm flipV="1">
            <a:off x="-179388" y="49149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7" name="Line 9"/>
          <p:cNvSpPr>
            <a:spLocks noChangeShapeType="1"/>
          </p:cNvSpPr>
          <p:nvPr/>
        </p:nvSpPr>
        <p:spPr bwMode="auto">
          <a:xfrm flipV="1">
            <a:off x="-179388" y="84613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8" name="Line 10"/>
          <p:cNvSpPr>
            <a:spLocks noChangeShapeType="1"/>
          </p:cNvSpPr>
          <p:nvPr/>
        </p:nvSpPr>
        <p:spPr bwMode="auto">
          <a:xfrm flipH="1">
            <a:off x="-179388" y="109220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39" name="Line 12"/>
          <p:cNvSpPr>
            <a:spLocks noChangeShapeType="1"/>
          </p:cNvSpPr>
          <p:nvPr/>
        </p:nvSpPr>
        <p:spPr bwMode="auto">
          <a:xfrm flipV="1">
            <a:off x="-179388" y="4665663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0" name="Line 13"/>
          <p:cNvSpPr>
            <a:spLocks noChangeShapeType="1"/>
          </p:cNvSpPr>
          <p:nvPr/>
        </p:nvSpPr>
        <p:spPr bwMode="auto">
          <a:xfrm flipH="1" flipV="1">
            <a:off x="-179388" y="4400550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1" name="Line 14"/>
          <p:cNvSpPr>
            <a:spLocks noChangeShapeType="1"/>
          </p:cNvSpPr>
          <p:nvPr/>
        </p:nvSpPr>
        <p:spPr bwMode="auto">
          <a:xfrm>
            <a:off x="-179388" y="280988"/>
            <a:ext cx="9502776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2" name="Line 15"/>
          <p:cNvSpPr>
            <a:spLocks noChangeShapeType="1"/>
          </p:cNvSpPr>
          <p:nvPr/>
        </p:nvSpPr>
        <p:spPr bwMode="auto">
          <a:xfrm flipH="1">
            <a:off x="417513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1043" name="Line 17"/>
          <p:cNvSpPr>
            <a:spLocks noChangeShapeType="1"/>
          </p:cNvSpPr>
          <p:nvPr/>
        </p:nvSpPr>
        <p:spPr bwMode="auto">
          <a:xfrm>
            <a:off x="8656638" y="-147638"/>
            <a:ext cx="0" cy="5508626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xtLst/>
        </p:spPr>
        <p:txBody>
          <a:bodyPr anchor="ctr"/>
          <a:lstStyle/>
          <a:p>
            <a:pPr>
              <a:defRPr/>
            </a:pPr>
            <a:endParaRPr lang="en-GB">
              <a:ln>
                <a:solidFill>
                  <a:schemeClr val="tx1"/>
                </a:solidFill>
              </a:ln>
              <a:latin typeface="Arial" pitchFamily="34" charset="0"/>
            </a:endParaRPr>
          </a:p>
        </p:txBody>
      </p:sp>
      <p:sp>
        <p:nvSpPr>
          <p:cNvPr id="6155" name="Title Placeholder 1"/>
          <p:cNvSpPr>
            <a:spLocks noGrp="1"/>
          </p:cNvSpPr>
          <p:nvPr>
            <p:ph type="title"/>
          </p:nvPr>
        </p:nvSpPr>
        <p:spPr bwMode="auto">
          <a:xfrm>
            <a:off x="417513" y="288000"/>
            <a:ext cx="8229600" cy="31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6156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17513" y="1089025"/>
            <a:ext cx="8229600" cy="3306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41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18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65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145</a:t>
            </a:r>
          </a:p>
        </p:txBody>
      </p:sp>
      <p:sp>
        <p:nvSpPr>
          <p:cNvPr id="43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0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201 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255</a:t>
            </a:r>
          </a:p>
        </p:txBody>
      </p:sp>
      <p:sp>
        <p:nvSpPr>
          <p:cNvPr id="44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104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113</a:t>
            </a:r>
            <a:b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US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122</a:t>
            </a:r>
          </a:p>
        </p:txBody>
      </p:sp>
      <p:sp>
        <p:nvSpPr>
          <p:cNvPr id="45" name="AutoShape 64"/>
          <p:cNvSpPr>
            <a:spLocks noChangeArrowheads="1"/>
          </p:cNvSpPr>
          <p:nvPr/>
        </p:nvSpPr>
        <p:spPr bwMode="auto">
          <a:xfrm>
            <a:off x="291623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accent6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216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217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218</a:t>
            </a:r>
          </a:p>
        </p:txBody>
      </p:sp>
      <p:sp>
        <p:nvSpPr>
          <p:cNvPr id="46" name="AutoShape 65"/>
          <p:cNvSpPr>
            <a:spLocks noChangeArrowheads="1"/>
          </p:cNvSpPr>
          <p:nvPr/>
        </p:nvSpPr>
        <p:spPr bwMode="auto">
          <a:xfrm>
            <a:off x="2555875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4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R 168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G 187</a:t>
            </a:r>
            <a:b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</a:b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B 192</a:t>
            </a:r>
          </a:p>
        </p:txBody>
      </p:sp>
      <p:sp>
        <p:nvSpPr>
          <p:cNvPr id="47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Core and background </a:t>
            </a:r>
            <a:r>
              <a:rPr lang="en-GB" sz="500" b="1" dirty="0" smtClean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colors</a:t>
            </a:r>
            <a:r>
              <a:rPr lang="en-GB" sz="500" b="1" dirty="0">
                <a:solidFill>
                  <a:schemeClr val="tx2"/>
                </a:solidFill>
                <a:latin typeface="+mn-lt"/>
                <a:cs typeface="Arial" panose="020B0604020202020204" pitchFamily="34" charset="0"/>
              </a:rPr>
              <a:t>:</a:t>
            </a:r>
          </a:p>
        </p:txBody>
      </p:sp>
      <p:sp>
        <p:nvSpPr>
          <p:cNvPr id="48" name="AutoShape 57"/>
          <p:cNvSpPr>
            <a:spLocks noChangeArrowheads="1"/>
          </p:cNvSpPr>
          <p:nvPr/>
        </p:nvSpPr>
        <p:spPr bwMode="auto">
          <a:xfrm>
            <a:off x="1474788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tx1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49" name="AutoShape 58"/>
          <p:cNvSpPr>
            <a:spLocks noChangeArrowheads="1"/>
          </p:cNvSpPr>
          <p:nvPr/>
        </p:nvSpPr>
        <p:spPr bwMode="auto">
          <a:xfrm>
            <a:off x="1835150" y="5208588"/>
            <a:ext cx="287338" cy="134937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18000" tIns="252000" rIns="18000" bIns="0"/>
          <a:lstStyle/>
          <a:p>
            <a:pPr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0" name="AutoShape 59"/>
          <p:cNvSpPr>
            <a:spLocks noChangeArrowheads="1"/>
          </p:cNvSpPr>
          <p:nvPr/>
        </p:nvSpPr>
        <p:spPr bwMode="auto">
          <a:xfrm>
            <a:off x="2195513" y="5208588"/>
            <a:ext cx="287337" cy="134937"/>
          </a:xfrm>
          <a:prstGeom prst="roundRect">
            <a:avLst>
              <a:gd name="adj" fmla="val 16667"/>
            </a:avLst>
          </a:prstGeom>
          <a:solidFill>
            <a:schemeClr val="bg2"/>
          </a:solidFill>
          <a:ln w="9525">
            <a:noFill/>
            <a:round/>
            <a:headEnd/>
            <a:tailEnd/>
          </a:ln>
          <a:effectLst/>
        </p:spPr>
        <p:txBody>
          <a:bodyPr lIns="18000" tIns="252000" rIns="18000" bIns="0"/>
          <a:lstStyle/>
          <a:p>
            <a:pPr defTabSz="604647" eaLnBrk="0" fontAlgn="auto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US" sz="500" b="1" dirty="0">
              <a:solidFill>
                <a:schemeClr val="tx2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1" name="Rectangle 68"/>
          <p:cNvSpPr>
            <a:spLocks noChangeArrowheads="1"/>
          </p:cNvSpPr>
          <p:nvPr/>
        </p:nvSpPr>
        <p:spPr bwMode="auto">
          <a:xfrm>
            <a:off x="647700" y="5208588"/>
            <a:ext cx="792163" cy="134937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18000" tIns="0" rIns="36000" bIns="0" anchor="ctr"/>
          <a:lstStyle/>
          <a:p>
            <a:pPr algn="r" defTabSz="603250" eaLnBrk="0" hangingPunct="0">
              <a:spcBef>
                <a:spcPct val="15000"/>
              </a:spcBef>
              <a:spcAft>
                <a:spcPct val="15000"/>
              </a:spcAft>
              <a:buClr>
                <a:schemeClr val="accent1"/>
              </a:buClr>
              <a:defRPr/>
            </a:pPr>
            <a:endParaRPr lang="en-GB" sz="500" b="1" dirty="0">
              <a:solidFill>
                <a:schemeClr val="tx2"/>
              </a:solidFill>
              <a:latin typeface="+mn-lt"/>
              <a:cs typeface="Arial" panose="020B0604020202020204" pitchFamily="34" charset="0"/>
            </a:endParaRPr>
          </a:p>
        </p:txBody>
      </p:sp>
      <p:sp>
        <p:nvSpPr>
          <p:cNvPr id="53" name="Slide Number Placeholder 5"/>
          <p:cNvSpPr txBox="1">
            <a:spLocks/>
          </p:cNvSpPr>
          <p:nvPr/>
        </p:nvSpPr>
        <p:spPr>
          <a:xfrm>
            <a:off x="433388" y="4643438"/>
            <a:ext cx="144462" cy="138112"/>
          </a:xfrm>
          <a:prstGeom prst="rect">
            <a:avLst/>
          </a:prstGeom>
        </p:spPr>
        <p:txBody>
          <a:bodyPr lIns="0" tIns="0" rIns="0" bIns="0"/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00" noProof="0" smtClean="0">
                <a:latin typeface="+mn-lt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noProof="0" dirty="0">
              <a:latin typeface="+mn-lt"/>
              <a:cs typeface="Arial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42800" y="4644000"/>
            <a:ext cx="5048250" cy="1222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r>
              <a:rPr lang="en-US" sz="800" noProof="0" dirty="0" smtClean="0">
                <a:solidFill>
                  <a:schemeClr val="bg1"/>
                </a:solidFill>
                <a:latin typeface="+mn-lt"/>
                <a:cs typeface="Arial" charset="0"/>
              </a:rPr>
              <a:t>© Nokia Solutions</a:t>
            </a:r>
            <a:r>
              <a:rPr lang="en-US" sz="800" baseline="0" noProof="0" dirty="0" smtClean="0">
                <a:solidFill>
                  <a:schemeClr val="bg1"/>
                </a:solidFill>
                <a:latin typeface="+mn-lt"/>
                <a:cs typeface="Arial" charset="0"/>
              </a:rPr>
              <a:t> and Networks</a:t>
            </a:r>
            <a:r>
              <a:rPr lang="en-US" sz="800" noProof="0" dirty="0" smtClean="0">
                <a:solidFill>
                  <a:schemeClr val="bg1"/>
                </a:solidFill>
                <a:latin typeface="+mn-lt"/>
                <a:cs typeface="Arial" charset="0"/>
              </a:rPr>
              <a:t> 2014</a:t>
            </a:r>
            <a:endParaRPr lang="en-US" sz="800" noProof="0" dirty="0">
              <a:solidFill>
                <a:schemeClr val="bg1"/>
              </a:solidFill>
              <a:latin typeface="+mn-lt"/>
              <a:cs typeface="Arial" charset="0"/>
            </a:endParaRPr>
          </a:p>
        </p:txBody>
      </p:sp>
      <p:sp>
        <p:nvSpPr>
          <p:cNvPr id="2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432000" y="4789425"/>
            <a:ext cx="5047200" cy="12240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8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r>
              <a:rPr lang="en-US" noProof="0" dirty="0" smtClean="0">
                <a:solidFill>
                  <a:schemeClr val="bg1"/>
                </a:solidFill>
                <a:cs typeface="Arial" panose="020B0604020202020204" pitchFamily="34" charset="0"/>
              </a:rPr>
              <a:t>&lt;Change information classification in footer&gt;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7" r:id="rId1"/>
    <p:sldLayoutId id="2147483808" r:id="rId2"/>
    <p:sldLayoutId id="2147483809" r:id="rId3"/>
    <p:sldLayoutId id="2147483810" r:id="rId4"/>
    <p:sldLayoutId id="2147483811" r:id="rId5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1800" b="1" kern="1200">
          <a:solidFill>
            <a:schemeClr val="tx2"/>
          </a:solidFill>
          <a:latin typeface="+mj-lt"/>
          <a:ea typeface="ヒラギノ角ゴ Pro W3" charset="0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charset="0"/>
          <a:ea typeface="ヒラギノ角ゴ Pro W3" charset="0"/>
          <a:cs typeface="Arial" pitchFamily="34" charset="0"/>
        </a:defRPr>
      </a:lvl5pPr>
      <a:lvl6pPr marL="4572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6pPr>
      <a:lvl7pPr marL="9144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7pPr>
      <a:lvl8pPr marL="13716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8pPr>
      <a:lvl9pPr marL="1828800" algn="l" defTabSz="457200" rtl="0" eaLnBrk="1" fontAlgn="base" hangingPunct="1">
        <a:spcBef>
          <a:spcPct val="0"/>
        </a:spcBef>
        <a:spcAft>
          <a:spcPct val="0"/>
        </a:spcAft>
        <a:defRPr b="1">
          <a:solidFill>
            <a:schemeClr val="bg2"/>
          </a:solidFill>
          <a:latin typeface="Arial" charset="0"/>
          <a:ea typeface="ヒラギノ角ゴ Pro W3" charset="0"/>
        </a:defRPr>
      </a:lvl9pPr>
    </p:titleStyle>
    <p:bodyStyle>
      <a:lvl1pPr marL="230188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3200" kern="1200">
          <a:solidFill>
            <a:schemeClr val="tx2"/>
          </a:solidFill>
          <a:latin typeface="+mn-lt"/>
          <a:ea typeface="ヒラギノ角ゴ Pro W3" charset="0"/>
          <a:cs typeface="ヒラギノ角ゴ Pro W3" charset="0"/>
        </a:defRPr>
      </a:lvl1pPr>
      <a:lvl2pPr marL="458788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8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2pPr>
      <a:lvl3pPr marL="684213" indent="-225425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4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3pPr>
      <a:lvl4pPr marL="912813" indent="-228600" algn="l" defTabSz="457200" rtl="0" eaLnBrk="0" fontAlgn="base" hangingPunct="0">
        <a:spcBef>
          <a:spcPct val="0"/>
        </a:spcBef>
        <a:spcAft>
          <a:spcPts val="600"/>
        </a:spcAft>
        <a:buFont typeface="Lucida Grande"/>
        <a:buChar char="-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4pPr>
      <a:lvl5pPr marL="1143000" indent="-230188" algn="l" defTabSz="457200" rtl="0" eaLnBrk="0" fontAlgn="base" hangingPunct="0">
        <a:spcBef>
          <a:spcPct val="0"/>
        </a:spcBef>
        <a:spcAft>
          <a:spcPts val="600"/>
        </a:spcAft>
        <a:buFont typeface="Arial" charset="0"/>
        <a:buChar char="•"/>
        <a:defRPr sz="2000" kern="1200">
          <a:solidFill>
            <a:schemeClr val="tx2"/>
          </a:solidFill>
          <a:latin typeface="+mn-lt"/>
          <a:ea typeface="ヒラギノ角ゴ Pro W3" charset="0"/>
          <a:cs typeface="ヒラギノ角ゴ Pro W3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12419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08400" y="2430463"/>
            <a:ext cx="1727200" cy="28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13" r:id="rId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Placeholder 5"/>
          <p:cNvSpPr>
            <a:spLocks noGrp="1"/>
          </p:cNvSpPr>
          <p:nvPr>
            <p:ph type="body" sz="quarter" idx="10"/>
          </p:nvPr>
        </p:nvSpPr>
        <p:spPr>
          <a:xfrm>
            <a:off x="370483" y="1146704"/>
            <a:ext cx="8244000" cy="2253600"/>
          </a:xfrm>
        </p:spPr>
        <p:txBody>
          <a:bodyPr/>
          <a:lstStyle/>
          <a:p>
            <a:pPr eaLnBrk="1" hangingPunct="1"/>
            <a:r>
              <a:rPr lang="en-US" sz="2400" dirty="0" smtClean="0"/>
              <a:t>R4-77AH-IoT-0150</a:t>
            </a:r>
            <a:endParaRPr lang="en-US" sz="2400" dirty="0" smtClean="0"/>
          </a:p>
          <a:p>
            <a:pPr eaLnBrk="1" hangingPunct="1"/>
            <a:endParaRPr lang="en-US" sz="2400" dirty="0" smtClean="0"/>
          </a:p>
          <a:p>
            <a:pPr eaLnBrk="1" hangingPunct="1"/>
            <a:r>
              <a:rPr lang="en-US" sz="2400" dirty="0">
                <a:ea typeface="ヒラギノ角ゴ Pro W3"/>
                <a:cs typeface="ヒラギノ角ゴ Pro W3"/>
              </a:rPr>
              <a:t>WF for NB-IOT transmitter characteristics</a:t>
            </a:r>
            <a:endParaRPr lang="en-US" sz="2400" dirty="0" smtClean="0">
              <a:ea typeface="ヒラギノ角ゴ Pro W3"/>
              <a:cs typeface="ヒラギノ角ゴ Pro W3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i-FI" sz="1600" dirty="0" err="1" smtClean="0"/>
              <a:t>This</a:t>
            </a:r>
            <a:r>
              <a:rPr lang="fi-FI" sz="1600" dirty="0" smtClean="0"/>
              <a:t> </a:t>
            </a:r>
            <a:r>
              <a:rPr lang="fi-FI" sz="1600" dirty="0" err="1" smtClean="0"/>
              <a:t>contribution</a:t>
            </a:r>
            <a:r>
              <a:rPr lang="fi-FI" sz="1600" dirty="0" smtClean="0"/>
              <a:t> </a:t>
            </a:r>
            <a:r>
              <a:rPr lang="fi-FI" sz="1600" dirty="0" err="1" smtClean="0"/>
              <a:t>captures</a:t>
            </a:r>
            <a:r>
              <a:rPr lang="fi-FI" sz="1600" dirty="0" smtClean="0"/>
              <a:t> </a:t>
            </a:r>
            <a:r>
              <a:rPr lang="fi-FI" sz="1600" dirty="0" err="1" smtClean="0"/>
              <a:t>the</a:t>
            </a:r>
            <a:r>
              <a:rPr lang="fi-FI" sz="1600" dirty="0" smtClean="0"/>
              <a:t> </a:t>
            </a:r>
            <a:r>
              <a:rPr lang="fi-FI" sz="1600" dirty="0" err="1" smtClean="0"/>
              <a:t>intial</a:t>
            </a:r>
            <a:r>
              <a:rPr lang="fi-FI" sz="1600" dirty="0" smtClean="0"/>
              <a:t> </a:t>
            </a:r>
            <a:r>
              <a:rPr lang="fi-FI" sz="1600" dirty="0" err="1" smtClean="0"/>
              <a:t>agreements</a:t>
            </a:r>
            <a:r>
              <a:rPr lang="fi-FI" sz="1600" dirty="0" smtClean="0"/>
              <a:t> for NB-IOT </a:t>
            </a:r>
            <a:r>
              <a:rPr lang="fi-FI" sz="1600" dirty="0" err="1" smtClean="0"/>
              <a:t>transmitter</a:t>
            </a:r>
            <a:r>
              <a:rPr lang="fi-FI" sz="1600" dirty="0" smtClean="0"/>
              <a:t> </a:t>
            </a:r>
            <a:r>
              <a:rPr lang="fi-FI" sz="1600" dirty="0" err="1" smtClean="0"/>
              <a:t>characteristics</a:t>
            </a:r>
            <a:r>
              <a:rPr lang="en-US" sz="1600" dirty="0" smtClean="0"/>
              <a:t> which were endorsed in RAN4 NB-IOT Ad-Hoc in Budapest. Background information for agreements can be found from listed references.</a:t>
            </a:r>
          </a:p>
          <a:p>
            <a:pPr marL="0" indent="0">
              <a:buNone/>
            </a:pPr>
            <a:r>
              <a:rPr lang="fi-FI" sz="1600" dirty="0" err="1"/>
              <a:t>This</a:t>
            </a:r>
            <a:r>
              <a:rPr lang="fi-FI" sz="1600" dirty="0"/>
              <a:t> </a:t>
            </a:r>
            <a:r>
              <a:rPr lang="fi-FI" sz="1600" dirty="0" err="1"/>
              <a:t>contribution</a:t>
            </a:r>
            <a:r>
              <a:rPr lang="fi-FI" sz="1600" dirty="0"/>
              <a:t> </a:t>
            </a:r>
            <a:r>
              <a:rPr lang="fi-FI" sz="1600" dirty="0" err="1"/>
              <a:t>also</a:t>
            </a:r>
            <a:r>
              <a:rPr lang="fi-FI" sz="1600" dirty="0"/>
              <a:t> </a:t>
            </a:r>
            <a:r>
              <a:rPr lang="fi-FI" sz="1600" dirty="0" err="1"/>
              <a:t>lists</a:t>
            </a:r>
            <a:r>
              <a:rPr lang="fi-FI" sz="1600" dirty="0"/>
              <a:t> </a:t>
            </a:r>
            <a:r>
              <a:rPr lang="fi-FI" sz="1600" dirty="0" err="1"/>
              <a:t>topics</a:t>
            </a:r>
            <a:r>
              <a:rPr lang="fi-FI" sz="1600" dirty="0"/>
              <a:t> </a:t>
            </a:r>
            <a:r>
              <a:rPr lang="fi-FI" sz="1600" dirty="0" err="1"/>
              <a:t>that</a:t>
            </a:r>
            <a:r>
              <a:rPr lang="fi-FI" sz="1600" dirty="0"/>
              <a:t> </a:t>
            </a:r>
            <a:r>
              <a:rPr lang="fi-FI" sz="1600" dirty="0" err="1"/>
              <a:t>needs</a:t>
            </a:r>
            <a:r>
              <a:rPr lang="fi-FI" sz="1600" dirty="0"/>
              <a:t> </a:t>
            </a:r>
            <a:r>
              <a:rPr lang="fi-FI" sz="1600" dirty="0" err="1"/>
              <a:t>further</a:t>
            </a:r>
            <a:r>
              <a:rPr lang="fi-FI" sz="1600" dirty="0"/>
              <a:t> </a:t>
            </a:r>
            <a:r>
              <a:rPr lang="fi-FI" sz="1600" dirty="0" err="1"/>
              <a:t>discussion</a:t>
            </a:r>
            <a:r>
              <a:rPr lang="fi-FI" sz="1600" dirty="0"/>
              <a:t> in </a:t>
            </a:r>
            <a:r>
              <a:rPr lang="fi-FI" sz="1600" dirty="0" err="1"/>
              <a:t>next</a:t>
            </a:r>
            <a:r>
              <a:rPr lang="fi-FI" sz="1600" dirty="0"/>
              <a:t> </a:t>
            </a:r>
            <a:r>
              <a:rPr lang="fi-FI" sz="1600" dirty="0" err="1"/>
              <a:t>meeting</a:t>
            </a:r>
            <a:r>
              <a:rPr lang="fi-FI" sz="1600" dirty="0"/>
              <a:t>.</a:t>
            </a:r>
            <a:endParaRPr lang="en-US" sz="1600" dirty="0"/>
          </a:p>
          <a:p>
            <a:pPr marL="0" indent="0">
              <a:buNone/>
            </a:pPr>
            <a:endParaRPr lang="fi-FI" sz="1600" dirty="0"/>
          </a:p>
          <a:p>
            <a:pPr marL="0" indent="0">
              <a:buNone/>
            </a:pPr>
            <a:r>
              <a:rPr lang="fi-FI" sz="1600" dirty="0" smtClean="0"/>
              <a:t>REFERENCES:</a:t>
            </a:r>
          </a:p>
          <a:p>
            <a:pPr marL="0" indent="0">
              <a:buNone/>
            </a:pPr>
            <a:r>
              <a:rPr lang="en-US" sz="1600" dirty="0" smtClean="0"/>
              <a:t>R4-77AH-IoT-0059</a:t>
            </a:r>
            <a:r>
              <a:rPr lang="en-US" sz="1600" dirty="0"/>
              <a:t>, NB-IOT UE RF </a:t>
            </a:r>
            <a:r>
              <a:rPr lang="en-US" sz="1600" dirty="0" smtClean="0"/>
              <a:t>aspects, Nokia Networks</a:t>
            </a:r>
            <a:endParaRPr lang="en-US" sz="1600" dirty="0"/>
          </a:p>
          <a:p>
            <a:endParaRPr lang="en-US" sz="16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err="1" smtClean="0"/>
              <a:t>Background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  <a:endParaRPr lang="en-US" noProof="0" dirty="0" smtClean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9433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sz="1200" dirty="0" smtClean="0"/>
              <a:t>At least Maximum output power classes 3 (23 dBm) is specified for NB-IOT.</a:t>
            </a:r>
          </a:p>
          <a:p>
            <a:pPr lvl="1"/>
            <a:r>
              <a:rPr lang="fi-FI" sz="800" dirty="0" smtClean="0"/>
              <a:t>Power class 5 can be discussed in the next meeting.</a:t>
            </a:r>
          </a:p>
          <a:p>
            <a:r>
              <a:rPr lang="fi-FI" sz="1200" dirty="0" smtClean="0"/>
              <a:t>Minimum output power is specified to be -40 dBm over NB-IOT channel bandwidth</a:t>
            </a:r>
          </a:p>
          <a:p>
            <a:pPr lvl="1"/>
            <a:r>
              <a:rPr lang="fi-FI" sz="800" dirty="0" smtClean="0"/>
              <a:t>for UE </a:t>
            </a:r>
            <a:r>
              <a:rPr lang="fi-FI" sz="800" dirty="0" err="1" smtClean="0"/>
              <a:t>that</a:t>
            </a:r>
            <a:r>
              <a:rPr lang="fi-FI" sz="800" dirty="0" smtClean="0"/>
              <a:t> </a:t>
            </a:r>
            <a:r>
              <a:rPr lang="fi-FI" sz="800" dirty="0" err="1" smtClean="0"/>
              <a:t>supports</a:t>
            </a:r>
            <a:r>
              <a:rPr lang="fi-FI" sz="800" dirty="0" smtClean="0"/>
              <a:t> multitone,  this is defniend for fully allocated channel. </a:t>
            </a:r>
          </a:p>
          <a:p>
            <a:pPr lvl="1"/>
            <a:r>
              <a:rPr lang="fi-FI" sz="800" dirty="0" smtClean="0"/>
              <a:t>For </a:t>
            </a:r>
            <a:r>
              <a:rPr lang="fi-FI" sz="800" dirty="0"/>
              <a:t>UE </a:t>
            </a:r>
            <a:r>
              <a:rPr lang="fi-FI" sz="800" dirty="0" err="1"/>
              <a:t>that</a:t>
            </a:r>
            <a:r>
              <a:rPr lang="fi-FI" sz="800" dirty="0"/>
              <a:t> </a:t>
            </a:r>
            <a:r>
              <a:rPr lang="fi-FI" sz="800" dirty="0" err="1" smtClean="0"/>
              <a:t>supports</a:t>
            </a:r>
            <a:r>
              <a:rPr lang="fi-FI" sz="800" dirty="0" smtClean="0"/>
              <a:t> single tone, it is FFS.</a:t>
            </a:r>
            <a:endParaRPr lang="fi-FI" sz="400" dirty="0" smtClean="0"/>
          </a:p>
          <a:p>
            <a:r>
              <a:rPr lang="fi-FI" sz="1200" dirty="0" err="1" smtClean="0"/>
              <a:t>Transmit</a:t>
            </a:r>
            <a:r>
              <a:rPr lang="fi-FI" sz="1200" dirty="0" smtClean="0"/>
              <a:t> </a:t>
            </a:r>
            <a:r>
              <a:rPr lang="fi-FI" sz="1200" dirty="0" err="1" smtClean="0"/>
              <a:t>Off</a:t>
            </a:r>
            <a:r>
              <a:rPr lang="fi-FI" sz="1200" dirty="0" smtClean="0"/>
              <a:t> </a:t>
            </a:r>
            <a:r>
              <a:rPr lang="fi-FI" sz="1200" dirty="0" err="1"/>
              <a:t>power</a:t>
            </a:r>
            <a:r>
              <a:rPr lang="fi-FI" sz="1200" dirty="0"/>
              <a:t> </a:t>
            </a:r>
            <a:r>
              <a:rPr lang="fi-FI" sz="1200" dirty="0" smtClean="0"/>
              <a:t>is</a:t>
            </a:r>
            <a:r>
              <a:rPr lang="fi-FI" sz="1200" dirty="0"/>
              <a:t> </a:t>
            </a:r>
            <a:r>
              <a:rPr lang="fi-FI" sz="1200" dirty="0" err="1"/>
              <a:t>specified</a:t>
            </a:r>
            <a:r>
              <a:rPr lang="fi-FI" sz="1200" dirty="0"/>
              <a:t> to </a:t>
            </a:r>
            <a:r>
              <a:rPr lang="fi-FI" sz="1200" dirty="0" err="1"/>
              <a:t>be</a:t>
            </a:r>
            <a:r>
              <a:rPr lang="fi-FI" sz="1200" dirty="0" smtClean="0"/>
              <a:t> -50 </a:t>
            </a:r>
            <a:r>
              <a:rPr lang="fi-FI" sz="1200" dirty="0" err="1"/>
              <a:t>dBm</a:t>
            </a:r>
            <a:r>
              <a:rPr lang="fi-FI" sz="1200" dirty="0"/>
              <a:t> </a:t>
            </a:r>
            <a:r>
              <a:rPr lang="fi-FI" sz="1200" dirty="0" err="1"/>
              <a:t>over</a:t>
            </a:r>
            <a:r>
              <a:rPr lang="fi-FI" sz="1200" dirty="0"/>
              <a:t> NB-IOT </a:t>
            </a:r>
            <a:r>
              <a:rPr lang="fi-FI" sz="1200" dirty="0" err="1"/>
              <a:t>channel</a:t>
            </a:r>
            <a:r>
              <a:rPr lang="fi-FI" sz="1200" dirty="0"/>
              <a:t> </a:t>
            </a:r>
            <a:r>
              <a:rPr lang="fi-FI" sz="1200" dirty="0" err="1" smtClean="0"/>
              <a:t>bandwidth</a:t>
            </a:r>
            <a:endParaRPr lang="fi-FI" sz="1200" dirty="0" smtClean="0"/>
          </a:p>
          <a:p>
            <a:pPr lvl="1"/>
            <a:r>
              <a:rPr lang="fi-FI" sz="800" dirty="0"/>
              <a:t>for UE </a:t>
            </a:r>
            <a:r>
              <a:rPr lang="fi-FI" sz="800" dirty="0" err="1"/>
              <a:t>that</a:t>
            </a:r>
            <a:r>
              <a:rPr lang="fi-FI" sz="800" dirty="0"/>
              <a:t> </a:t>
            </a:r>
            <a:r>
              <a:rPr lang="fi-FI" sz="800" dirty="0" err="1"/>
              <a:t>supports</a:t>
            </a:r>
            <a:r>
              <a:rPr lang="fi-FI" sz="800" dirty="0"/>
              <a:t> </a:t>
            </a:r>
            <a:r>
              <a:rPr lang="fi-FI" sz="800" dirty="0" err="1"/>
              <a:t>multitone</a:t>
            </a:r>
            <a:r>
              <a:rPr lang="fi-FI" sz="800" dirty="0"/>
              <a:t>,  </a:t>
            </a:r>
            <a:r>
              <a:rPr lang="fi-FI" sz="800" dirty="0" err="1"/>
              <a:t>this</a:t>
            </a:r>
            <a:r>
              <a:rPr lang="fi-FI" sz="800" dirty="0"/>
              <a:t> is </a:t>
            </a:r>
            <a:r>
              <a:rPr lang="fi-FI" sz="800" dirty="0" err="1"/>
              <a:t>defniend</a:t>
            </a:r>
            <a:r>
              <a:rPr lang="fi-FI" sz="800" dirty="0"/>
              <a:t> for </a:t>
            </a:r>
            <a:r>
              <a:rPr lang="fi-FI" sz="800" dirty="0" err="1"/>
              <a:t>fully</a:t>
            </a:r>
            <a:r>
              <a:rPr lang="fi-FI" sz="800" dirty="0"/>
              <a:t> </a:t>
            </a:r>
            <a:r>
              <a:rPr lang="fi-FI" sz="800" dirty="0" err="1"/>
              <a:t>allocated</a:t>
            </a:r>
            <a:r>
              <a:rPr lang="fi-FI" sz="800" dirty="0"/>
              <a:t> </a:t>
            </a:r>
            <a:r>
              <a:rPr lang="fi-FI" sz="800" dirty="0" err="1"/>
              <a:t>channel</a:t>
            </a:r>
            <a:r>
              <a:rPr lang="fi-FI" sz="800" dirty="0"/>
              <a:t>. </a:t>
            </a:r>
          </a:p>
          <a:p>
            <a:pPr lvl="1"/>
            <a:r>
              <a:rPr lang="fi-FI" sz="800" dirty="0"/>
              <a:t>For UE </a:t>
            </a:r>
            <a:r>
              <a:rPr lang="fi-FI" sz="800" dirty="0" err="1"/>
              <a:t>that</a:t>
            </a:r>
            <a:r>
              <a:rPr lang="fi-FI" sz="800" dirty="0"/>
              <a:t> </a:t>
            </a:r>
            <a:r>
              <a:rPr lang="fi-FI" sz="800" dirty="0" err="1"/>
              <a:t>supports</a:t>
            </a:r>
            <a:r>
              <a:rPr lang="fi-FI" sz="800" dirty="0"/>
              <a:t> single </a:t>
            </a:r>
            <a:r>
              <a:rPr lang="fi-FI" sz="800" dirty="0" err="1"/>
              <a:t>tone</a:t>
            </a:r>
            <a:r>
              <a:rPr lang="fi-FI" sz="800" dirty="0"/>
              <a:t>, it is FFS.</a:t>
            </a:r>
            <a:endParaRPr lang="fi-FI" sz="400" dirty="0"/>
          </a:p>
          <a:p>
            <a:r>
              <a:rPr lang="fi-FI" sz="1200" dirty="0" err="1" smtClean="0"/>
              <a:t>Frequency</a:t>
            </a:r>
            <a:r>
              <a:rPr lang="fi-FI" sz="1200" dirty="0" smtClean="0"/>
              <a:t> error </a:t>
            </a:r>
            <a:r>
              <a:rPr lang="fi-FI" sz="1200" dirty="0"/>
              <a:t>is specified to be </a:t>
            </a:r>
            <a:r>
              <a:rPr lang="fi-FI" sz="1200" dirty="0" smtClean="0"/>
              <a:t>[±0.1] </a:t>
            </a:r>
            <a:r>
              <a:rPr lang="fi-FI" sz="1200" dirty="0"/>
              <a:t>PPM </a:t>
            </a:r>
            <a:r>
              <a:rPr lang="en-US" sz="1200" dirty="0"/>
              <a:t>observed over a period of one time slot </a:t>
            </a:r>
            <a:r>
              <a:rPr lang="en-US" sz="1200" dirty="0" smtClean="0"/>
              <a:t>compared </a:t>
            </a:r>
            <a:r>
              <a:rPr lang="en-US" sz="1200" dirty="0"/>
              <a:t>to the carrier frequency received from the </a:t>
            </a:r>
            <a:r>
              <a:rPr lang="fi-FI" sz="1200" dirty="0" smtClean="0"/>
              <a:t>NB-IOT BS</a:t>
            </a:r>
          </a:p>
          <a:p>
            <a:r>
              <a:rPr lang="fi-FI" sz="1200" dirty="0" smtClean="0"/>
              <a:t>NB-IOT UE to UE co-ex clause refers back to E-UTRA requirement</a:t>
            </a:r>
          </a:p>
          <a:p>
            <a:r>
              <a:rPr lang="fi-FI" sz="1200" dirty="0" err="1" smtClean="0"/>
              <a:t>Occupied</a:t>
            </a:r>
            <a:r>
              <a:rPr lang="fi-FI" sz="1200" dirty="0" smtClean="0"/>
              <a:t> </a:t>
            </a:r>
            <a:r>
              <a:rPr lang="fi-FI" sz="1200" dirty="0" err="1" smtClean="0"/>
              <a:t>bandwidth</a:t>
            </a:r>
            <a:r>
              <a:rPr lang="fi-FI" sz="1200" dirty="0" smtClean="0"/>
              <a:t> </a:t>
            </a:r>
            <a:r>
              <a:rPr lang="fi-FI" sz="1200" dirty="0" err="1" smtClean="0"/>
              <a:t>shall</a:t>
            </a:r>
            <a:r>
              <a:rPr lang="fi-FI" sz="1200" dirty="0" smtClean="0"/>
              <a:t> </a:t>
            </a:r>
            <a:r>
              <a:rPr lang="fi-FI" sz="1200" dirty="0" err="1" smtClean="0"/>
              <a:t>be</a:t>
            </a:r>
            <a:r>
              <a:rPr lang="fi-FI" sz="1200" dirty="0" smtClean="0"/>
              <a:t> </a:t>
            </a:r>
            <a:r>
              <a:rPr lang="fi-FI" sz="1200" dirty="0" err="1" smtClean="0"/>
              <a:t>less</a:t>
            </a:r>
            <a:r>
              <a:rPr lang="fi-FI" sz="1200" dirty="0" smtClean="0"/>
              <a:t> </a:t>
            </a:r>
            <a:r>
              <a:rPr lang="fi-FI" sz="1200" dirty="0" err="1" smtClean="0"/>
              <a:t>than</a:t>
            </a:r>
            <a:r>
              <a:rPr lang="fi-FI" sz="1200" dirty="0" smtClean="0"/>
              <a:t> NB-IOT </a:t>
            </a:r>
            <a:r>
              <a:rPr lang="fi-FI" sz="1200" dirty="0" err="1" smtClean="0"/>
              <a:t>channel</a:t>
            </a:r>
            <a:r>
              <a:rPr lang="fi-FI" sz="1200" dirty="0" smtClean="0"/>
              <a:t> </a:t>
            </a:r>
            <a:r>
              <a:rPr lang="fi-FI" sz="1200" dirty="0" err="1" smtClean="0"/>
              <a:t>bandwidth</a:t>
            </a:r>
            <a:r>
              <a:rPr lang="fi-FI" sz="1200" dirty="0"/>
              <a:t> </a:t>
            </a:r>
            <a:r>
              <a:rPr lang="fi-FI" sz="1200" dirty="0" smtClean="0"/>
              <a:t>i.e. 200 kHz</a:t>
            </a:r>
          </a:p>
          <a:p>
            <a:pPr lvl="1"/>
            <a:r>
              <a:rPr lang="fi-FI" sz="800" dirty="0" err="1" smtClean="0"/>
              <a:t>Follows</a:t>
            </a:r>
            <a:r>
              <a:rPr lang="fi-FI" sz="800" dirty="0" smtClean="0"/>
              <a:t> </a:t>
            </a:r>
            <a:r>
              <a:rPr lang="fi-FI" sz="800" dirty="0" err="1" smtClean="0"/>
              <a:t>the</a:t>
            </a:r>
            <a:r>
              <a:rPr lang="fi-FI" sz="800" dirty="0" smtClean="0"/>
              <a:t> </a:t>
            </a:r>
            <a:r>
              <a:rPr lang="fi-FI" sz="800" dirty="0" err="1" smtClean="0"/>
              <a:t>decision</a:t>
            </a:r>
            <a:r>
              <a:rPr lang="fi-FI" sz="800" dirty="0" smtClean="0"/>
              <a:t> on NB-IOT </a:t>
            </a:r>
            <a:r>
              <a:rPr lang="fi-FI" sz="800" dirty="0" err="1" smtClean="0"/>
              <a:t>channel</a:t>
            </a:r>
            <a:r>
              <a:rPr lang="fi-FI" sz="800" dirty="0" smtClean="0"/>
              <a:t> </a:t>
            </a:r>
            <a:r>
              <a:rPr lang="fi-FI" sz="800" dirty="0" err="1" smtClean="0"/>
              <a:t>bndwidth</a:t>
            </a:r>
            <a:r>
              <a:rPr lang="fi-FI" sz="800" dirty="0" smtClean="0"/>
              <a:t> </a:t>
            </a:r>
            <a:r>
              <a:rPr lang="fi-FI" sz="800" dirty="0" err="1" smtClean="0"/>
              <a:t>discussion</a:t>
            </a:r>
            <a:endParaRPr lang="fi-FI" sz="800" dirty="0" smtClean="0"/>
          </a:p>
          <a:p>
            <a:endParaRPr lang="fi-FI" sz="1200" dirty="0"/>
          </a:p>
          <a:p>
            <a:endParaRPr lang="fi-FI" sz="1200" dirty="0" smtClean="0"/>
          </a:p>
          <a:p>
            <a:endParaRPr lang="fi-FI" sz="1200" dirty="0"/>
          </a:p>
          <a:p>
            <a:endParaRPr lang="fi-FI" sz="1200" dirty="0" smtClean="0"/>
          </a:p>
          <a:p>
            <a:endParaRPr lang="fi-FI" sz="1200" dirty="0"/>
          </a:p>
          <a:p>
            <a:endParaRPr lang="fi-FI" sz="1200" dirty="0" smtClean="0"/>
          </a:p>
          <a:p>
            <a:endParaRPr lang="en-US" sz="12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 smtClean="0"/>
              <a:t>NB-IOT </a:t>
            </a:r>
            <a:r>
              <a:rPr lang="fi-FI" dirty="0" err="1" smtClean="0"/>
              <a:t>Transmitter</a:t>
            </a:r>
            <a:r>
              <a:rPr lang="fi-FI" dirty="0" smtClean="0"/>
              <a:t> </a:t>
            </a:r>
            <a:r>
              <a:rPr lang="fi-FI" dirty="0" err="1" smtClean="0"/>
              <a:t>characteristics</a:t>
            </a:r>
            <a:r>
              <a:rPr lang="fi-FI" dirty="0" smtClean="0"/>
              <a:t> </a:t>
            </a:r>
            <a:r>
              <a:rPr lang="fi-FI" dirty="0" err="1" smtClean="0"/>
              <a:t>agreements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  <a:endParaRPr lang="en-US" noProof="0" dirty="0" smtClean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2769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i-FI" sz="1400" dirty="0" smtClean="0">
                <a:solidFill>
                  <a:schemeClr val="tx1"/>
                </a:solidFill>
              </a:rPr>
              <a:t>E-UTRA </a:t>
            </a:r>
            <a:r>
              <a:rPr lang="fi-FI" sz="1400" dirty="0">
                <a:solidFill>
                  <a:schemeClr val="tx1"/>
                </a:solidFill>
              </a:rPr>
              <a:t>General </a:t>
            </a:r>
            <a:r>
              <a:rPr lang="fi-FI" sz="1400" dirty="0" smtClean="0">
                <a:solidFill>
                  <a:schemeClr val="tx1"/>
                </a:solidFill>
              </a:rPr>
              <a:t>ON/OFF </a:t>
            </a:r>
            <a:r>
              <a:rPr lang="fi-FI" sz="1400" dirty="0" err="1">
                <a:solidFill>
                  <a:schemeClr val="tx1"/>
                </a:solidFill>
              </a:rPr>
              <a:t>time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 smtClean="0">
                <a:solidFill>
                  <a:schemeClr val="tx1"/>
                </a:solidFill>
              </a:rPr>
              <a:t>mask</a:t>
            </a:r>
            <a:r>
              <a:rPr lang="fi-FI" sz="1400" dirty="0" smtClean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can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be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 smtClean="0">
                <a:solidFill>
                  <a:schemeClr val="tx1"/>
                </a:solidFill>
              </a:rPr>
              <a:t>re-used</a:t>
            </a:r>
            <a:r>
              <a:rPr lang="fi-FI" sz="1400" dirty="0" smtClean="0">
                <a:solidFill>
                  <a:schemeClr val="tx1"/>
                </a:solidFill>
              </a:rPr>
              <a:t> for NB-IOT</a:t>
            </a:r>
            <a:endParaRPr lang="fi-FI" sz="1400" dirty="0">
              <a:solidFill>
                <a:schemeClr val="tx1"/>
              </a:solidFill>
            </a:endParaRPr>
          </a:p>
          <a:p>
            <a:pPr lvl="0"/>
            <a:r>
              <a:rPr lang="fi-FI" sz="1400" dirty="0" smtClean="0">
                <a:solidFill>
                  <a:schemeClr val="tx1"/>
                </a:solidFill>
              </a:rPr>
              <a:t>E-UTRA </a:t>
            </a:r>
            <a:r>
              <a:rPr lang="fi-FI" sz="1400" dirty="0" err="1" smtClean="0">
                <a:solidFill>
                  <a:schemeClr val="tx1"/>
                </a:solidFill>
              </a:rPr>
              <a:t>Absolute</a:t>
            </a:r>
            <a:r>
              <a:rPr lang="fi-FI" sz="1400" dirty="0" smtClean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power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 smtClean="0">
                <a:solidFill>
                  <a:schemeClr val="tx1"/>
                </a:solidFill>
              </a:rPr>
              <a:t>tolerance</a:t>
            </a:r>
            <a:r>
              <a:rPr lang="fi-FI" sz="1400" dirty="0" smtClean="0">
                <a:solidFill>
                  <a:schemeClr val="tx1"/>
                </a:solidFill>
              </a:rPr>
              <a:t> </a:t>
            </a:r>
            <a:r>
              <a:rPr lang="fi-FI" sz="1400" dirty="0" err="1" smtClean="0">
                <a:solidFill>
                  <a:schemeClr val="tx1"/>
                </a:solidFill>
              </a:rPr>
              <a:t>requirement</a:t>
            </a:r>
            <a:r>
              <a:rPr lang="fi-FI" sz="1400" dirty="0" smtClean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can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be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 smtClean="0">
                <a:solidFill>
                  <a:schemeClr val="tx1"/>
                </a:solidFill>
              </a:rPr>
              <a:t>re-used</a:t>
            </a:r>
            <a:r>
              <a:rPr lang="fi-FI" sz="1400" dirty="0" smtClean="0">
                <a:solidFill>
                  <a:schemeClr val="tx1"/>
                </a:solidFill>
              </a:rPr>
              <a:t> for </a:t>
            </a:r>
            <a:r>
              <a:rPr lang="fi-FI" sz="1400" dirty="0">
                <a:solidFill>
                  <a:schemeClr val="tx1"/>
                </a:solidFill>
              </a:rPr>
              <a:t>NB-IOT</a:t>
            </a:r>
          </a:p>
          <a:p>
            <a:pPr lvl="0"/>
            <a:r>
              <a:rPr lang="fi-FI" sz="1400" dirty="0" smtClean="0">
                <a:solidFill>
                  <a:schemeClr val="tx1"/>
                </a:solidFill>
              </a:rPr>
              <a:t>E-UTRA </a:t>
            </a:r>
            <a:r>
              <a:rPr lang="fi-FI" sz="1400" dirty="0" err="1" smtClean="0">
                <a:solidFill>
                  <a:schemeClr val="tx1"/>
                </a:solidFill>
              </a:rPr>
              <a:t>Relative</a:t>
            </a:r>
            <a:r>
              <a:rPr lang="fi-FI" sz="1400" dirty="0" smtClean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power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tolerance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requirement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can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be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re-used</a:t>
            </a:r>
            <a:r>
              <a:rPr lang="fi-FI" sz="1400" dirty="0">
                <a:solidFill>
                  <a:schemeClr val="tx1"/>
                </a:solidFill>
              </a:rPr>
              <a:t> for NB-IOT</a:t>
            </a:r>
          </a:p>
          <a:p>
            <a:pPr lvl="0"/>
            <a:r>
              <a:rPr lang="fi-FI" sz="1400" dirty="0" smtClean="0">
                <a:solidFill>
                  <a:schemeClr val="tx1"/>
                </a:solidFill>
              </a:rPr>
              <a:t>E-UTRA </a:t>
            </a:r>
            <a:r>
              <a:rPr lang="fi-FI" sz="1400" dirty="0" err="1" smtClean="0">
                <a:solidFill>
                  <a:schemeClr val="tx1"/>
                </a:solidFill>
              </a:rPr>
              <a:t>Aggregate</a:t>
            </a:r>
            <a:r>
              <a:rPr lang="fi-FI" sz="1400" dirty="0" smtClean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power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 smtClean="0">
                <a:solidFill>
                  <a:schemeClr val="tx1"/>
                </a:solidFill>
              </a:rPr>
              <a:t>control</a:t>
            </a:r>
            <a:r>
              <a:rPr lang="fi-FI" sz="1400" dirty="0" smtClean="0">
                <a:solidFill>
                  <a:schemeClr val="tx1"/>
                </a:solidFill>
              </a:rPr>
              <a:t> </a:t>
            </a:r>
            <a:r>
              <a:rPr lang="fi-FI" sz="1400" dirty="0" err="1" smtClean="0">
                <a:solidFill>
                  <a:schemeClr val="tx1"/>
                </a:solidFill>
              </a:rPr>
              <a:t>tolerance</a:t>
            </a:r>
            <a:r>
              <a:rPr lang="fi-FI" sz="1400" dirty="0" smtClean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requirement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can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be</a:t>
            </a:r>
            <a:r>
              <a:rPr lang="fi-FI" sz="1400" dirty="0">
                <a:solidFill>
                  <a:schemeClr val="tx1"/>
                </a:solidFill>
              </a:rPr>
              <a:t> </a:t>
            </a:r>
            <a:r>
              <a:rPr lang="fi-FI" sz="1400" dirty="0" err="1">
                <a:solidFill>
                  <a:schemeClr val="tx1"/>
                </a:solidFill>
              </a:rPr>
              <a:t>re-used</a:t>
            </a:r>
            <a:r>
              <a:rPr lang="fi-FI" sz="1400" dirty="0">
                <a:solidFill>
                  <a:schemeClr val="tx1"/>
                </a:solidFill>
              </a:rPr>
              <a:t> for </a:t>
            </a:r>
            <a:r>
              <a:rPr lang="fi-FI" sz="1400" dirty="0" smtClean="0">
                <a:solidFill>
                  <a:schemeClr val="tx1"/>
                </a:solidFill>
              </a:rPr>
              <a:t>NB-IOT</a:t>
            </a:r>
          </a:p>
          <a:p>
            <a:pPr lvl="0"/>
            <a:r>
              <a:rPr lang="fi-FI" sz="1400" dirty="0" smtClean="0">
                <a:solidFill>
                  <a:schemeClr val="tx1"/>
                </a:solidFill>
              </a:rPr>
              <a:t>E-UTRA QPSK EVM </a:t>
            </a:r>
            <a:r>
              <a:rPr lang="fi-FI" sz="1400" dirty="0" err="1" smtClean="0">
                <a:solidFill>
                  <a:schemeClr val="tx1"/>
                </a:solidFill>
              </a:rPr>
              <a:t>requirement</a:t>
            </a:r>
            <a:r>
              <a:rPr lang="fi-FI" sz="1400" dirty="0" smtClean="0">
                <a:solidFill>
                  <a:schemeClr val="tx1"/>
                </a:solidFill>
              </a:rPr>
              <a:t> 17.5% </a:t>
            </a:r>
            <a:r>
              <a:rPr lang="fi-FI" sz="1400" dirty="0" err="1" smtClean="0">
                <a:solidFill>
                  <a:schemeClr val="tx1"/>
                </a:solidFill>
              </a:rPr>
              <a:t>can</a:t>
            </a:r>
            <a:r>
              <a:rPr lang="fi-FI" sz="1400" dirty="0" smtClean="0">
                <a:solidFill>
                  <a:schemeClr val="tx1"/>
                </a:solidFill>
              </a:rPr>
              <a:t> </a:t>
            </a:r>
            <a:r>
              <a:rPr lang="fi-FI" sz="1400" dirty="0" err="1" smtClean="0">
                <a:solidFill>
                  <a:schemeClr val="tx1"/>
                </a:solidFill>
              </a:rPr>
              <a:t>be</a:t>
            </a:r>
            <a:r>
              <a:rPr lang="fi-FI" sz="1400" dirty="0" smtClean="0">
                <a:solidFill>
                  <a:schemeClr val="tx1"/>
                </a:solidFill>
              </a:rPr>
              <a:t> </a:t>
            </a:r>
            <a:r>
              <a:rPr lang="fi-FI" sz="1400" dirty="0" err="1" smtClean="0">
                <a:solidFill>
                  <a:schemeClr val="tx1"/>
                </a:solidFill>
              </a:rPr>
              <a:t>re-used</a:t>
            </a:r>
            <a:r>
              <a:rPr lang="fi-FI" sz="1400" dirty="0" smtClean="0">
                <a:solidFill>
                  <a:schemeClr val="tx1"/>
                </a:solidFill>
              </a:rPr>
              <a:t> for </a:t>
            </a:r>
            <a:r>
              <a:rPr lang="fi-FI" sz="1400" dirty="0" err="1" smtClean="0">
                <a:solidFill>
                  <a:srgbClr val="FF0000"/>
                </a:solidFill>
              </a:rPr>
              <a:t>multitone</a:t>
            </a:r>
            <a:r>
              <a:rPr lang="fi-FI" sz="1400" dirty="0" smtClean="0">
                <a:solidFill>
                  <a:srgbClr val="FF0000"/>
                </a:solidFill>
              </a:rPr>
              <a:t> </a:t>
            </a:r>
            <a:r>
              <a:rPr lang="fi-FI" sz="1400" dirty="0" err="1" smtClean="0">
                <a:solidFill>
                  <a:srgbClr val="FF0000"/>
                </a:solidFill>
              </a:rPr>
              <a:t>Unrotated</a:t>
            </a:r>
            <a:r>
              <a:rPr lang="fi-FI" sz="1400" dirty="0" smtClean="0">
                <a:solidFill>
                  <a:srgbClr val="FF0000"/>
                </a:solidFill>
              </a:rPr>
              <a:t> QPSK </a:t>
            </a:r>
            <a:r>
              <a:rPr lang="fi-FI" sz="1400" dirty="0" smtClean="0">
                <a:solidFill>
                  <a:schemeClr val="tx1"/>
                </a:solidFill>
              </a:rPr>
              <a:t>NB-IOT</a:t>
            </a:r>
            <a:endParaRPr lang="fi-FI" sz="1400" dirty="0">
              <a:solidFill>
                <a:schemeClr val="tx1"/>
              </a:solidFill>
            </a:endParaRPr>
          </a:p>
          <a:p>
            <a:pPr lvl="0"/>
            <a:endParaRPr lang="fi-FI" sz="1400" dirty="0">
              <a:solidFill>
                <a:srgbClr val="FF0000"/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NB-IOT </a:t>
            </a:r>
            <a:r>
              <a:rPr lang="fi-FI" dirty="0" err="1"/>
              <a:t>Transmitter</a:t>
            </a:r>
            <a:r>
              <a:rPr lang="fi-FI" dirty="0"/>
              <a:t> </a:t>
            </a:r>
            <a:r>
              <a:rPr lang="fi-FI" dirty="0" err="1"/>
              <a:t>characteristics</a:t>
            </a:r>
            <a:r>
              <a:rPr lang="fi-FI" dirty="0"/>
              <a:t> </a:t>
            </a:r>
            <a:r>
              <a:rPr lang="fi-FI" dirty="0" err="1"/>
              <a:t>agreements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  <a:endParaRPr lang="en-US" noProof="0" dirty="0" smtClean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3542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17513" y="708024"/>
            <a:ext cx="8229600" cy="4435475"/>
          </a:xfrm>
        </p:spPr>
        <p:txBody>
          <a:bodyPr/>
          <a:lstStyle/>
          <a:p>
            <a:r>
              <a:rPr lang="fi-FI" sz="1400" dirty="0" smtClean="0"/>
              <a:t>MPR, A-MPR</a:t>
            </a:r>
          </a:p>
          <a:p>
            <a:pPr lvl="1"/>
            <a:r>
              <a:rPr lang="fi-FI" sz="1000" dirty="0" smtClean="0"/>
              <a:t>Emission requirements are needed and alined PA simulation assumption is also needed.</a:t>
            </a:r>
          </a:p>
          <a:p>
            <a:r>
              <a:rPr lang="fi-FI" sz="1400" dirty="0" smtClean="0"/>
              <a:t>EVM</a:t>
            </a:r>
            <a:endParaRPr lang="fi-FI" sz="1400" dirty="0" smtClean="0">
              <a:solidFill>
                <a:srgbClr val="FF0000"/>
              </a:solidFill>
            </a:endParaRPr>
          </a:p>
          <a:p>
            <a:pPr lvl="1"/>
            <a:r>
              <a:rPr lang="fi-FI" sz="1000" dirty="0" err="1" smtClean="0"/>
              <a:t>Measurement</a:t>
            </a:r>
            <a:r>
              <a:rPr lang="fi-FI" sz="1000" dirty="0" smtClean="0"/>
              <a:t> method is FFS.</a:t>
            </a:r>
          </a:p>
          <a:p>
            <a:pPr lvl="1"/>
            <a:r>
              <a:rPr lang="fi-FI" sz="1000" dirty="0" err="1" smtClean="0">
                <a:solidFill>
                  <a:srgbClr val="FF0000"/>
                </a:solidFill>
              </a:rPr>
              <a:t>Study</a:t>
            </a:r>
            <a:r>
              <a:rPr lang="fi-FI" sz="1000" dirty="0" smtClean="0">
                <a:solidFill>
                  <a:srgbClr val="FF0000"/>
                </a:solidFill>
              </a:rPr>
              <a:t> </a:t>
            </a:r>
            <a:r>
              <a:rPr lang="fi-FI" sz="1000" dirty="0" err="1" smtClean="0">
                <a:solidFill>
                  <a:srgbClr val="FF0000"/>
                </a:solidFill>
              </a:rPr>
              <a:t>if</a:t>
            </a:r>
            <a:r>
              <a:rPr lang="fi-FI" sz="1000" dirty="0" smtClean="0">
                <a:solidFill>
                  <a:srgbClr val="FF0000"/>
                </a:solidFill>
              </a:rPr>
              <a:t> single </a:t>
            </a:r>
            <a:r>
              <a:rPr lang="fi-FI" sz="1000" dirty="0" err="1" smtClean="0">
                <a:solidFill>
                  <a:srgbClr val="FF0000"/>
                </a:solidFill>
              </a:rPr>
              <a:t>tone</a:t>
            </a:r>
            <a:r>
              <a:rPr lang="fi-FI" sz="1000" dirty="0" smtClean="0">
                <a:solidFill>
                  <a:srgbClr val="FF0000"/>
                </a:solidFill>
              </a:rPr>
              <a:t> </a:t>
            </a:r>
            <a:r>
              <a:rPr lang="fi-FI" sz="1000" dirty="0" err="1" smtClean="0">
                <a:solidFill>
                  <a:srgbClr val="FF0000"/>
                </a:solidFill>
              </a:rPr>
              <a:t>pi</a:t>
            </a:r>
            <a:r>
              <a:rPr lang="fi-FI" sz="1000" dirty="0" smtClean="0">
                <a:solidFill>
                  <a:srgbClr val="FF0000"/>
                </a:solidFill>
              </a:rPr>
              <a:t>/2 </a:t>
            </a:r>
            <a:r>
              <a:rPr lang="fi-FI" sz="1000" dirty="0" smtClean="0"/>
              <a:t>BPSK </a:t>
            </a:r>
            <a:r>
              <a:rPr lang="fi-FI" sz="1000" dirty="0"/>
              <a:t>requirement is </a:t>
            </a:r>
            <a:r>
              <a:rPr lang="fi-FI" sz="1000" dirty="0" err="1" smtClean="0"/>
              <a:t>needed</a:t>
            </a:r>
            <a:endParaRPr lang="fi-FI" sz="1000" dirty="0" smtClean="0"/>
          </a:p>
          <a:p>
            <a:pPr lvl="1"/>
            <a:r>
              <a:rPr lang="fi-FI" sz="1000" dirty="0" smtClean="0">
                <a:solidFill>
                  <a:srgbClr val="FF0000"/>
                </a:solidFill>
              </a:rPr>
              <a:t>Single </a:t>
            </a:r>
            <a:r>
              <a:rPr lang="fi-FI" sz="1000" dirty="0" err="1" smtClean="0">
                <a:solidFill>
                  <a:srgbClr val="FF0000"/>
                </a:solidFill>
              </a:rPr>
              <a:t>tone</a:t>
            </a:r>
            <a:r>
              <a:rPr lang="fi-FI" sz="1000" dirty="0" smtClean="0">
                <a:solidFill>
                  <a:srgbClr val="FF0000"/>
                </a:solidFill>
              </a:rPr>
              <a:t> </a:t>
            </a:r>
            <a:r>
              <a:rPr lang="fi-FI" sz="1000" dirty="0" err="1" smtClean="0">
                <a:solidFill>
                  <a:srgbClr val="FF0000"/>
                </a:solidFill>
              </a:rPr>
              <a:t>pi</a:t>
            </a:r>
            <a:r>
              <a:rPr lang="fi-FI" sz="1000" dirty="0" smtClean="0">
                <a:solidFill>
                  <a:srgbClr val="FF0000"/>
                </a:solidFill>
              </a:rPr>
              <a:t>/4 QPSK </a:t>
            </a:r>
            <a:r>
              <a:rPr lang="fi-FI" sz="1000" dirty="0" err="1" smtClean="0">
                <a:solidFill>
                  <a:srgbClr val="FF0000"/>
                </a:solidFill>
              </a:rPr>
              <a:t>requirement</a:t>
            </a:r>
            <a:endParaRPr lang="fi-FI" sz="1000" dirty="0" smtClean="0">
              <a:solidFill>
                <a:srgbClr val="FF0000"/>
              </a:solidFill>
            </a:endParaRPr>
          </a:p>
          <a:p>
            <a:pPr lvl="1"/>
            <a:r>
              <a:rPr lang="fi-FI" sz="1000" dirty="0" err="1" smtClean="0">
                <a:solidFill>
                  <a:srgbClr val="FF0000"/>
                </a:solidFill>
              </a:rPr>
              <a:t>Incase</a:t>
            </a:r>
            <a:r>
              <a:rPr lang="fi-FI" sz="1000" dirty="0" smtClean="0">
                <a:solidFill>
                  <a:srgbClr val="FF0000"/>
                </a:solidFill>
              </a:rPr>
              <a:t> RAN1 </a:t>
            </a:r>
            <a:r>
              <a:rPr lang="fi-FI" sz="1000" dirty="0" err="1" smtClean="0">
                <a:solidFill>
                  <a:srgbClr val="FF0000"/>
                </a:solidFill>
              </a:rPr>
              <a:t>agrees</a:t>
            </a:r>
            <a:r>
              <a:rPr lang="fi-FI" sz="1000" dirty="0" smtClean="0">
                <a:solidFill>
                  <a:srgbClr val="FF0000"/>
                </a:solidFill>
              </a:rPr>
              <a:t> </a:t>
            </a:r>
            <a:r>
              <a:rPr lang="fi-FI" sz="1000" dirty="0" err="1" smtClean="0">
                <a:solidFill>
                  <a:srgbClr val="FF0000"/>
                </a:solidFill>
              </a:rPr>
              <a:t>more</a:t>
            </a:r>
            <a:r>
              <a:rPr lang="fi-FI" sz="1000" dirty="0" smtClean="0">
                <a:solidFill>
                  <a:srgbClr val="FF0000"/>
                </a:solidFill>
              </a:rPr>
              <a:t> </a:t>
            </a:r>
            <a:r>
              <a:rPr lang="fi-FI" sz="1000" dirty="0" err="1" smtClean="0">
                <a:solidFill>
                  <a:srgbClr val="FF0000"/>
                </a:solidFill>
              </a:rPr>
              <a:t>modulation</a:t>
            </a:r>
            <a:r>
              <a:rPr lang="fi-FI" sz="1000" dirty="0" smtClean="0">
                <a:solidFill>
                  <a:srgbClr val="FF0000"/>
                </a:solidFill>
              </a:rPr>
              <a:t> </a:t>
            </a:r>
            <a:r>
              <a:rPr lang="fi-FI" sz="1000" dirty="0" err="1" smtClean="0">
                <a:solidFill>
                  <a:srgbClr val="FF0000"/>
                </a:solidFill>
              </a:rPr>
              <a:t>schemes</a:t>
            </a:r>
            <a:r>
              <a:rPr lang="fi-FI" sz="1000" dirty="0" smtClean="0">
                <a:solidFill>
                  <a:srgbClr val="FF0000"/>
                </a:solidFill>
              </a:rPr>
              <a:t> </a:t>
            </a:r>
            <a:r>
              <a:rPr lang="fi-FI" sz="1000" dirty="0" err="1" smtClean="0">
                <a:solidFill>
                  <a:srgbClr val="FF0000"/>
                </a:solidFill>
              </a:rPr>
              <a:t>those</a:t>
            </a:r>
            <a:r>
              <a:rPr lang="fi-FI" sz="1000" dirty="0" smtClean="0">
                <a:solidFill>
                  <a:srgbClr val="FF0000"/>
                </a:solidFill>
              </a:rPr>
              <a:t> </a:t>
            </a:r>
            <a:r>
              <a:rPr lang="fi-FI" sz="1000" dirty="0" err="1" smtClean="0">
                <a:solidFill>
                  <a:srgbClr val="FF0000"/>
                </a:solidFill>
              </a:rPr>
              <a:t>will</a:t>
            </a:r>
            <a:r>
              <a:rPr lang="fi-FI" sz="1000" dirty="0" smtClean="0">
                <a:solidFill>
                  <a:srgbClr val="FF0000"/>
                </a:solidFill>
              </a:rPr>
              <a:t> </a:t>
            </a:r>
            <a:r>
              <a:rPr lang="fi-FI" sz="1000" dirty="0" err="1" smtClean="0">
                <a:solidFill>
                  <a:srgbClr val="FF0000"/>
                </a:solidFill>
              </a:rPr>
              <a:t>be</a:t>
            </a:r>
            <a:r>
              <a:rPr lang="fi-FI" sz="1000" dirty="0" smtClean="0">
                <a:solidFill>
                  <a:srgbClr val="FF0000"/>
                </a:solidFill>
              </a:rPr>
              <a:t> </a:t>
            </a:r>
            <a:r>
              <a:rPr lang="fi-FI" sz="1000" dirty="0" err="1" smtClean="0">
                <a:solidFill>
                  <a:srgbClr val="FF0000"/>
                </a:solidFill>
              </a:rPr>
              <a:t>studied</a:t>
            </a:r>
            <a:r>
              <a:rPr lang="fi-FI" sz="1000" dirty="0" smtClean="0">
                <a:solidFill>
                  <a:srgbClr val="FF0000"/>
                </a:solidFill>
              </a:rPr>
              <a:t> as </a:t>
            </a:r>
            <a:r>
              <a:rPr lang="fi-FI" sz="1000" dirty="0" err="1" smtClean="0">
                <a:solidFill>
                  <a:srgbClr val="FF0000"/>
                </a:solidFill>
              </a:rPr>
              <a:t>well</a:t>
            </a:r>
            <a:endParaRPr lang="fi-FI" sz="1000" dirty="0">
              <a:solidFill>
                <a:srgbClr val="FF0000"/>
              </a:solidFill>
            </a:endParaRPr>
          </a:p>
          <a:p>
            <a:r>
              <a:rPr lang="fi-FI" sz="1400" dirty="0" smtClean="0"/>
              <a:t>SEM</a:t>
            </a:r>
          </a:p>
          <a:p>
            <a:pPr lvl="1"/>
            <a:r>
              <a:rPr lang="fi-FI" sz="1000" dirty="0" smtClean="0"/>
              <a:t>GMSK mask might not be suitable becasue of different modulaiton.</a:t>
            </a:r>
          </a:p>
          <a:p>
            <a:r>
              <a:rPr lang="fi-FI" sz="1400" dirty="0" smtClean="0"/>
              <a:t>ACLR</a:t>
            </a:r>
          </a:p>
          <a:p>
            <a:pPr lvl="1"/>
            <a:r>
              <a:rPr lang="fi-FI" sz="1000" dirty="0" err="1" smtClean="0"/>
              <a:t>Comes</a:t>
            </a:r>
            <a:r>
              <a:rPr lang="fi-FI" sz="1000" dirty="0" smtClean="0"/>
              <a:t> </a:t>
            </a:r>
            <a:r>
              <a:rPr lang="fi-FI" sz="1000" dirty="0" err="1" smtClean="0"/>
              <a:t>from</a:t>
            </a:r>
            <a:r>
              <a:rPr lang="fi-FI" sz="1000" dirty="0" smtClean="0"/>
              <a:t> </a:t>
            </a:r>
            <a:r>
              <a:rPr lang="fi-FI" sz="1000" dirty="0" err="1" smtClean="0"/>
              <a:t>co</a:t>
            </a:r>
            <a:r>
              <a:rPr lang="fi-FI" sz="1000" dirty="0" smtClean="0"/>
              <a:t>-ex </a:t>
            </a:r>
            <a:r>
              <a:rPr lang="fi-FI" sz="1000" dirty="0" err="1" smtClean="0"/>
              <a:t>simulations</a:t>
            </a:r>
            <a:endParaRPr lang="fi-FI" sz="1000" dirty="0" smtClean="0"/>
          </a:p>
          <a:p>
            <a:r>
              <a:rPr lang="fi-FI" sz="1400" dirty="0" smtClean="0"/>
              <a:t>General </a:t>
            </a:r>
            <a:r>
              <a:rPr lang="fi-FI" sz="1400" dirty="0" err="1" smtClean="0"/>
              <a:t>Spurious</a:t>
            </a:r>
            <a:r>
              <a:rPr lang="fi-FI" sz="1400" dirty="0" smtClean="0"/>
              <a:t> </a:t>
            </a:r>
            <a:r>
              <a:rPr lang="fi-FI" sz="1400" dirty="0" err="1" smtClean="0"/>
              <a:t>emissions</a:t>
            </a:r>
            <a:endParaRPr lang="fi-FI" sz="1400" dirty="0" smtClean="0"/>
          </a:p>
          <a:p>
            <a:pPr lvl="1"/>
            <a:r>
              <a:rPr lang="fi-FI" sz="1000" dirty="0" smtClean="0"/>
              <a:t>What is the boundary between OOB and General spurious emissions, for example 250% of channel bandwidth</a:t>
            </a:r>
          </a:p>
          <a:p>
            <a:pPr lvl="1"/>
            <a:r>
              <a:rPr lang="fi-FI" sz="1000" dirty="0" smtClean="0"/>
              <a:t>LTE general spurious emission requirements are applied</a:t>
            </a:r>
          </a:p>
          <a:p>
            <a:endParaRPr lang="fi-FI" sz="1400" dirty="0" smtClean="0"/>
          </a:p>
          <a:p>
            <a:endParaRPr lang="fi-FI" sz="1400" dirty="0" smtClean="0"/>
          </a:p>
          <a:p>
            <a:endParaRPr lang="en-US" sz="1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NB-IOT </a:t>
            </a:r>
            <a:r>
              <a:rPr lang="fi-FI" dirty="0" err="1"/>
              <a:t>Transmitter</a:t>
            </a:r>
            <a:r>
              <a:rPr lang="fi-FI" dirty="0"/>
              <a:t> </a:t>
            </a:r>
            <a:r>
              <a:rPr lang="fi-FI" dirty="0" err="1" smtClean="0"/>
              <a:t>characteristics</a:t>
            </a:r>
            <a:r>
              <a:rPr lang="fi-FI" dirty="0" smtClean="0"/>
              <a:t> open </a:t>
            </a:r>
            <a:r>
              <a:rPr lang="fi-FI" dirty="0" err="1" smtClean="0"/>
              <a:t>issues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527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i-FI" sz="1400" dirty="0" err="1"/>
              <a:t>Additional</a:t>
            </a:r>
            <a:r>
              <a:rPr lang="fi-FI" sz="1400" dirty="0"/>
              <a:t> </a:t>
            </a:r>
            <a:r>
              <a:rPr lang="fi-FI" sz="1400" dirty="0" err="1"/>
              <a:t>spurious</a:t>
            </a:r>
            <a:r>
              <a:rPr lang="fi-FI" sz="1400" dirty="0"/>
              <a:t> </a:t>
            </a:r>
            <a:r>
              <a:rPr lang="fi-FI" sz="1400" dirty="0" err="1"/>
              <a:t>emissions</a:t>
            </a:r>
            <a:endParaRPr lang="fi-FI" sz="1400" dirty="0"/>
          </a:p>
          <a:p>
            <a:pPr lvl="0"/>
            <a:r>
              <a:rPr lang="fi-FI" altLang="ja-JP" sz="1400" dirty="0" smtClean="0">
                <a:solidFill>
                  <a:srgbClr val="68717A"/>
                </a:solidFill>
              </a:rPr>
              <a:t>Carrier </a:t>
            </a:r>
            <a:r>
              <a:rPr lang="fi-FI" altLang="ja-JP" sz="1400" dirty="0" err="1">
                <a:solidFill>
                  <a:srgbClr val="68717A"/>
                </a:solidFill>
              </a:rPr>
              <a:t>leakage</a:t>
            </a:r>
            <a:r>
              <a:rPr lang="fi-FI" altLang="ja-JP" sz="1400" dirty="0">
                <a:solidFill>
                  <a:srgbClr val="68717A"/>
                </a:solidFill>
              </a:rPr>
              <a:t> </a:t>
            </a:r>
            <a:r>
              <a:rPr lang="fi-FI" altLang="ja-JP" sz="1400" dirty="0" err="1" smtClean="0">
                <a:solidFill>
                  <a:srgbClr val="68717A"/>
                </a:solidFill>
              </a:rPr>
              <a:t>requirement</a:t>
            </a:r>
            <a:endParaRPr lang="fi-FI" altLang="ja-JP" sz="1400" dirty="0" smtClean="0">
              <a:solidFill>
                <a:srgbClr val="68717A"/>
              </a:solidFill>
            </a:endParaRPr>
          </a:p>
          <a:p>
            <a:pPr lvl="0"/>
            <a:r>
              <a:rPr lang="fi-FI" altLang="ja-JP" sz="1400" dirty="0" smtClean="0">
                <a:solidFill>
                  <a:srgbClr val="68717A"/>
                </a:solidFill>
              </a:rPr>
              <a:t>In-</a:t>
            </a:r>
            <a:r>
              <a:rPr lang="fi-FI" altLang="ja-JP" sz="1400" dirty="0" err="1" smtClean="0">
                <a:solidFill>
                  <a:srgbClr val="68717A"/>
                </a:solidFill>
              </a:rPr>
              <a:t>band</a:t>
            </a:r>
            <a:r>
              <a:rPr lang="fi-FI" altLang="ja-JP" sz="1400" dirty="0" smtClean="0">
                <a:solidFill>
                  <a:srgbClr val="68717A"/>
                </a:solidFill>
              </a:rPr>
              <a:t> </a:t>
            </a:r>
            <a:r>
              <a:rPr lang="fi-FI" altLang="ja-JP" sz="1400" dirty="0">
                <a:solidFill>
                  <a:srgbClr val="68717A"/>
                </a:solidFill>
              </a:rPr>
              <a:t>emission </a:t>
            </a:r>
            <a:r>
              <a:rPr lang="fi-FI" altLang="ja-JP" sz="1400" dirty="0" err="1">
                <a:solidFill>
                  <a:srgbClr val="68717A"/>
                </a:solidFill>
              </a:rPr>
              <a:t>requirement</a:t>
            </a:r>
            <a:endParaRPr lang="fi-FI" altLang="ja-JP" sz="1400" dirty="0">
              <a:solidFill>
                <a:srgbClr val="68717A"/>
              </a:solidFill>
            </a:endParaRPr>
          </a:p>
          <a:p>
            <a:pPr lvl="0"/>
            <a:r>
              <a:rPr lang="fi-FI" altLang="ja-JP" sz="1400" dirty="0">
                <a:solidFill>
                  <a:srgbClr val="68717A"/>
                </a:solidFill>
              </a:rPr>
              <a:t>EVM </a:t>
            </a:r>
            <a:r>
              <a:rPr lang="fi-FI" altLang="ja-JP" sz="1400" dirty="0" err="1">
                <a:solidFill>
                  <a:srgbClr val="68717A"/>
                </a:solidFill>
              </a:rPr>
              <a:t>equalizer</a:t>
            </a:r>
            <a:r>
              <a:rPr lang="fi-FI" altLang="ja-JP" sz="1400" dirty="0">
                <a:solidFill>
                  <a:srgbClr val="68717A"/>
                </a:solidFill>
              </a:rPr>
              <a:t> </a:t>
            </a:r>
            <a:r>
              <a:rPr lang="fi-FI" altLang="ja-JP" sz="1400" dirty="0" err="1">
                <a:solidFill>
                  <a:srgbClr val="68717A"/>
                </a:solidFill>
              </a:rPr>
              <a:t>spectrum</a:t>
            </a:r>
            <a:r>
              <a:rPr lang="fi-FI" altLang="ja-JP" sz="1400" dirty="0">
                <a:solidFill>
                  <a:srgbClr val="68717A"/>
                </a:solidFill>
              </a:rPr>
              <a:t> </a:t>
            </a:r>
            <a:r>
              <a:rPr lang="fi-FI" altLang="ja-JP" sz="1400" dirty="0" err="1">
                <a:solidFill>
                  <a:srgbClr val="68717A"/>
                </a:solidFill>
              </a:rPr>
              <a:t>flatness</a:t>
            </a:r>
            <a:r>
              <a:rPr lang="fi-FI" altLang="ja-JP" sz="1400" dirty="0">
                <a:solidFill>
                  <a:srgbClr val="68717A"/>
                </a:solidFill>
              </a:rPr>
              <a:t> </a:t>
            </a:r>
            <a:r>
              <a:rPr lang="fi-FI" altLang="ja-JP" sz="1400" dirty="0" err="1" smtClean="0">
                <a:solidFill>
                  <a:srgbClr val="68717A"/>
                </a:solidFill>
              </a:rPr>
              <a:t>requirement</a:t>
            </a:r>
            <a:endParaRPr lang="fi-FI" altLang="ja-JP" sz="1400" dirty="0" smtClean="0">
              <a:solidFill>
                <a:srgbClr val="68717A"/>
              </a:solidFill>
            </a:endParaRPr>
          </a:p>
          <a:p>
            <a:pPr lvl="1"/>
            <a:r>
              <a:rPr lang="fi-FI" sz="1000" dirty="0" err="1" smtClean="0">
                <a:solidFill>
                  <a:srgbClr val="68717A"/>
                </a:solidFill>
              </a:rPr>
              <a:t>Discuss</a:t>
            </a:r>
            <a:r>
              <a:rPr lang="fi-FI" sz="1000" dirty="0" smtClean="0">
                <a:solidFill>
                  <a:srgbClr val="68717A"/>
                </a:solidFill>
              </a:rPr>
              <a:t> </a:t>
            </a:r>
            <a:r>
              <a:rPr lang="fi-FI" sz="1000" dirty="0" err="1" smtClean="0">
                <a:solidFill>
                  <a:srgbClr val="68717A"/>
                </a:solidFill>
              </a:rPr>
              <a:t>the</a:t>
            </a:r>
            <a:r>
              <a:rPr lang="fi-FI" sz="1000" dirty="0" smtClean="0">
                <a:solidFill>
                  <a:srgbClr val="68717A"/>
                </a:solidFill>
              </a:rPr>
              <a:t> </a:t>
            </a:r>
            <a:r>
              <a:rPr lang="fi-FI" sz="1000" dirty="0" err="1" smtClean="0">
                <a:solidFill>
                  <a:srgbClr val="68717A"/>
                </a:solidFill>
              </a:rPr>
              <a:t>need</a:t>
            </a:r>
            <a:r>
              <a:rPr lang="fi-FI" sz="1000" dirty="0" smtClean="0">
                <a:solidFill>
                  <a:srgbClr val="68717A"/>
                </a:solidFill>
              </a:rPr>
              <a:t> for </a:t>
            </a:r>
            <a:r>
              <a:rPr lang="fi-FI" sz="1000" dirty="0" err="1" smtClean="0">
                <a:solidFill>
                  <a:srgbClr val="68717A"/>
                </a:solidFill>
              </a:rPr>
              <a:t>narrowband</a:t>
            </a:r>
            <a:r>
              <a:rPr lang="fi-FI" sz="1000" dirty="0" smtClean="0">
                <a:solidFill>
                  <a:srgbClr val="68717A"/>
                </a:solidFill>
              </a:rPr>
              <a:t> </a:t>
            </a:r>
            <a:r>
              <a:rPr lang="fi-FI" sz="1000" dirty="0" err="1" smtClean="0">
                <a:solidFill>
                  <a:srgbClr val="68717A"/>
                </a:solidFill>
              </a:rPr>
              <a:t>system</a:t>
            </a:r>
            <a:r>
              <a:rPr lang="fi-FI" sz="1000" dirty="0" smtClean="0">
                <a:solidFill>
                  <a:srgbClr val="68717A"/>
                </a:solidFill>
              </a:rPr>
              <a:t>.</a:t>
            </a:r>
            <a:endParaRPr lang="fi-FI" sz="1000" dirty="0">
              <a:solidFill>
                <a:srgbClr val="68717A"/>
              </a:solidFill>
            </a:endParaRPr>
          </a:p>
          <a:p>
            <a:pPr lvl="0"/>
            <a:r>
              <a:rPr lang="fi-FI" altLang="ja-JP" sz="1400" dirty="0" err="1">
                <a:solidFill>
                  <a:srgbClr val="68717A"/>
                </a:solidFill>
              </a:rPr>
              <a:t>transmit</a:t>
            </a:r>
            <a:r>
              <a:rPr lang="fi-FI" altLang="ja-JP" sz="1400" dirty="0">
                <a:solidFill>
                  <a:srgbClr val="68717A"/>
                </a:solidFill>
              </a:rPr>
              <a:t> </a:t>
            </a:r>
            <a:r>
              <a:rPr lang="fi-FI" altLang="ja-JP" sz="1400" dirty="0" err="1">
                <a:solidFill>
                  <a:srgbClr val="68717A"/>
                </a:solidFill>
              </a:rPr>
              <a:t>intermodulation</a:t>
            </a:r>
            <a:r>
              <a:rPr lang="fi-FI" altLang="ja-JP" sz="1400" dirty="0">
                <a:solidFill>
                  <a:srgbClr val="68717A"/>
                </a:solidFill>
              </a:rPr>
              <a:t> </a:t>
            </a:r>
            <a:r>
              <a:rPr lang="fi-FI" altLang="ja-JP" sz="1400" dirty="0" err="1" smtClean="0">
                <a:solidFill>
                  <a:srgbClr val="68717A"/>
                </a:solidFill>
              </a:rPr>
              <a:t>requirement</a:t>
            </a:r>
            <a:endParaRPr lang="fi-FI" altLang="ja-JP" sz="1400" dirty="0" smtClean="0">
              <a:solidFill>
                <a:srgbClr val="68717A"/>
              </a:solidFill>
            </a:endParaRPr>
          </a:p>
          <a:p>
            <a:pPr lvl="1"/>
            <a:r>
              <a:rPr lang="fi-FI" altLang="ja-JP" sz="1000" dirty="0" err="1" smtClean="0">
                <a:solidFill>
                  <a:srgbClr val="68717A"/>
                </a:solidFill>
              </a:rPr>
              <a:t>Discuss</a:t>
            </a:r>
            <a:r>
              <a:rPr lang="fi-FI" altLang="ja-JP" sz="1000" dirty="0" smtClean="0">
                <a:solidFill>
                  <a:srgbClr val="68717A"/>
                </a:solidFill>
              </a:rPr>
              <a:t> </a:t>
            </a:r>
            <a:r>
              <a:rPr lang="fi-FI" altLang="ja-JP" sz="1000" dirty="0" err="1" smtClean="0">
                <a:solidFill>
                  <a:srgbClr val="68717A"/>
                </a:solidFill>
              </a:rPr>
              <a:t>the</a:t>
            </a:r>
            <a:r>
              <a:rPr lang="fi-FI" altLang="ja-JP" sz="1000" dirty="0" smtClean="0">
                <a:solidFill>
                  <a:srgbClr val="68717A"/>
                </a:solidFill>
              </a:rPr>
              <a:t> </a:t>
            </a:r>
            <a:r>
              <a:rPr lang="fi-FI" altLang="ja-JP" sz="1000" dirty="0" err="1" smtClean="0">
                <a:solidFill>
                  <a:srgbClr val="68717A"/>
                </a:solidFill>
              </a:rPr>
              <a:t>need</a:t>
            </a:r>
            <a:r>
              <a:rPr lang="fi-FI" altLang="ja-JP" sz="1000" dirty="0" smtClean="0">
                <a:solidFill>
                  <a:srgbClr val="68717A"/>
                </a:solidFill>
              </a:rPr>
              <a:t> for </a:t>
            </a:r>
            <a:r>
              <a:rPr lang="fi-FI" altLang="ja-JP" sz="1000" dirty="0" err="1" smtClean="0">
                <a:solidFill>
                  <a:srgbClr val="68717A"/>
                </a:solidFill>
              </a:rPr>
              <a:t>narrowband</a:t>
            </a:r>
            <a:r>
              <a:rPr lang="fi-FI" altLang="ja-JP" sz="1000" dirty="0" smtClean="0">
                <a:solidFill>
                  <a:srgbClr val="68717A"/>
                </a:solidFill>
              </a:rPr>
              <a:t> </a:t>
            </a:r>
            <a:r>
              <a:rPr lang="fi-FI" altLang="ja-JP" sz="1000" dirty="0" err="1" smtClean="0">
                <a:solidFill>
                  <a:srgbClr val="68717A"/>
                </a:solidFill>
              </a:rPr>
              <a:t>system</a:t>
            </a:r>
            <a:r>
              <a:rPr lang="fi-FI" altLang="ja-JP" sz="1000" dirty="0" smtClean="0">
                <a:solidFill>
                  <a:srgbClr val="68717A"/>
                </a:solidFill>
              </a:rPr>
              <a:t>. GSM </a:t>
            </a:r>
            <a:r>
              <a:rPr lang="fi-FI" altLang="ja-JP" sz="1000" dirty="0" err="1" smtClean="0">
                <a:solidFill>
                  <a:srgbClr val="68717A"/>
                </a:solidFill>
              </a:rPr>
              <a:t>does</a:t>
            </a:r>
            <a:r>
              <a:rPr lang="fi-FI" altLang="ja-JP" sz="1000" dirty="0" smtClean="0">
                <a:solidFill>
                  <a:srgbClr val="68717A"/>
                </a:solidFill>
              </a:rPr>
              <a:t> </a:t>
            </a:r>
            <a:r>
              <a:rPr lang="fi-FI" altLang="ja-JP" sz="1000" dirty="0" err="1" smtClean="0">
                <a:solidFill>
                  <a:srgbClr val="68717A"/>
                </a:solidFill>
              </a:rPr>
              <a:t>not</a:t>
            </a:r>
            <a:r>
              <a:rPr lang="fi-FI" altLang="ja-JP" sz="1000" dirty="0" smtClean="0">
                <a:solidFill>
                  <a:srgbClr val="68717A"/>
                </a:solidFill>
              </a:rPr>
              <a:t> </a:t>
            </a:r>
            <a:r>
              <a:rPr lang="fi-FI" altLang="ja-JP" sz="1000" dirty="0" err="1" smtClean="0">
                <a:solidFill>
                  <a:srgbClr val="68717A"/>
                </a:solidFill>
              </a:rPr>
              <a:t>have</a:t>
            </a:r>
            <a:r>
              <a:rPr lang="fi-FI" altLang="ja-JP" sz="1000" dirty="0" smtClean="0">
                <a:solidFill>
                  <a:srgbClr val="68717A"/>
                </a:solidFill>
              </a:rPr>
              <a:t> </a:t>
            </a:r>
            <a:r>
              <a:rPr lang="fi-FI" altLang="ja-JP" sz="1000" dirty="0" err="1" smtClean="0">
                <a:solidFill>
                  <a:srgbClr val="68717A"/>
                </a:solidFill>
              </a:rPr>
              <a:t>one</a:t>
            </a:r>
            <a:r>
              <a:rPr lang="fi-FI" altLang="ja-JP" sz="1000" dirty="0" smtClean="0">
                <a:solidFill>
                  <a:srgbClr val="68717A"/>
                </a:solidFill>
              </a:rPr>
              <a:t>.</a:t>
            </a:r>
            <a:endParaRPr lang="fi-FI" altLang="ja-JP" sz="1000" dirty="0">
              <a:solidFill>
                <a:srgbClr val="68717A"/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i-FI" dirty="0"/>
              <a:t>NB-IOT </a:t>
            </a:r>
            <a:r>
              <a:rPr lang="fi-FI" dirty="0" err="1"/>
              <a:t>Transmitter</a:t>
            </a:r>
            <a:r>
              <a:rPr lang="fi-FI" dirty="0"/>
              <a:t> </a:t>
            </a:r>
            <a:r>
              <a:rPr lang="fi-FI" dirty="0" err="1"/>
              <a:t>characteristics</a:t>
            </a:r>
            <a:r>
              <a:rPr lang="fi-FI" dirty="0"/>
              <a:t> open </a:t>
            </a:r>
            <a:r>
              <a:rPr lang="fi-FI" dirty="0" err="1"/>
              <a:t>issues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 algn="l"/>
            <a:r>
              <a:rPr lang="en-US" noProof="0" smtClean="0">
                <a:solidFill>
                  <a:schemeClr val="bg2"/>
                </a:solidFill>
                <a:cs typeface="Arial" charset="0"/>
              </a:rPr>
              <a:t>&lt;Change information classification in footer&gt;</a:t>
            </a:r>
            <a:endParaRPr lang="en-US" noProof="0" dirty="0" smtClean="0">
              <a:solidFill>
                <a:schemeClr val="bg2"/>
              </a:solidFill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25678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NET_PPT_Temp_Arial_Macro_Free_v52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40DA430F-9525-450C-A1C3-970D65CC2B3B}"/>
    </a:ext>
  </a:extLst>
</a:theme>
</file>

<file path=ppt/theme/theme2.xml><?xml version="1.0" encoding="utf-8"?>
<a:theme xmlns:a="http://schemas.openxmlformats.org/drawingml/2006/main" name="Nokia Master Blue Background">
  <a:themeElements>
    <a:clrScheme name="Nokia Master Theme">
      <a:dk1>
        <a:srgbClr val="124191"/>
      </a:dk1>
      <a:lt1>
        <a:srgbClr val="FFFFFF"/>
      </a:lt1>
      <a:dk2>
        <a:srgbClr val="FFFFFF"/>
      </a:dk2>
      <a:lt2>
        <a:srgbClr val="68717A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  <a:effectLst/>
      </a:spPr>
      <a:bodyPr tIns="90000" bIns="90000" rtlCol="0" anchor="t" anchorCtr="0"/>
      <a:lstStyle>
        <a:defPPr algn="ctr" fontAlgn="auto">
          <a:spcBef>
            <a:spcPts val="0"/>
          </a:spcBef>
          <a:spcAft>
            <a:spcPts val="0"/>
          </a:spcAft>
          <a:defRPr dirty="0" smtClean="0">
            <a:solidFill>
              <a:schemeClr val="accent4"/>
            </a:solidFill>
          </a:defRPr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9050" cmpd="sng">
          <a:solidFill>
            <a:schemeClr val="accent3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none" rtlCol="0">
        <a:spAutoFit/>
      </a:bodyPr>
      <a:lstStyle>
        <a:defPPr>
          <a:defRPr dirty="0" err="1" smtClean="0">
            <a:latin typeface="+mn-lt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4A425527-96A3-4A84-9E4D-BF967562125A}"/>
    </a:ext>
  </a:extLst>
</a:theme>
</file>

<file path=ppt/theme/theme3.xml><?xml version="1.0" encoding="utf-8"?>
<a:theme xmlns:a="http://schemas.openxmlformats.org/drawingml/2006/main" name="Final Slide">
  <a:themeElements>
    <a:clrScheme name="Custom 18">
      <a:dk1>
        <a:srgbClr val="124191"/>
      </a:dk1>
      <a:lt1>
        <a:srgbClr val="FFFFFF"/>
      </a:lt1>
      <a:dk2>
        <a:srgbClr val="FFFFFF"/>
      </a:dk2>
      <a:lt2>
        <a:srgbClr val="687170"/>
      </a:lt2>
      <a:accent1>
        <a:srgbClr val="00C9FF"/>
      </a:accent1>
      <a:accent2>
        <a:srgbClr val="00C9FF"/>
      </a:accent2>
      <a:accent3>
        <a:srgbClr val="00C9FF"/>
      </a:accent3>
      <a:accent4>
        <a:srgbClr val="A8BBC0"/>
      </a:accent4>
      <a:accent5>
        <a:srgbClr val="A8BBC0"/>
      </a:accent5>
      <a:accent6>
        <a:srgbClr val="D8D9DA"/>
      </a:accent6>
      <a:hlink>
        <a:srgbClr val="124191"/>
      </a:hlink>
      <a:folHlink>
        <a:srgbClr val="124191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NET_PPT_Temp_Arial_Macro_Free_v51" id="{8D803308-784A-4915-9600-984AB2AA7C57}" vid="{390ADDEA-1B99-4A1B-B179-A2DD6FC18865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NET_PPT_Temp_Arial_Macro_Free_v53</Template>
  <TotalTime>0</TotalTime>
  <Words>459</Words>
  <Application>Microsoft Office PowerPoint</Application>
  <PresentationFormat>On-screen Show (16:9)</PresentationFormat>
  <Paragraphs>62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Arial</vt:lpstr>
      <vt:lpstr>Calibri</vt:lpstr>
      <vt:lpstr>Lucida Grande</vt:lpstr>
      <vt:lpstr>ヒラギノ角ゴ Pro W3</vt:lpstr>
      <vt:lpstr>NET_PPT_Temp_Arial_Macro_Free_v52</vt:lpstr>
      <vt:lpstr>Nokia Master Blue Background</vt:lpstr>
      <vt:lpstr>Final Slide</vt:lpstr>
      <vt:lpstr>PowerPoint Presentation</vt:lpstr>
      <vt:lpstr>Background</vt:lpstr>
      <vt:lpstr>NB-IOT Transmitter characteristics agreements</vt:lpstr>
      <vt:lpstr>NB-IOT Transmitter characteristics agreements</vt:lpstr>
      <vt:lpstr>NB-IOT Transmitter characteristics open issues</vt:lpstr>
      <vt:lpstr>NB-IOT Transmitter characteristics open issues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2016-01-11T08:08:38Z</dcterms:created>
  <dcterms:modified xsi:type="dcterms:W3CDTF">2016-01-22T10:44:32Z</dcterms:modified>
</cp:coreProperties>
</file>