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10"/>
  </p:notesMasterIdLst>
  <p:handoutMasterIdLst>
    <p:handoutMasterId r:id="rId11"/>
  </p:handoutMasterIdLst>
  <p:sldIdLst>
    <p:sldId id="311" r:id="rId4"/>
    <p:sldId id="354" r:id="rId5"/>
    <p:sldId id="353" r:id="rId6"/>
    <p:sldId id="357" r:id="rId7"/>
    <p:sldId id="355" r:id="rId8"/>
    <p:sldId id="356" r:id="rId9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6189" autoAdjust="0"/>
    <p:restoredTop sz="97333" autoAdjust="0"/>
  </p:normalViewPr>
  <p:slideViewPr>
    <p:cSldViewPr snapToGrid="0">
      <p:cViewPr varScale="1">
        <p:scale>
          <a:sx n="92" d="100"/>
          <a:sy n="92" d="100"/>
        </p:scale>
        <p:origin x="955" y="-8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 smtClean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 smtClean="0"/>
              <a:t>Author/Presenter</a:t>
            </a:r>
          </a:p>
          <a:p>
            <a:pPr eaLnBrk="1" hangingPunct="1">
              <a:defRPr/>
            </a:pPr>
            <a:r>
              <a:rPr lang="en-GB" sz="1800" dirty="0" smtClean="0"/>
              <a:t>DD-MM-YYYY</a:t>
            </a:r>
            <a:endParaRPr lang="en-GB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5822" y="304709"/>
            <a:ext cx="1492189" cy="2470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Solutions and Networks 2014</a:t>
            </a:r>
            <a:endParaRPr lang="en-US" sz="800" noProof="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Solutions</a:t>
            </a:r>
            <a:r>
              <a:rPr lang="en-US" sz="800" baseline="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and Networks</a:t>
            </a:r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2014</a:t>
            </a:r>
            <a:endParaRPr lang="en-US" sz="800" noProof="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70483" y="1146704"/>
            <a:ext cx="8244000" cy="2253600"/>
          </a:xfrm>
        </p:spPr>
        <p:txBody>
          <a:bodyPr/>
          <a:lstStyle/>
          <a:p>
            <a:pPr eaLnBrk="1" hangingPunct="1"/>
            <a:r>
              <a:rPr lang="en-US" sz="2400" smtClean="0"/>
              <a:t>R4-77AH-IoT-0135 </a:t>
            </a:r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>
                <a:ea typeface="ヒラギノ角ゴ Pro W3"/>
                <a:cs typeface="ヒラギノ角ゴ Pro W3"/>
              </a:rPr>
              <a:t>WF for NB-IOT transmitter characteristics</a:t>
            </a:r>
            <a:endParaRPr lang="en-US" sz="2400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captures</a:t>
            </a:r>
            <a:r>
              <a:rPr lang="fi-FI" sz="1600" dirty="0" smtClean="0"/>
              <a:t> </a:t>
            </a:r>
            <a:r>
              <a:rPr lang="fi-FI" sz="1600" dirty="0" err="1" smtClean="0"/>
              <a:t>the</a:t>
            </a:r>
            <a:r>
              <a:rPr lang="fi-FI" sz="1600" dirty="0" smtClean="0"/>
              <a:t> </a:t>
            </a:r>
            <a:r>
              <a:rPr lang="fi-FI" sz="1600" dirty="0" err="1" smtClean="0"/>
              <a:t>intial</a:t>
            </a:r>
            <a:r>
              <a:rPr lang="fi-FI" sz="1600" dirty="0" smtClean="0"/>
              <a:t> </a:t>
            </a:r>
            <a:r>
              <a:rPr lang="fi-FI" sz="1600" dirty="0" err="1" smtClean="0"/>
              <a:t>agreements</a:t>
            </a:r>
            <a:r>
              <a:rPr lang="fi-FI" sz="1600" dirty="0" smtClean="0"/>
              <a:t> for NB-IOT </a:t>
            </a:r>
            <a:r>
              <a:rPr lang="fi-FI" sz="1600" dirty="0" err="1" smtClean="0"/>
              <a:t>transmitter</a:t>
            </a:r>
            <a:r>
              <a:rPr lang="fi-FI" sz="1600" dirty="0" smtClean="0"/>
              <a:t> </a:t>
            </a:r>
            <a:r>
              <a:rPr lang="fi-FI" sz="1600" dirty="0" err="1" smtClean="0"/>
              <a:t>characteristics</a:t>
            </a:r>
            <a:r>
              <a:rPr lang="en-US" sz="1600" dirty="0" smtClean="0"/>
              <a:t> which were endorsed in RAN4 NB-IOT Ad-Hoc in Budapest. Background information for agreements can be found from listed references.</a:t>
            </a:r>
          </a:p>
          <a:p>
            <a:pPr marL="0" indent="0">
              <a:buNone/>
            </a:pPr>
            <a:r>
              <a:rPr lang="fi-FI" sz="1600" dirty="0" err="1"/>
              <a:t>This</a:t>
            </a:r>
            <a:r>
              <a:rPr lang="fi-FI" sz="1600" dirty="0"/>
              <a:t> </a:t>
            </a:r>
            <a:r>
              <a:rPr lang="fi-FI" sz="1600" dirty="0" err="1"/>
              <a:t>contribution</a:t>
            </a:r>
            <a:r>
              <a:rPr lang="fi-FI" sz="1600" dirty="0"/>
              <a:t> </a:t>
            </a:r>
            <a:r>
              <a:rPr lang="fi-FI" sz="1600" dirty="0" err="1"/>
              <a:t>also</a:t>
            </a:r>
            <a:r>
              <a:rPr lang="fi-FI" sz="1600" dirty="0"/>
              <a:t> </a:t>
            </a:r>
            <a:r>
              <a:rPr lang="fi-FI" sz="1600" dirty="0" err="1"/>
              <a:t>lists</a:t>
            </a:r>
            <a:r>
              <a:rPr lang="fi-FI" sz="1600" dirty="0"/>
              <a:t> </a:t>
            </a:r>
            <a:r>
              <a:rPr lang="fi-FI" sz="1600" dirty="0" err="1"/>
              <a:t>topics</a:t>
            </a:r>
            <a:r>
              <a:rPr lang="fi-FI" sz="1600" dirty="0"/>
              <a:t> </a:t>
            </a:r>
            <a:r>
              <a:rPr lang="fi-FI" sz="1600" dirty="0" err="1"/>
              <a:t>that</a:t>
            </a:r>
            <a:r>
              <a:rPr lang="fi-FI" sz="1600" dirty="0"/>
              <a:t> </a:t>
            </a:r>
            <a:r>
              <a:rPr lang="fi-FI" sz="1600" dirty="0" err="1"/>
              <a:t>needs</a:t>
            </a:r>
            <a:r>
              <a:rPr lang="fi-FI" sz="1600" dirty="0"/>
              <a:t> </a:t>
            </a:r>
            <a:r>
              <a:rPr lang="fi-FI" sz="1600" dirty="0" err="1"/>
              <a:t>further</a:t>
            </a:r>
            <a:r>
              <a:rPr lang="fi-FI" sz="1600" dirty="0"/>
              <a:t> </a:t>
            </a:r>
            <a:r>
              <a:rPr lang="fi-FI" sz="1600" dirty="0" err="1"/>
              <a:t>discussion</a:t>
            </a:r>
            <a:r>
              <a:rPr lang="fi-FI" sz="1600" dirty="0"/>
              <a:t> in </a:t>
            </a:r>
            <a:r>
              <a:rPr lang="fi-FI" sz="1600" dirty="0" err="1"/>
              <a:t>next</a:t>
            </a:r>
            <a:r>
              <a:rPr lang="fi-FI" sz="1600" dirty="0"/>
              <a:t> </a:t>
            </a:r>
            <a:r>
              <a:rPr lang="fi-FI" sz="1600" dirty="0" err="1"/>
              <a:t>meeting</a:t>
            </a:r>
            <a:r>
              <a:rPr lang="fi-FI" sz="1600" dirty="0"/>
              <a:t>.</a:t>
            </a:r>
            <a:endParaRPr lang="en-US" sz="1600" dirty="0"/>
          </a:p>
          <a:p>
            <a:pPr marL="0" indent="0">
              <a:buNone/>
            </a:pPr>
            <a:endParaRPr lang="fi-FI" sz="1600" dirty="0"/>
          </a:p>
          <a:p>
            <a:pPr marL="0" indent="0">
              <a:buNone/>
            </a:pPr>
            <a:r>
              <a:rPr lang="fi-FI" sz="1600" dirty="0" smtClean="0"/>
              <a:t>REFERENCES:</a:t>
            </a:r>
          </a:p>
          <a:p>
            <a:pPr marL="0" indent="0">
              <a:buNone/>
            </a:pPr>
            <a:r>
              <a:rPr lang="en-US" sz="1600" dirty="0" smtClean="0"/>
              <a:t>R4-77AH-IoT-0059</a:t>
            </a:r>
            <a:r>
              <a:rPr lang="en-US" sz="1600" dirty="0"/>
              <a:t>, NB-IOT UE RF </a:t>
            </a:r>
            <a:r>
              <a:rPr lang="en-US" sz="1600" dirty="0" smtClean="0"/>
              <a:t>aspects, Nokia Networks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43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200" dirty="0" smtClean="0"/>
              <a:t>At least Maximum output power classes 3 (23 dBm) is specified for NB-IOT.</a:t>
            </a:r>
          </a:p>
          <a:p>
            <a:pPr lvl="1"/>
            <a:r>
              <a:rPr lang="fi-FI" sz="800" dirty="0" smtClean="0"/>
              <a:t>Power class 5 can be discussed in the next meeting.</a:t>
            </a:r>
          </a:p>
          <a:p>
            <a:r>
              <a:rPr lang="fi-FI" sz="1200" dirty="0" smtClean="0"/>
              <a:t>Minimum output power is specified to be -40 dBm over NB-IOT channel bandwidth</a:t>
            </a:r>
          </a:p>
          <a:p>
            <a:pPr lvl="1"/>
            <a:r>
              <a:rPr lang="fi-FI" sz="800" dirty="0" smtClean="0"/>
              <a:t>for UE </a:t>
            </a:r>
            <a:r>
              <a:rPr lang="fi-FI" sz="800" dirty="0" err="1" smtClean="0"/>
              <a:t>that</a:t>
            </a:r>
            <a:r>
              <a:rPr lang="fi-FI" sz="800" dirty="0" smtClean="0"/>
              <a:t> </a:t>
            </a:r>
            <a:r>
              <a:rPr lang="fi-FI" sz="800" dirty="0" err="1" smtClean="0"/>
              <a:t>supports</a:t>
            </a:r>
            <a:r>
              <a:rPr lang="fi-FI" sz="800" dirty="0" smtClean="0"/>
              <a:t> multitone,  this is defniend for fully allocated channel. </a:t>
            </a:r>
          </a:p>
          <a:p>
            <a:pPr lvl="1"/>
            <a:r>
              <a:rPr lang="fi-FI" sz="800" dirty="0" smtClean="0"/>
              <a:t>For </a:t>
            </a:r>
            <a:r>
              <a:rPr lang="fi-FI" sz="800" dirty="0"/>
              <a:t>UE </a:t>
            </a:r>
            <a:r>
              <a:rPr lang="fi-FI" sz="800" dirty="0" err="1"/>
              <a:t>that</a:t>
            </a:r>
            <a:r>
              <a:rPr lang="fi-FI" sz="800" dirty="0"/>
              <a:t> </a:t>
            </a:r>
            <a:r>
              <a:rPr lang="fi-FI" sz="800" dirty="0" err="1" smtClean="0"/>
              <a:t>supports</a:t>
            </a:r>
            <a:r>
              <a:rPr lang="fi-FI" sz="800" dirty="0" smtClean="0"/>
              <a:t> single tone, it is FFS.</a:t>
            </a:r>
            <a:endParaRPr lang="fi-FI" sz="400" dirty="0" smtClean="0"/>
          </a:p>
          <a:p>
            <a:r>
              <a:rPr lang="fi-FI" sz="1200" dirty="0" err="1" smtClean="0"/>
              <a:t>Transmit</a:t>
            </a:r>
            <a:r>
              <a:rPr lang="fi-FI" sz="1200" dirty="0" smtClean="0"/>
              <a:t> </a:t>
            </a:r>
            <a:r>
              <a:rPr lang="fi-FI" sz="1200" dirty="0" err="1" smtClean="0"/>
              <a:t>Off</a:t>
            </a:r>
            <a:r>
              <a:rPr lang="fi-FI" sz="1200" dirty="0" smtClean="0"/>
              <a:t> </a:t>
            </a:r>
            <a:r>
              <a:rPr lang="fi-FI" sz="1200" dirty="0" err="1"/>
              <a:t>power</a:t>
            </a:r>
            <a:r>
              <a:rPr lang="fi-FI" sz="1200" dirty="0"/>
              <a:t> </a:t>
            </a:r>
            <a:r>
              <a:rPr lang="fi-FI" sz="1200" dirty="0" smtClean="0"/>
              <a:t>is</a:t>
            </a:r>
            <a:r>
              <a:rPr lang="fi-FI" sz="1200" dirty="0"/>
              <a:t> </a:t>
            </a:r>
            <a:r>
              <a:rPr lang="fi-FI" sz="1200" dirty="0" err="1"/>
              <a:t>specified</a:t>
            </a:r>
            <a:r>
              <a:rPr lang="fi-FI" sz="1200" dirty="0"/>
              <a:t> to </a:t>
            </a:r>
            <a:r>
              <a:rPr lang="fi-FI" sz="1200" dirty="0" err="1"/>
              <a:t>be</a:t>
            </a:r>
            <a:r>
              <a:rPr lang="fi-FI" sz="1200" dirty="0" smtClean="0"/>
              <a:t> -50 </a:t>
            </a:r>
            <a:r>
              <a:rPr lang="fi-FI" sz="1200" dirty="0" err="1"/>
              <a:t>dBm</a:t>
            </a:r>
            <a:r>
              <a:rPr lang="fi-FI" sz="1200" dirty="0"/>
              <a:t> </a:t>
            </a:r>
            <a:r>
              <a:rPr lang="fi-FI" sz="1200" dirty="0" err="1"/>
              <a:t>over</a:t>
            </a:r>
            <a:r>
              <a:rPr lang="fi-FI" sz="1200" dirty="0"/>
              <a:t> NB-IOT </a:t>
            </a:r>
            <a:r>
              <a:rPr lang="fi-FI" sz="1200" dirty="0" err="1"/>
              <a:t>channel</a:t>
            </a:r>
            <a:r>
              <a:rPr lang="fi-FI" sz="1200" dirty="0"/>
              <a:t> </a:t>
            </a:r>
            <a:r>
              <a:rPr lang="fi-FI" sz="1200" dirty="0" err="1" smtClean="0"/>
              <a:t>bandwidth</a:t>
            </a:r>
            <a:endParaRPr lang="fi-FI" sz="1200" dirty="0" smtClean="0"/>
          </a:p>
          <a:p>
            <a:pPr lvl="1"/>
            <a:r>
              <a:rPr lang="fi-FI" sz="800" dirty="0"/>
              <a:t>for UE </a:t>
            </a:r>
            <a:r>
              <a:rPr lang="fi-FI" sz="800" dirty="0" err="1"/>
              <a:t>that</a:t>
            </a:r>
            <a:r>
              <a:rPr lang="fi-FI" sz="800" dirty="0"/>
              <a:t> </a:t>
            </a:r>
            <a:r>
              <a:rPr lang="fi-FI" sz="800" dirty="0" err="1"/>
              <a:t>supports</a:t>
            </a:r>
            <a:r>
              <a:rPr lang="fi-FI" sz="800" dirty="0"/>
              <a:t> </a:t>
            </a:r>
            <a:r>
              <a:rPr lang="fi-FI" sz="800" dirty="0" err="1"/>
              <a:t>multitone</a:t>
            </a:r>
            <a:r>
              <a:rPr lang="fi-FI" sz="800" dirty="0"/>
              <a:t>,  </a:t>
            </a:r>
            <a:r>
              <a:rPr lang="fi-FI" sz="800" dirty="0" err="1"/>
              <a:t>this</a:t>
            </a:r>
            <a:r>
              <a:rPr lang="fi-FI" sz="800" dirty="0"/>
              <a:t> is </a:t>
            </a:r>
            <a:r>
              <a:rPr lang="fi-FI" sz="800" dirty="0" err="1"/>
              <a:t>defniend</a:t>
            </a:r>
            <a:r>
              <a:rPr lang="fi-FI" sz="800" dirty="0"/>
              <a:t> for </a:t>
            </a:r>
            <a:r>
              <a:rPr lang="fi-FI" sz="800" dirty="0" err="1"/>
              <a:t>fully</a:t>
            </a:r>
            <a:r>
              <a:rPr lang="fi-FI" sz="800" dirty="0"/>
              <a:t> </a:t>
            </a:r>
            <a:r>
              <a:rPr lang="fi-FI" sz="800" dirty="0" err="1"/>
              <a:t>allocated</a:t>
            </a:r>
            <a:r>
              <a:rPr lang="fi-FI" sz="800" dirty="0"/>
              <a:t> </a:t>
            </a:r>
            <a:r>
              <a:rPr lang="fi-FI" sz="800" dirty="0" err="1"/>
              <a:t>channel</a:t>
            </a:r>
            <a:r>
              <a:rPr lang="fi-FI" sz="800" dirty="0"/>
              <a:t>. </a:t>
            </a:r>
          </a:p>
          <a:p>
            <a:pPr lvl="1"/>
            <a:r>
              <a:rPr lang="fi-FI" sz="800" dirty="0"/>
              <a:t>For UE </a:t>
            </a:r>
            <a:r>
              <a:rPr lang="fi-FI" sz="800" dirty="0" err="1"/>
              <a:t>that</a:t>
            </a:r>
            <a:r>
              <a:rPr lang="fi-FI" sz="800" dirty="0"/>
              <a:t> </a:t>
            </a:r>
            <a:r>
              <a:rPr lang="fi-FI" sz="800" dirty="0" err="1"/>
              <a:t>supports</a:t>
            </a:r>
            <a:r>
              <a:rPr lang="fi-FI" sz="800" dirty="0"/>
              <a:t> single </a:t>
            </a:r>
            <a:r>
              <a:rPr lang="fi-FI" sz="800" dirty="0" err="1"/>
              <a:t>tone</a:t>
            </a:r>
            <a:r>
              <a:rPr lang="fi-FI" sz="800" dirty="0"/>
              <a:t>, it is FFS.</a:t>
            </a:r>
            <a:endParaRPr lang="fi-FI" sz="400" dirty="0"/>
          </a:p>
          <a:p>
            <a:r>
              <a:rPr lang="fi-FI" sz="1200" dirty="0" err="1" smtClean="0"/>
              <a:t>Frequency</a:t>
            </a:r>
            <a:r>
              <a:rPr lang="fi-FI" sz="1200" dirty="0" smtClean="0"/>
              <a:t> error </a:t>
            </a:r>
            <a:r>
              <a:rPr lang="fi-FI" sz="1200" dirty="0"/>
              <a:t>is specified to be </a:t>
            </a:r>
            <a:r>
              <a:rPr lang="fi-FI" sz="1200" dirty="0" smtClean="0"/>
              <a:t>[±0.1] </a:t>
            </a:r>
            <a:r>
              <a:rPr lang="fi-FI" sz="1200" dirty="0"/>
              <a:t>PPM </a:t>
            </a:r>
            <a:r>
              <a:rPr lang="en-US" sz="1200" dirty="0"/>
              <a:t>observed over a period of one time slot </a:t>
            </a:r>
            <a:r>
              <a:rPr lang="en-US" sz="1200" dirty="0" smtClean="0"/>
              <a:t>compared </a:t>
            </a:r>
            <a:r>
              <a:rPr lang="en-US" sz="1200" dirty="0"/>
              <a:t>to the carrier frequency received from the </a:t>
            </a:r>
            <a:r>
              <a:rPr lang="fi-FI" sz="1200" dirty="0" smtClean="0"/>
              <a:t>NB-IOT BS</a:t>
            </a:r>
          </a:p>
          <a:p>
            <a:r>
              <a:rPr lang="fi-FI" sz="1200" dirty="0" smtClean="0"/>
              <a:t>NB-IOT </a:t>
            </a:r>
            <a:r>
              <a:rPr lang="fi-FI" sz="1200" dirty="0" smtClean="0"/>
              <a:t>UE to UE co-ex clause refers back to E-UTRA requirement</a:t>
            </a:r>
          </a:p>
          <a:p>
            <a:r>
              <a:rPr lang="fi-FI" sz="1200" dirty="0" err="1" smtClean="0"/>
              <a:t>Occupied</a:t>
            </a:r>
            <a:r>
              <a:rPr lang="fi-FI" sz="1200" dirty="0" smtClean="0"/>
              <a:t> </a:t>
            </a:r>
            <a:r>
              <a:rPr lang="fi-FI" sz="1200" dirty="0" err="1" smtClean="0"/>
              <a:t>bandwidth</a:t>
            </a:r>
            <a:r>
              <a:rPr lang="fi-FI" sz="1200" dirty="0" smtClean="0"/>
              <a:t> </a:t>
            </a:r>
            <a:r>
              <a:rPr lang="fi-FI" sz="1200" dirty="0" err="1" smtClean="0"/>
              <a:t>shall</a:t>
            </a:r>
            <a:r>
              <a:rPr lang="fi-FI" sz="1200" dirty="0" smtClean="0"/>
              <a:t> </a:t>
            </a:r>
            <a:r>
              <a:rPr lang="fi-FI" sz="1200" dirty="0" err="1" smtClean="0"/>
              <a:t>be</a:t>
            </a:r>
            <a:r>
              <a:rPr lang="fi-FI" sz="1200" dirty="0" smtClean="0"/>
              <a:t> </a:t>
            </a:r>
            <a:r>
              <a:rPr lang="fi-FI" sz="1200" dirty="0" err="1" smtClean="0"/>
              <a:t>less</a:t>
            </a:r>
            <a:r>
              <a:rPr lang="fi-FI" sz="1200" dirty="0" smtClean="0"/>
              <a:t> </a:t>
            </a:r>
            <a:r>
              <a:rPr lang="fi-FI" sz="1200" dirty="0" err="1" smtClean="0"/>
              <a:t>than</a:t>
            </a:r>
            <a:r>
              <a:rPr lang="fi-FI" sz="1200" dirty="0" smtClean="0"/>
              <a:t> NB-IOT </a:t>
            </a:r>
            <a:r>
              <a:rPr lang="fi-FI" sz="1200" dirty="0" err="1" smtClean="0"/>
              <a:t>channel</a:t>
            </a:r>
            <a:r>
              <a:rPr lang="fi-FI" sz="1200" dirty="0" smtClean="0"/>
              <a:t> </a:t>
            </a:r>
            <a:r>
              <a:rPr lang="fi-FI" sz="1200" dirty="0" err="1" smtClean="0"/>
              <a:t>bandwidth</a:t>
            </a:r>
            <a:r>
              <a:rPr lang="fi-FI" sz="1200" dirty="0"/>
              <a:t> </a:t>
            </a:r>
            <a:r>
              <a:rPr lang="fi-FI" sz="1200" dirty="0" smtClean="0"/>
              <a:t>i.e. 200 kHz</a:t>
            </a:r>
          </a:p>
          <a:p>
            <a:pPr lvl="1"/>
            <a:r>
              <a:rPr lang="fi-FI" sz="800" dirty="0" err="1" smtClean="0"/>
              <a:t>Follows</a:t>
            </a:r>
            <a:r>
              <a:rPr lang="fi-FI" sz="800" dirty="0" smtClean="0"/>
              <a:t> </a:t>
            </a:r>
            <a:r>
              <a:rPr lang="fi-FI" sz="800" dirty="0" err="1" smtClean="0"/>
              <a:t>the</a:t>
            </a:r>
            <a:r>
              <a:rPr lang="fi-FI" sz="800" dirty="0" smtClean="0"/>
              <a:t> </a:t>
            </a:r>
            <a:r>
              <a:rPr lang="fi-FI" sz="800" dirty="0" err="1" smtClean="0"/>
              <a:t>decision</a:t>
            </a:r>
            <a:r>
              <a:rPr lang="fi-FI" sz="800" dirty="0" smtClean="0"/>
              <a:t> on NB-IOT </a:t>
            </a:r>
            <a:r>
              <a:rPr lang="fi-FI" sz="800" dirty="0" err="1" smtClean="0"/>
              <a:t>channel</a:t>
            </a:r>
            <a:r>
              <a:rPr lang="fi-FI" sz="800" dirty="0" smtClean="0"/>
              <a:t> </a:t>
            </a:r>
            <a:r>
              <a:rPr lang="fi-FI" sz="800" dirty="0" err="1" smtClean="0"/>
              <a:t>bndwidth</a:t>
            </a:r>
            <a:r>
              <a:rPr lang="fi-FI" sz="800" dirty="0" smtClean="0"/>
              <a:t> </a:t>
            </a:r>
            <a:r>
              <a:rPr lang="fi-FI" sz="800" dirty="0" err="1" smtClean="0"/>
              <a:t>discussion</a:t>
            </a:r>
            <a:endParaRPr lang="fi-FI" sz="8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NB-IOT </a:t>
            </a:r>
            <a:r>
              <a:rPr lang="fi-FI" dirty="0" err="1" smtClean="0"/>
              <a:t>Transmitter</a:t>
            </a:r>
            <a:r>
              <a:rPr lang="fi-FI" dirty="0" smtClean="0"/>
              <a:t> </a:t>
            </a:r>
            <a:r>
              <a:rPr lang="fi-FI" dirty="0" err="1" smtClean="0"/>
              <a:t>characteristics</a:t>
            </a:r>
            <a:r>
              <a:rPr lang="fi-FI" dirty="0" smtClean="0"/>
              <a:t> </a:t>
            </a:r>
            <a:r>
              <a:rPr lang="fi-FI" dirty="0" err="1" smtClean="0"/>
              <a:t>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76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</a:t>
            </a:r>
            <a:r>
              <a:rPr lang="fi-FI" sz="1400" dirty="0">
                <a:solidFill>
                  <a:schemeClr val="tx1"/>
                </a:solidFill>
              </a:rPr>
              <a:t>General </a:t>
            </a:r>
            <a:r>
              <a:rPr lang="fi-FI" sz="1400" dirty="0" smtClean="0">
                <a:solidFill>
                  <a:schemeClr val="tx1"/>
                </a:solidFill>
              </a:rPr>
              <a:t>ON/OFF </a:t>
            </a:r>
            <a:r>
              <a:rPr lang="fi-FI" sz="1400" dirty="0" err="1">
                <a:solidFill>
                  <a:schemeClr val="tx1"/>
                </a:solidFill>
              </a:rPr>
              <a:t>time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mask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can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be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re-used</a:t>
            </a:r>
            <a:r>
              <a:rPr lang="fi-FI" sz="1400" dirty="0" smtClean="0">
                <a:solidFill>
                  <a:schemeClr val="tx1"/>
                </a:solidFill>
              </a:rPr>
              <a:t> for NB-IOT</a:t>
            </a:r>
            <a:endParaRPr lang="fi-FI" sz="1400" dirty="0">
              <a:solidFill>
                <a:schemeClr val="tx1"/>
              </a:solidFill>
            </a:endParaRPr>
          </a:p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</a:t>
            </a:r>
            <a:r>
              <a:rPr lang="fi-FI" sz="1400" dirty="0" err="1" smtClean="0">
                <a:solidFill>
                  <a:schemeClr val="tx1"/>
                </a:solidFill>
              </a:rPr>
              <a:t>Absolute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power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tolerance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requirement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can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be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re-used</a:t>
            </a:r>
            <a:r>
              <a:rPr lang="fi-FI" sz="1400" dirty="0" smtClean="0">
                <a:solidFill>
                  <a:schemeClr val="tx1"/>
                </a:solidFill>
              </a:rPr>
              <a:t> for </a:t>
            </a:r>
            <a:r>
              <a:rPr lang="fi-FI" sz="1400" dirty="0">
                <a:solidFill>
                  <a:schemeClr val="tx1"/>
                </a:solidFill>
              </a:rPr>
              <a:t>NB-IOT</a:t>
            </a:r>
          </a:p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</a:t>
            </a:r>
            <a:r>
              <a:rPr lang="fi-FI" sz="1400" dirty="0" err="1" smtClean="0">
                <a:solidFill>
                  <a:schemeClr val="tx1"/>
                </a:solidFill>
              </a:rPr>
              <a:t>Relative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power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tolerance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requirement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can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be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re-used</a:t>
            </a:r>
            <a:r>
              <a:rPr lang="fi-FI" sz="1400" dirty="0">
                <a:solidFill>
                  <a:schemeClr val="tx1"/>
                </a:solidFill>
              </a:rPr>
              <a:t> for NB-IOT</a:t>
            </a:r>
          </a:p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</a:t>
            </a:r>
            <a:r>
              <a:rPr lang="fi-FI" sz="1400" dirty="0" err="1" smtClean="0">
                <a:solidFill>
                  <a:schemeClr val="tx1"/>
                </a:solidFill>
              </a:rPr>
              <a:t>Aggregate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power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control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tolerance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requirement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can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be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re-used</a:t>
            </a:r>
            <a:r>
              <a:rPr lang="fi-FI" sz="1400" dirty="0">
                <a:solidFill>
                  <a:schemeClr val="tx1"/>
                </a:solidFill>
              </a:rPr>
              <a:t> for </a:t>
            </a:r>
            <a:r>
              <a:rPr lang="fi-FI" sz="1400" dirty="0" smtClean="0">
                <a:solidFill>
                  <a:schemeClr val="tx1"/>
                </a:solidFill>
              </a:rPr>
              <a:t>NB-IOT</a:t>
            </a:r>
          </a:p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QPSK EVM </a:t>
            </a:r>
            <a:r>
              <a:rPr lang="fi-FI" sz="1400" dirty="0" err="1" smtClean="0">
                <a:solidFill>
                  <a:schemeClr val="tx1"/>
                </a:solidFill>
              </a:rPr>
              <a:t>requirement</a:t>
            </a:r>
            <a:r>
              <a:rPr lang="fi-FI" sz="1400" dirty="0" smtClean="0">
                <a:solidFill>
                  <a:schemeClr val="tx1"/>
                </a:solidFill>
              </a:rPr>
              <a:t> 17.5% </a:t>
            </a:r>
            <a:r>
              <a:rPr lang="fi-FI" sz="1400" dirty="0" err="1" smtClean="0">
                <a:solidFill>
                  <a:schemeClr val="tx1"/>
                </a:solidFill>
              </a:rPr>
              <a:t>can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be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re-used</a:t>
            </a:r>
            <a:r>
              <a:rPr lang="fi-FI" sz="1400" dirty="0" smtClean="0">
                <a:solidFill>
                  <a:schemeClr val="tx1"/>
                </a:solidFill>
              </a:rPr>
              <a:t> for NB-IOT</a:t>
            </a:r>
            <a:endParaRPr lang="fi-FI" sz="1400" dirty="0">
              <a:solidFill>
                <a:schemeClr val="tx1"/>
              </a:solidFill>
            </a:endParaRPr>
          </a:p>
          <a:p>
            <a:pPr lvl="0"/>
            <a:endParaRPr lang="fi-FI" sz="14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Transmitter</a:t>
            </a:r>
            <a:r>
              <a:rPr lang="fi-FI" dirty="0"/>
              <a:t> </a:t>
            </a:r>
            <a:r>
              <a:rPr lang="fi-FI" dirty="0" err="1"/>
              <a:t>characteristics</a:t>
            </a:r>
            <a:r>
              <a:rPr lang="fi-FI" dirty="0"/>
              <a:t> </a:t>
            </a:r>
            <a:r>
              <a:rPr lang="fi-FI" dirty="0" err="1"/>
              <a:t>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54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7513" y="708024"/>
            <a:ext cx="8229600" cy="4435475"/>
          </a:xfrm>
        </p:spPr>
        <p:txBody>
          <a:bodyPr/>
          <a:lstStyle/>
          <a:p>
            <a:r>
              <a:rPr lang="fi-FI" sz="1400" dirty="0" smtClean="0"/>
              <a:t>MPR, A-MPR</a:t>
            </a:r>
          </a:p>
          <a:p>
            <a:pPr lvl="1"/>
            <a:r>
              <a:rPr lang="fi-FI" sz="1000" dirty="0" smtClean="0"/>
              <a:t>Emission requirements are needed and alined PA simulation assumption is also needed.</a:t>
            </a:r>
          </a:p>
          <a:p>
            <a:r>
              <a:rPr lang="fi-FI" sz="1400" dirty="0" smtClean="0"/>
              <a:t>EVM</a:t>
            </a:r>
            <a:endParaRPr lang="fi-FI" sz="1400" dirty="0" smtClean="0">
              <a:solidFill>
                <a:srgbClr val="FF0000"/>
              </a:solidFill>
            </a:endParaRPr>
          </a:p>
          <a:p>
            <a:pPr lvl="1"/>
            <a:r>
              <a:rPr lang="fi-FI" sz="1000" dirty="0" err="1" smtClean="0"/>
              <a:t>Measurement</a:t>
            </a:r>
            <a:r>
              <a:rPr lang="fi-FI" sz="1000" dirty="0" smtClean="0"/>
              <a:t> </a:t>
            </a:r>
            <a:r>
              <a:rPr lang="fi-FI" sz="1000" dirty="0" smtClean="0"/>
              <a:t>method is FFS.</a:t>
            </a:r>
          </a:p>
          <a:p>
            <a:pPr lvl="1"/>
            <a:r>
              <a:rPr lang="fi-FI" sz="1000" dirty="0" smtClean="0"/>
              <a:t>BPSK </a:t>
            </a:r>
            <a:r>
              <a:rPr lang="fi-FI" sz="1000" dirty="0"/>
              <a:t>requirement is needed</a:t>
            </a:r>
          </a:p>
          <a:p>
            <a:r>
              <a:rPr lang="fi-FI" sz="1400" dirty="0" smtClean="0"/>
              <a:t>SEM</a:t>
            </a:r>
          </a:p>
          <a:p>
            <a:pPr lvl="1"/>
            <a:r>
              <a:rPr lang="fi-FI" sz="1000" dirty="0" smtClean="0"/>
              <a:t>GMSK mask might not be suitable becasue of different modulaiton.</a:t>
            </a:r>
          </a:p>
          <a:p>
            <a:r>
              <a:rPr lang="fi-FI" sz="1400" dirty="0" smtClean="0"/>
              <a:t>ACLR</a:t>
            </a:r>
          </a:p>
          <a:p>
            <a:pPr lvl="1"/>
            <a:r>
              <a:rPr lang="fi-FI" sz="1000" dirty="0" err="1" smtClean="0"/>
              <a:t>Comes</a:t>
            </a:r>
            <a:r>
              <a:rPr lang="fi-FI" sz="1000" dirty="0" smtClean="0"/>
              <a:t> </a:t>
            </a:r>
            <a:r>
              <a:rPr lang="fi-FI" sz="1000" dirty="0" err="1" smtClean="0"/>
              <a:t>from</a:t>
            </a:r>
            <a:r>
              <a:rPr lang="fi-FI" sz="1000" dirty="0" smtClean="0"/>
              <a:t> </a:t>
            </a:r>
            <a:r>
              <a:rPr lang="fi-FI" sz="1000" dirty="0" err="1" smtClean="0"/>
              <a:t>co</a:t>
            </a:r>
            <a:r>
              <a:rPr lang="fi-FI" sz="1000" dirty="0" smtClean="0"/>
              <a:t>-ex </a:t>
            </a:r>
            <a:r>
              <a:rPr lang="fi-FI" sz="1000" dirty="0" err="1" smtClean="0"/>
              <a:t>simulations</a:t>
            </a:r>
            <a:endParaRPr lang="fi-FI" sz="1000" dirty="0" smtClean="0"/>
          </a:p>
          <a:p>
            <a:r>
              <a:rPr lang="fi-FI" sz="1400" dirty="0" smtClean="0"/>
              <a:t>General </a:t>
            </a:r>
            <a:r>
              <a:rPr lang="fi-FI" sz="1400" dirty="0" err="1" smtClean="0"/>
              <a:t>Spurious</a:t>
            </a:r>
            <a:r>
              <a:rPr lang="fi-FI" sz="1400" dirty="0" smtClean="0"/>
              <a:t> </a:t>
            </a:r>
            <a:r>
              <a:rPr lang="fi-FI" sz="1400" dirty="0" err="1" smtClean="0"/>
              <a:t>emissions</a:t>
            </a:r>
            <a:endParaRPr lang="fi-FI" sz="1400" dirty="0" smtClean="0"/>
          </a:p>
          <a:p>
            <a:pPr lvl="1"/>
            <a:r>
              <a:rPr lang="fi-FI" sz="1000" dirty="0" smtClean="0"/>
              <a:t>What is the boundary between OOB and General spurious emissions, for example 250% of channel bandwidth</a:t>
            </a:r>
          </a:p>
          <a:p>
            <a:pPr lvl="1"/>
            <a:r>
              <a:rPr lang="fi-FI" sz="1000" dirty="0" smtClean="0"/>
              <a:t>LTE general spurious emission requirements are applied</a:t>
            </a:r>
          </a:p>
          <a:p>
            <a:endParaRPr lang="fi-FI" sz="1400" dirty="0" smtClean="0"/>
          </a:p>
          <a:p>
            <a:endParaRPr lang="fi-FI" sz="1400" dirty="0" smtClean="0"/>
          </a:p>
          <a:p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Transmitter</a:t>
            </a:r>
            <a:r>
              <a:rPr lang="fi-FI" dirty="0"/>
              <a:t> </a:t>
            </a:r>
            <a:r>
              <a:rPr lang="fi-FI" dirty="0" err="1" smtClean="0"/>
              <a:t>characteristics</a:t>
            </a:r>
            <a:r>
              <a:rPr lang="fi-FI" dirty="0" smtClean="0"/>
              <a:t> open </a:t>
            </a:r>
            <a:r>
              <a:rPr lang="fi-FI" dirty="0" err="1" smtClean="0"/>
              <a:t>issues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27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dirty="0" err="1"/>
              <a:t>Additional</a:t>
            </a:r>
            <a:r>
              <a:rPr lang="fi-FI" sz="1400" dirty="0"/>
              <a:t> </a:t>
            </a:r>
            <a:r>
              <a:rPr lang="fi-FI" sz="1400" dirty="0" err="1"/>
              <a:t>spurious</a:t>
            </a:r>
            <a:r>
              <a:rPr lang="fi-FI" sz="1400" dirty="0"/>
              <a:t> </a:t>
            </a:r>
            <a:r>
              <a:rPr lang="fi-FI" sz="1400" dirty="0" err="1"/>
              <a:t>emissions</a:t>
            </a:r>
            <a:endParaRPr lang="fi-FI" sz="1400" dirty="0"/>
          </a:p>
          <a:p>
            <a:pPr lvl="0"/>
            <a:r>
              <a:rPr lang="fi-FI" altLang="ja-JP" sz="1400" dirty="0" smtClean="0">
                <a:solidFill>
                  <a:srgbClr val="68717A"/>
                </a:solidFill>
              </a:rPr>
              <a:t>Carrier </a:t>
            </a:r>
            <a:r>
              <a:rPr lang="fi-FI" altLang="ja-JP" sz="1400" dirty="0" err="1">
                <a:solidFill>
                  <a:srgbClr val="68717A"/>
                </a:solidFill>
              </a:rPr>
              <a:t>leakage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 smtClean="0">
                <a:solidFill>
                  <a:srgbClr val="68717A"/>
                </a:solidFill>
              </a:rPr>
              <a:t>requirement</a:t>
            </a:r>
            <a:endParaRPr lang="fi-FI" altLang="ja-JP" sz="1400" dirty="0" smtClean="0">
              <a:solidFill>
                <a:srgbClr val="68717A"/>
              </a:solidFill>
            </a:endParaRPr>
          </a:p>
          <a:p>
            <a:pPr lvl="0"/>
            <a:r>
              <a:rPr lang="fi-FI" altLang="ja-JP" sz="1400" dirty="0" smtClean="0">
                <a:solidFill>
                  <a:srgbClr val="68717A"/>
                </a:solidFill>
              </a:rPr>
              <a:t>In-</a:t>
            </a:r>
            <a:r>
              <a:rPr lang="fi-FI" altLang="ja-JP" sz="1400" dirty="0" err="1" smtClean="0">
                <a:solidFill>
                  <a:srgbClr val="68717A"/>
                </a:solidFill>
              </a:rPr>
              <a:t>band</a:t>
            </a:r>
            <a:r>
              <a:rPr lang="fi-FI" altLang="ja-JP" sz="1400" dirty="0" smtClean="0">
                <a:solidFill>
                  <a:srgbClr val="68717A"/>
                </a:solidFill>
              </a:rPr>
              <a:t> </a:t>
            </a:r>
            <a:r>
              <a:rPr lang="fi-FI" altLang="ja-JP" sz="1400" dirty="0">
                <a:solidFill>
                  <a:srgbClr val="68717A"/>
                </a:solidFill>
              </a:rPr>
              <a:t>emission </a:t>
            </a:r>
            <a:r>
              <a:rPr lang="fi-FI" altLang="ja-JP" sz="1400" dirty="0" err="1">
                <a:solidFill>
                  <a:srgbClr val="68717A"/>
                </a:solidFill>
              </a:rPr>
              <a:t>requirement</a:t>
            </a:r>
            <a:endParaRPr lang="fi-FI" altLang="ja-JP" sz="1400" dirty="0">
              <a:solidFill>
                <a:srgbClr val="68717A"/>
              </a:solidFill>
            </a:endParaRPr>
          </a:p>
          <a:p>
            <a:pPr lvl="0"/>
            <a:r>
              <a:rPr lang="fi-FI" altLang="ja-JP" sz="1400" dirty="0">
                <a:solidFill>
                  <a:srgbClr val="68717A"/>
                </a:solidFill>
              </a:rPr>
              <a:t>EVM </a:t>
            </a:r>
            <a:r>
              <a:rPr lang="fi-FI" altLang="ja-JP" sz="1400" dirty="0" err="1">
                <a:solidFill>
                  <a:srgbClr val="68717A"/>
                </a:solidFill>
              </a:rPr>
              <a:t>equalizer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>
                <a:solidFill>
                  <a:srgbClr val="68717A"/>
                </a:solidFill>
              </a:rPr>
              <a:t>spectrum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>
                <a:solidFill>
                  <a:srgbClr val="68717A"/>
                </a:solidFill>
              </a:rPr>
              <a:t>flatness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 smtClean="0">
                <a:solidFill>
                  <a:srgbClr val="68717A"/>
                </a:solidFill>
              </a:rPr>
              <a:t>requirement</a:t>
            </a:r>
            <a:endParaRPr lang="fi-FI" altLang="ja-JP" sz="1400" dirty="0" smtClean="0">
              <a:solidFill>
                <a:srgbClr val="68717A"/>
              </a:solidFill>
            </a:endParaRPr>
          </a:p>
          <a:p>
            <a:pPr lvl="1"/>
            <a:r>
              <a:rPr lang="fi-FI" sz="1000" dirty="0" err="1" smtClean="0">
                <a:solidFill>
                  <a:srgbClr val="68717A"/>
                </a:solidFill>
              </a:rPr>
              <a:t>Discuss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the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need</a:t>
            </a:r>
            <a:r>
              <a:rPr lang="fi-FI" sz="1000" dirty="0" smtClean="0">
                <a:solidFill>
                  <a:srgbClr val="68717A"/>
                </a:solidFill>
              </a:rPr>
              <a:t> for </a:t>
            </a:r>
            <a:r>
              <a:rPr lang="fi-FI" sz="1000" dirty="0" err="1" smtClean="0">
                <a:solidFill>
                  <a:srgbClr val="68717A"/>
                </a:solidFill>
              </a:rPr>
              <a:t>narrowband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system</a:t>
            </a:r>
            <a:r>
              <a:rPr lang="fi-FI" sz="1000" dirty="0" smtClean="0">
                <a:solidFill>
                  <a:srgbClr val="68717A"/>
                </a:solidFill>
              </a:rPr>
              <a:t>.</a:t>
            </a:r>
            <a:endParaRPr lang="fi-FI" sz="1000" dirty="0">
              <a:solidFill>
                <a:srgbClr val="68717A"/>
              </a:solidFill>
            </a:endParaRPr>
          </a:p>
          <a:p>
            <a:pPr lvl="0"/>
            <a:r>
              <a:rPr lang="fi-FI" altLang="ja-JP" sz="1400" dirty="0" err="1">
                <a:solidFill>
                  <a:srgbClr val="68717A"/>
                </a:solidFill>
              </a:rPr>
              <a:t>transmit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>
                <a:solidFill>
                  <a:srgbClr val="68717A"/>
                </a:solidFill>
              </a:rPr>
              <a:t>intermodulation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 smtClean="0">
                <a:solidFill>
                  <a:srgbClr val="68717A"/>
                </a:solidFill>
              </a:rPr>
              <a:t>requirement</a:t>
            </a:r>
            <a:endParaRPr lang="fi-FI" altLang="ja-JP" sz="1400" dirty="0" smtClean="0">
              <a:solidFill>
                <a:srgbClr val="68717A"/>
              </a:solidFill>
            </a:endParaRPr>
          </a:p>
          <a:p>
            <a:pPr lvl="1"/>
            <a:r>
              <a:rPr lang="fi-FI" altLang="ja-JP" sz="1000" dirty="0" err="1" smtClean="0">
                <a:solidFill>
                  <a:srgbClr val="68717A"/>
                </a:solidFill>
              </a:rPr>
              <a:t>Discuss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the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need</a:t>
            </a:r>
            <a:r>
              <a:rPr lang="fi-FI" altLang="ja-JP" sz="1000" dirty="0" smtClean="0">
                <a:solidFill>
                  <a:srgbClr val="68717A"/>
                </a:solidFill>
              </a:rPr>
              <a:t> for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narrowband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system</a:t>
            </a:r>
            <a:r>
              <a:rPr lang="fi-FI" altLang="ja-JP" sz="1000" dirty="0" smtClean="0">
                <a:solidFill>
                  <a:srgbClr val="68717A"/>
                </a:solidFill>
              </a:rPr>
              <a:t>. GSM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does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not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have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one</a:t>
            </a:r>
            <a:r>
              <a:rPr lang="fi-FI" altLang="ja-JP" sz="1000" dirty="0" smtClean="0">
                <a:solidFill>
                  <a:srgbClr val="68717A"/>
                </a:solidFill>
              </a:rPr>
              <a:t>.</a:t>
            </a:r>
            <a:endParaRPr lang="fi-FI" altLang="ja-JP" sz="1000" dirty="0">
              <a:solidFill>
                <a:srgbClr val="68717A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Transmitter</a:t>
            </a:r>
            <a:r>
              <a:rPr lang="fi-FI" dirty="0"/>
              <a:t> </a:t>
            </a:r>
            <a:r>
              <a:rPr lang="fi-FI" dirty="0" err="1"/>
              <a:t>characteristics</a:t>
            </a:r>
            <a:r>
              <a:rPr lang="fi-FI" dirty="0"/>
              <a:t> open </a:t>
            </a:r>
            <a:r>
              <a:rPr lang="fi-FI" dirty="0" err="1"/>
              <a:t>issues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5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434</Words>
  <Application>Microsoft Office PowerPoint</Application>
  <PresentationFormat>On-screen Show (16:9)</PresentationFormat>
  <Paragraphs>60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Lucida Grande</vt:lpstr>
      <vt:lpstr>ヒラギノ角ゴ Pro W3</vt:lpstr>
      <vt:lpstr>NET_PPT_Temp_Arial_Macro_Free_v52</vt:lpstr>
      <vt:lpstr>Nokia Master Blue Background</vt:lpstr>
      <vt:lpstr>Final Slide</vt:lpstr>
      <vt:lpstr>PowerPoint Presentation</vt:lpstr>
      <vt:lpstr>Background</vt:lpstr>
      <vt:lpstr>NB-IOT Transmitter characteristics agreements</vt:lpstr>
      <vt:lpstr>NB-IOT Transmitter characteristics agreements</vt:lpstr>
      <vt:lpstr>NB-IOT Transmitter characteristics open issues</vt:lpstr>
      <vt:lpstr>NB-IOT Transmitter characteristics open issues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2016-01-11T08:08:38Z</dcterms:created>
  <dcterms:modified xsi:type="dcterms:W3CDTF">2016-01-22T10:10:47Z</dcterms:modified>
</cp:coreProperties>
</file>