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7" r:id="rId4"/>
    <p:sldId id="260" r:id="rId5"/>
    <p:sldId id="258" r:id="rId6"/>
    <p:sldId id="259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6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72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CD6B-5FC5-4987-9F0F-8E3F263A282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83298-6FED-4754-8A2E-3E872E07809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77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EAC81-CDE9-4752-829B-3D59F9D47E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6E1DD-5229-4FCE-A79B-08C9B4E5BF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97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23774-1605-4FF6-8C61-AE2AE84E14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2394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27B56-A677-4467-994C-D38096A7FE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670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932B-E696-455D-9AA7-B459E25DA4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0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98CD0-E547-43B9-8EFC-26F7ADC6A5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069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970D-3A9A-4849-8C1B-AA8D3542F2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069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AA4CD-32BC-429C-8C9D-7FEA4BDC79B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1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4279-0A75-49CF-8115-0FD7733C670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09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2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6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7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6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8AC0C-DACE-4C98-9662-25030011A745}" type="datetimeFigureOut">
              <a:rPr lang="en-US" smtClean="0"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13559-55D3-4DC6-9713-E9765FEDD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74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SimSun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8E7B23-E523-4163-8A9A-75585A43D299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8476" y="1676400"/>
            <a:ext cx="10132540" cy="1847850"/>
          </a:xfrm>
        </p:spPr>
        <p:txBody>
          <a:bodyPr/>
          <a:lstStyle/>
          <a:p>
            <a:r>
              <a:rPr lang="fi-FI" sz="4000" dirty="0"/>
              <a:t>WF on </a:t>
            </a:r>
            <a:r>
              <a:rPr lang="fi-FI" sz="4000" dirty="0" err="1"/>
              <a:t>measurement</a:t>
            </a:r>
            <a:r>
              <a:rPr lang="fi-FI" sz="4000" dirty="0"/>
              <a:t> </a:t>
            </a:r>
            <a:r>
              <a:rPr lang="fi-FI" sz="4000" dirty="0" err="1"/>
              <a:t>gap</a:t>
            </a:r>
            <a:r>
              <a:rPr lang="fi-FI" sz="4000" dirty="0"/>
              <a:t> </a:t>
            </a:r>
            <a:r>
              <a:rPr lang="fi-FI" sz="4000" dirty="0" err="1"/>
              <a:t>issues</a:t>
            </a:r>
            <a:r>
              <a:rPr lang="fi-FI" sz="4000" dirty="0"/>
              <a:t> for </a:t>
            </a:r>
            <a:r>
              <a:rPr lang="fi-FI" sz="4000" dirty="0" err="1"/>
              <a:t>eMTC</a:t>
            </a:r>
            <a:endParaRPr lang="en-US" altLang="ja-JP" sz="4000" dirty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>
                <a:ea typeface="MS PGothic" pitchFamily="34" charset="-128"/>
              </a:rPr>
              <a:t>Nokia Networks, </a:t>
            </a:r>
            <a:r>
              <a:rPr lang="en-US" altLang="ja-JP" sz="2400" dirty="0" smtClean="0">
                <a:ea typeface="MS PGothic" pitchFamily="34" charset="-128"/>
              </a:rPr>
              <a:t>[Ericsson], [Huawei], [Qualcomm], …</a:t>
            </a:r>
            <a:endParaRPr lang="en-US" altLang="ja-JP" sz="2400" dirty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32845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R4-77AH-IoT-0122</a:t>
            </a:r>
            <a:endParaRPr lang="en-US" altLang="ja-JP" b="1" dirty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676400" y="152401"/>
            <a:ext cx="5562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3GPP TSG-RAN WG4 Meeting 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NB-</a:t>
            </a:r>
            <a:r>
              <a:rPr lang="en-GB" altLang="zh-CN" b="1" dirty="0" err="1">
                <a:solidFill>
                  <a:srgbClr val="000000"/>
                </a:solidFill>
                <a:ea typeface="SimSun" pitchFamily="2" charset="-122"/>
              </a:rPr>
              <a:t>IoT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Budapest, Hungary, 20-22 January, 2016</a:t>
            </a:r>
            <a:endParaRPr lang="zh-CN" altLang="zh-CN" dirty="0">
              <a:solidFill>
                <a:srgbClr val="000000"/>
              </a:solidFill>
              <a:ea typeface="SimSun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Agenda 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Item: </a:t>
            </a:r>
            <a:r>
              <a:rPr lang="en-GB" altLang="zh-CN" b="1" dirty="0">
                <a:solidFill>
                  <a:srgbClr val="000000"/>
                </a:solidFill>
                <a:ea typeface="SimSun" pitchFamily="2" charset="-122"/>
              </a:rPr>
              <a:t>3</a:t>
            </a:r>
            <a:r>
              <a:rPr lang="en-GB" altLang="zh-CN" b="1" dirty="0" smtClean="0">
                <a:solidFill>
                  <a:srgbClr val="000000"/>
                </a:solidFill>
                <a:ea typeface="SimSun" pitchFamily="2" charset="-122"/>
              </a:rPr>
              <a:t>.6</a:t>
            </a:r>
            <a:endParaRPr lang="zh-CN" altLang="zh-CN" b="1" dirty="0">
              <a:solidFill>
                <a:srgbClr val="000000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97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MTC </a:t>
            </a:r>
            <a:r>
              <a:rPr lang="en-US" dirty="0"/>
              <a:t>UE can only work on a sub-band of </a:t>
            </a:r>
            <a:r>
              <a:rPr lang="en-US" dirty="0" smtClean="0"/>
              <a:t>6-PRB.</a:t>
            </a:r>
          </a:p>
          <a:p>
            <a:r>
              <a:rPr lang="en-US" dirty="0" smtClean="0"/>
              <a:t>The MTC UE </a:t>
            </a:r>
            <a:r>
              <a:rPr lang="en-US" dirty="0"/>
              <a:t>has to re-tune to the central 6-PRB to perform intra-frequency cell detection and/or </a:t>
            </a:r>
            <a:r>
              <a:rPr lang="en-US" dirty="0" smtClean="0"/>
              <a:t>measurement.</a:t>
            </a:r>
          </a:p>
          <a:p>
            <a:r>
              <a:rPr lang="en-US" dirty="0" smtClean="0"/>
              <a:t>Re-tuning </a:t>
            </a:r>
            <a:r>
              <a:rPr lang="en-US" dirty="0"/>
              <a:t>is achieved </a:t>
            </a:r>
            <a:r>
              <a:rPr lang="en-US" dirty="0" smtClean="0"/>
              <a:t>using </a:t>
            </a:r>
            <a:r>
              <a:rPr lang="en-US" dirty="0"/>
              <a:t>measurement </a:t>
            </a:r>
            <a:r>
              <a:rPr lang="en-US" dirty="0" smtClean="0"/>
              <a:t>gap.</a:t>
            </a:r>
          </a:p>
          <a:p>
            <a:r>
              <a:rPr lang="en-US" dirty="0"/>
              <a:t>D</a:t>
            </a:r>
            <a:r>
              <a:rPr lang="en-US" dirty="0" smtClean="0"/>
              <a:t>iscussions </a:t>
            </a:r>
            <a:r>
              <a:rPr lang="en-US" dirty="0"/>
              <a:t>related to gap sharing between intra- and inter-frequency RRM, as well as the impact of gap usage to the delay requirement of cell detection and/or </a:t>
            </a:r>
            <a:r>
              <a:rPr lang="en-US" dirty="0" smtClean="0"/>
              <a:t>measurement is ongoing.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952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Focus is on intra-frequency RRM for Rel-13 </a:t>
            </a:r>
            <a:r>
              <a:rPr lang="en-US" dirty="0" err="1" smtClean="0"/>
              <a:t>eMTC</a:t>
            </a:r>
            <a:r>
              <a:rPr lang="en-US" dirty="0" smtClean="0"/>
              <a:t> and there are several options regarding gap sharing when defining the performance requirements:</a:t>
            </a:r>
          </a:p>
          <a:p>
            <a:pPr lvl="1"/>
            <a:r>
              <a:rPr lang="en-US" dirty="0" smtClean="0"/>
              <a:t>Option 1: Assume all gaps can be used for intra-frequency RRM</a:t>
            </a:r>
          </a:p>
          <a:p>
            <a:pPr lvl="1"/>
            <a:r>
              <a:rPr lang="en-US" dirty="0" smtClean="0"/>
              <a:t>Option 2: Pre-define gap sharing between intra- and inter-frequency RRM</a:t>
            </a:r>
          </a:p>
          <a:p>
            <a:pPr lvl="1"/>
            <a:r>
              <a:rPr lang="en-US" dirty="0" smtClean="0"/>
              <a:t>Option 3: Share the gap equally among all intra- and inter-frequency carriers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16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From RAN4 perspective the legacy gap pattern is re-used by Rel-13 MTC UEs for re-tuning to central PRBs dedicated for intra-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frequency.</a:t>
            </a:r>
            <a:r>
              <a:rPr lang="en-US" strike="sngStrike" dirty="0" err="1" smtClean="0"/>
              <a:t>Currently</a:t>
            </a:r>
            <a:r>
              <a:rPr lang="en-US" strike="sngStrike" dirty="0" smtClean="0"/>
              <a:t> defined gap patterns are used for MTC UE to perform intra-frequency cell detection and/or measurement.</a:t>
            </a:r>
          </a:p>
          <a:p>
            <a:r>
              <a:rPr lang="en-US" dirty="0" smtClean="0"/>
              <a:t>Gap pattern 0 and gap pattern 1 are both valid gap patterns.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849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Way</a:t>
            </a:r>
            <a:r>
              <a:rPr lang="fi-FI" dirty="0" smtClean="0"/>
              <a:t> </a:t>
            </a:r>
            <a:r>
              <a:rPr lang="fi-FI" dirty="0" err="1" smtClean="0"/>
              <a:t>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Measurement gap usage/distribution is left to UE implementation as long as the requirements are fulfilled.</a:t>
            </a:r>
          </a:p>
          <a:p>
            <a:r>
              <a:rPr lang="fi-FI" dirty="0" smtClean="0"/>
              <a:t>Rel-13 </a:t>
            </a:r>
            <a:r>
              <a:rPr lang="fi-FI" dirty="0" err="1" smtClean="0"/>
              <a:t>solution</a:t>
            </a:r>
            <a:r>
              <a:rPr lang="fi-FI" dirty="0" smtClean="0"/>
              <a:t> </a:t>
            </a:r>
            <a:r>
              <a:rPr lang="fi-FI" dirty="0" err="1" smtClean="0"/>
              <a:t>should</a:t>
            </a:r>
            <a:r>
              <a:rPr lang="fi-FI" dirty="0" smtClean="0"/>
              <a:t> </a:t>
            </a:r>
            <a:r>
              <a:rPr lang="fi-FI" dirty="0" err="1" smtClean="0"/>
              <a:t>not</a:t>
            </a:r>
            <a:r>
              <a:rPr lang="fi-FI" dirty="0" smtClean="0"/>
              <a:t> </a:t>
            </a:r>
            <a:r>
              <a:rPr lang="fi-FI" dirty="0" err="1" smtClean="0"/>
              <a:t>prevent</a:t>
            </a:r>
            <a:r>
              <a:rPr lang="fi-FI" dirty="0" smtClean="0"/>
              <a:t> </a:t>
            </a:r>
            <a:r>
              <a:rPr lang="fi-FI" dirty="0" err="1" smtClean="0"/>
              <a:t>introduction</a:t>
            </a:r>
            <a:r>
              <a:rPr lang="fi-FI" dirty="0" smtClean="0"/>
              <a:t> of inter-</a:t>
            </a:r>
            <a:r>
              <a:rPr lang="fi-FI" dirty="0" err="1" smtClean="0"/>
              <a:t>frequency</a:t>
            </a:r>
            <a:r>
              <a:rPr lang="fi-FI" dirty="0" smtClean="0"/>
              <a:t>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support</a:t>
            </a:r>
            <a:r>
              <a:rPr lang="fi-FI" dirty="0" smtClean="0"/>
              <a:t> in a </a:t>
            </a:r>
            <a:r>
              <a:rPr lang="fi-FI" dirty="0" err="1" smtClean="0"/>
              <a:t>later</a:t>
            </a:r>
            <a:r>
              <a:rPr lang="fi-FI" dirty="0" smtClean="0"/>
              <a:t> </a:t>
            </a:r>
            <a:r>
              <a:rPr lang="fi-FI" dirty="0" err="1" smtClean="0"/>
              <a:t>phase</a:t>
            </a:r>
            <a:r>
              <a:rPr lang="fi-FI" dirty="0" smtClean="0"/>
              <a:t>.</a:t>
            </a:r>
          </a:p>
          <a:p>
            <a:r>
              <a:rPr lang="fi-FI" dirty="0" err="1" smtClean="0"/>
              <a:t>The</a:t>
            </a:r>
            <a:r>
              <a:rPr lang="fi-FI" dirty="0" smtClean="0"/>
              <a:t> Rel-13 </a:t>
            </a:r>
            <a:r>
              <a:rPr lang="fi-FI" dirty="0" err="1" smtClean="0"/>
              <a:t>eMTC</a:t>
            </a:r>
            <a:r>
              <a:rPr lang="fi-FI" dirty="0" smtClean="0"/>
              <a:t> intra-</a:t>
            </a:r>
            <a:r>
              <a:rPr lang="fi-FI" dirty="0" err="1" smtClean="0"/>
              <a:t>frequency</a:t>
            </a:r>
            <a:r>
              <a:rPr lang="fi-FI" dirty="0" smtClean="0"/>
              <a:t> </a:t>
            </a:r>
            <a:r>
              <a:rPr lang="fi-FI" dirty="0" err="1" smtClean="0"/>
              <a:t>minimum</a:t>
            </a:r>
            <a:r>
              <a:rPr lang="fi-FI" dirty="0" smtClean="0"/>
              <a:t> </a:t>
            </a:r>
            <a:r>
              <a:rPr lang="fi-FI" dirty="0" err="1" smtClean="0"/>
              <a:t>requirements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derived</a:t>
            </a:r>
            <a:r>
              <a:rPr lang="fi-FI" dirty="0" smtClean="0"/>
              <a:t> </a:t>
            </a:r>
            <a:r>
              <a:rPr lang="fi-FI" dirty="0" err="1" smtClean="0"/>
              <a:t>using</a:t>
            </a:r>
            <a:r>
              <a:rPr lang="fi-FI" dirty="0" smtClean="0"/>
              <a:t> </a:t>
            </a:r>
            <a:r>
              <a:rPr lang="fi-FI" dirty="0" err="1" smtClean="0"/>
              <a:t>either</a:t>
            </a:r>
            <a:r>
              <a:rPr lang="fi-FI" dirty="0" smtClean="0"/>
              <a:t> of </a:t>
            </a:r>
            <a:r>
              <a:rPr lang="fi-FI" dirty="0" err="1" smtClean="0"/>
              <a:t>following</a:t>
            </a:r>
            <a:r>
              <a:rPr lang="fi-FI" dirty="0" smtClean="0"/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fi-FI" dirty="0" err="1" smtClean="0"/>
              <a:t>Legacy</a:t>
            </a:r>
            <a:r>
              <a:rPr lang="fi-FI" dirty="0" smtClean="0"/>
              <a:t> Inter-</a:t>
            </a:r>
            <a:r>
              <a:rPr lang="fi-FI" dirty="0" err="1" smtClean="0"/>
              <a:t>frequency</a:t>
            </a:r>
            <a:r>
              <a:rPr lang="fi-FI" dirty="0" smtClean="0"/>
              <a:t> </a:t>
            </a:r>
            <a:r>
              <a:rPr lang="fi-FI" dirty="0" err="1" smtClean="0"/>
              <a:t>messurements</a:t>
            </a:r>
            <a:r>
              <a:rPr lang="fi-FI" dirty="0" smtClean="0"/>
              <a:t> </a:t>
            </a:r>
            <a:r>
              <a:rPr lang="fi-FI" dirty="0" err="1" smtClean="0"/>
              <a:t>requirements</a:t>
            </a:r>
            <a:endParaRPr lang="fi-FI" dirty="0" smtClean="0"/>
          </a:p>
          <a:p>
            <a:pPr marL="914400" lvl="1" indent="-457200">
              <a:buFont typeface="+mj-lt"/>
              <a:buAutoNum type="arabicPeriod"/>
            </a:pPr>
            <a:r>
              <a:rPr lang="fi-FI" dirty="0" smtClean="0"/>
              <a:t>Small Cell Enhancement </a:t>
            </a:r>
            <a:r>
              <a:rPr lang="fi-FI" dirty="0" err="1" smtClean="0"/>
              <a:t>requirements</a:t>
            </a:r>
            <a:endParaRPr lang="fi-FI" dirty="0" smtClean="0"/>
          </a:p>
          <a:p>
            <a:r>
              <a:rPr lang="fi-FI" dirty="0" err="1" smtClean="0"/>
              <a:t>Interested</a:t>
            </a:r>
            <a:r>
              <a:rPr lang="fi-FI" dirty="0" smtClean="0"/>
              <a:t> </a:t>
            </a:r>
            <a:r>
              <a:rPr lang="fi-FI" dirty="0" err="1" smtClean="0"/>
              <a:t>comanies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encouraged</a:t>
            </a:r>
            <a:r>
              <a:rPr lang="fi-FI" dirty="0" smtClean="0"/>
              <a:t> to </a:t>
            </a:r>
            <a:r>
              <a:rPr lang="fi-FI" dirty="0" err="1" smtClean="0"/>
              <a:t>bring</a:t>
            </a:r>
            <a:r>
              <a:rPr lang="fi-FI" dirty="0" smtClean="0"/>
              <a:t> </a:t>
            </a:r>
            <a:r>
              <a:rPr lang="fi-FI" dirty="0" err="1" smtClean="0"/>
              <a:t>detailed</a:t>
            </a:r>
            <a:r>
              <a:rPr lang="fi-FI" dirty="0" smtClean="0"/>
              <a:t> </a:t>
            </a:r>
            <a:r>
              <a:rPr lang="fi-FI" dirty="0" err="1" smtClean="0"/>
              <a:t>views</a:t>
            </a:r>
            <a:r>
              <a:rPr lang="fi-FI" dirty="0"/>
              <a:t>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588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Option 4: </a:t>
            </a:r>
            <a:r>
              <a:rPr lang="fi-FI" dirty="0" err="1" smtClean="0"/>
              <a:t>techniques</a:t>
            </a:r>
            <a:r>
              <a:rPr lang="fi-FI" dirty="0" smtClean="0"/>
              <a:t> for </a:t>
            </a:r>
            <a:r>
              <a:rPr lang="fi-FI" dirty="0" err="1" smtClean="0"/>
              <a:t>sharing</a:t>
            </a:r>
            <a:r>
              <a:rPr lang="fi-FI" dirty="0" smtClean="0"/>
              <a:t> of </a:t>
            </a:r>
            <a:r>
              <a:rPr lang="fi-FI" dirty="0" err="1" smtClean="0"/>
              <a:t>gaps</a:t>
            </a:r>
            <a:r>
              <a:rPr lang="fi-FI" dirty="0" smtClean="0"/>
              <a:t> </a:t>
            </a:r>
            <a:r>
              <a:rPr lang="fi-FI" dirty="0" err="1" smtClean="0"/>
              <a:t>among</a:t>
            </a:r>
            <a:r>
              <a:rPr lang="fi-FI" dirty="0" smtClean="0"/>
              <a:t> </a:t>
            </a:r>
            <a:r>
              <a:rPr lang="fi-FI" dirty="0" err="1" smtClean="0"/>
              <a:t>all</a:t>
            </a:r>
            <a:r>
              <a:rPr lang="fi-FI" dirty="0" smtClean="0"/>
              <a:t> intra-f and </a:t>
            </a:r>
            <a:r>
              <a:rPr lang="fi-FI" dirty="0" err="1" smtClean="0"/>
              <a:t>configured</a:t>
            </a:r>
            <a:r>
              <a:rPr lang="fi-FI" dirty="0" smtClean="0"/>
              <a:t> inter-f </a:t>
            </a:r>
            <a:r>
              <a:rPr lang="fi-FI" dirty="0" err="1" smtClean="0"/>
              <a:t>carriers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FFS.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0844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</TotalTime>
  <Words>298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ＭＳ Ｐゴシック</vt:lpstr>
      <vt:lpstr>SimSun</vt:lpstr>
      <vt:lpstr>Arial</vt:lpstr>
      <vt:lpstr>Calibri</vt:lpstr>
      <vt:lpstr>Calibri Light</vt:lpstr>
      <vt:lpstr>Office Theme</vt:lpstr>
      <vt:lpstr>Default Design</vt:lpstr>
      <vt:lpstr>WF on measurement gap issues for eMTC</vt:lpstr>
      <vt:lpstr>Background</vt:lpstr>
      <vt:lpstr>Background</vt:lpstr>
      <vt:lpstr>Agreements</vt:lpstr>
      <vt:lpstr>Way Forward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R4-77AH-0122</dc:title>
  <dc:creator>Dalsgaard, Lars (Nokia - FI/Oulu)</dc:creator>
  <cp:lastModifiedBy>Dalsgaard, Lars (Nokia - FI/Oulu)</cp:lastModifiedBy>
  <cp:revision>19</cp:revision>
  <dcterms:created xsi:type="dcterms:W3CDTF">2016-01-20T17:53:10Z</dcterms:created>
  <dcterms:modified xsi:type="dcterms:W3CDTF">2016-01-21T16:29:56Z</dcterms:modified>
</cp:coreProperties>
</file>