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2" r:id="rId4"/>
    <p:sldId id="263" r:id="rId5"/>
    <p:sldId id="264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C9C9C9"/>
    <a:srgbClr val="11357C"/>
    <a:srgbClr val="196FB0"/>
    <a:srgbClr val="124191"/>
    <a:srgbClr val="6D32BC"/>
    <a:srgbClr val="122DA5"/>
    <a:srgbClr val="FFFFFF"/>
    <a:srgbClr val="122D9C"/>
    <a:srgbClr val="EB6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3" autoAdjust="0"/>
    <p:restoredTop sz="94660"/>
  </p:normalViewPr>
  <p:slideViewPr>
    <p:cSldViewPr>
      <p:cViewPr varScale="1">
        <p:scale>
          <a:sx n="153" d="100"/>
          <a:sy n="153" d="100"/>
        </p:scale>
        <p:origin x="-588" y="-90"/>
      </p:cViewPr>
      <p:guideLst>
        <p:guide orient="horz" pos="1586"/>
        <p:guide orient="horz" pos="3049"/>
        <p:guide orient="horz" pos="191"/>
        <p:guide orient="horz" pos="3083"/>
        <p:guide orient="horz" pos="1042"/>
        <p:guide orient="horz" pos="2573"/>
        <p:guide orient="horz" pos="2198"/>
        <p:guide orient="horz" pos="530"/>
        <p:guide pos="851"/>
        <p:guide pos="3742"/>
        <p:guide pos="2263"/>
        <p:guide pos="5103"/>
        <p:guide pos="227"/>
        <p:guide pos="5530"/>
        <p:guide pos="44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24"/>
    </p:cViewPr>
  </p:sorter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EB77-41BB-4337-A5FA-21FC14E53CB9}" type="datetimeFigureOut">
              <a:rPr lang="en-GB" smtClean="0"/>
              <a:pPr/>
              <a:t>19/01/2012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FA322-2F99-4F26-BACF-66C8F91E6D3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c" descr="Company Confidential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smtClean="0">
                <a:solidFill>
                  <a:srgbClr val="99CC33"/>
                </a:solidFill>
                <a:latin typeface="nokia pure text"/>
              </a:rPr>
              <a:t>Company Confidential</a:t>
            </a:r>
            <a:endParaRPr lang="en-US" sz="1000" b="1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3078582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BB1AE-3CDD-429F-A939-F512855FD3A0}" type="datetimeFigureOut">
              <a:rPr lang="en-GB" smtClean="0"/>
              <a:pPr/>
              <a:t>19/01/2012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84AA1-161C-47F5-99EB-4CEEC9C8BC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c" descr="Company Confidential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99CC33"/>
                </a:solidFill>
                <a:latin typeface="nokia pure text"/>
              </a:rPr>
              <a:t>Company Confidential</a:t>
            </a:r>
            <a:endParaRPr lang="en-US" sz="1000" b="1" i="0" u="none" baseline="0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248978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197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328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328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328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32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okia Pure Text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344971" y="1571612"/>
            <a:ext cx="8407400" cy="3693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>
              <a:defRPr sz="2400">
                <a:solidFill>
                  <a:schemeClr val="tx2"/>
                </a:solidFill>
                <a:latin typeface="Nokia Pure Tex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4738051"/>
            <a:ext cx="298376" cy="12311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Nokia Pure Tex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395536" y="4714890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V="1">
            <a:off x="857224" y="4714890"/>
            <a:ext cx="0" cy="4320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72462" y="4723788"/>
            <a:ext cx="741328" cy="148266"/>
          </a:xfrm>
          <a:prstGeom prst="rect">
            <a:avLst/>
          </a:prstGeom>
        </p:spPr>
      </p:pic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4745413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Nokia Pure Text"/>
              </a:defRPr>
            </a:lvl1pPr>
          </a:lstStyle>
          <a:p>
            <a:r>
              <a:rPr lang="en-US" dirty="0" smtClean="0"/>
              <a:t>© 2011 Nokia  Filename.pptx   v. 0.1  YYYY-MM-DD   Author  Document ID   [Edit via Insert &gt; Header &amp; Footer]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4" y="1923808"/>
            <a:ext cx="4200525" cy="1782068"/>
          </a:xfr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44971" y="214296"/>
            <a:ext cx="8388000" cy="96161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7" name="Picture 6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929586" y="4528982"/>
            <a:ext cx="973120" cy="363298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4738051"/>
            <a:ext cx="298376" cy="12311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95536" y="471489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857224" y="471489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4745413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Nokia Pure Text"/>
              </a:defRPr>
            </a:lvl1pPr>
          </a:lstStyle>
          <a:p>
            <a:r>
              <a:rPr lang="en-US" smtClean="0"/>
              <a:t>© 2011 Nokia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4" y="1923808"/>
            <a:ext cx="4200525" cy="1782068"/>
          </a:xfr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44971" y="215917"/>
            <a:ext cx="8388000" cy="96161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4738051"/>
            <a:ext cx="298376" cy="12311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395536" y="471489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857224" y="471489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Nokia_ConnectingPeople_brandmark_logo_whit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929586" y="4528982"/>
            <a:ext cx="973120" cy="363298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4745413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Nokia Pure Text"/>
              </a:defRPr>
            </a:lvl1pPr>
          </a:lstStyle>
          <a:p>
            <a:r>
              <a:rPr lang="en-US" smtClean="0"/>
              <a:t>© 2011 Nokia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339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fc" descr="Company Confidential"/>
          <p:cNvSpPr txBox="1"/>
          <p:nvPr userDrawn="1"/>
        </p:nvSpPr>
        <p:spPr>
          <a:xfrm>
            <a:off x="0" y="49276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smtClean="0">
                <a:solidFill>
                  <a:srgbClr val="99CC33"/>
                </a:solidFill>
                <a:latin typeface="nokia pure text"/>
              </a:rPr>
              <a:t>Company Confidential</a:t>
            </a:r>
            <a:endParaRPr lang="en-US" sz="1000" b="1" i="0" u="none" baseline="0">
              <a:solidFill>
                <a:srgbClr val="99CC33"/>
              </a:solidFill>
              <a:latin typeface="nokia pure text"/>
            </a:endParaRPr>
          </a:p>
        </p:txBody>
      </p:sp>
    </p:spTree>
    <p:extLst>
      <p:ext uri="{BB962C8B-B14F-4D97-AF65-F5344CB8AC3E}">
        <p14:creationId xmlns:p14="http://schemas.microsoft.com/office/powerpoint/2010/main" val="790721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170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4971" y="215917"/>
            <a:ext cx="8388000" cy="96161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4971" y="1200151"/>
            <a:ext cx="8407400" cy="3394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45413"/>
            <a:ext cx="29837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Nokia Pure Tex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9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39" r:id="rId2"/>
    <p:sldLayoutId id="2147483840" r:id="rId3"/>
    <p:sldLayoutId id="2147483858" r:id="rId4"/>
    <p:sldLayoutId id="2147483842" r:id="rId5"/>
    <p:sldLayoutId id="2147483845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800" b="0" kern="1200" spc="-120" baseline="0">
          <a:solidFill>
            <a:srgbClr val="124191"/>
          </a:solidFill>
          <a:latin typeface="Nokia Pure Text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600"/>
        </a:spcBef>
        <a:buFont typeface="Arial" pitchFamily="34" charset="0"/>
        <a:buChar char="•"/>
        <a:defRPr sz="24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1pPr>
      <a:lvl2pPr marL="627063" indent="-182563" algn="l" defTabSz="914400" rtl="0" eaLnBrk="1" latinLnBrk="0" hangingPunct="1">
        <a:spcBef>
          <a:spcPts val="0"/>
        </a:spcBef>
        <a:buFont typeface="Arial" pitchFamily="34" charset="0"/>
        <a:buChar char="•"/>
        <a:defRPr sz="22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2pPr>
      <a:lvl3pPr marL="1079500" indent="-1651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3pPr>
      <a:lvl4pPr marL="1524000" indent="-1524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4pPr>
      <a:lvl5pPr marL="1976438" indent="-147638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rgbClr val="646464"/>
          </a:solidFill>
          <a:latin typeface="Nokia Pure Text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 baseline="0">
          <a:solidFill>
            <a:srgbClr val="646464"/>
          </a:solidFill>
          <a:latin typeface="Nokia Pure Text" pitchFamily="34" charset="0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 baseline="0">
          <a:solidFill>
            <a:srgbClr val="646464"/>
          </a:solidFill>
          <a:latin typeface="Nokia Pure Text" pitchFamily="34" charset="0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 baseline="0">
          <a:solidFill>
            <a:srgbClr val="646464"/>
          </a:solidFill>
          <a:latin typeface="Nokia Pure Text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 smtClean="0"/>
              <a:t>R4-B26ah-0049</a:t>
            </a:r>
          </a:p>
          <a:p>
            <a:r>
              <a:rPr lang="en-US" b="1" dirty="0" smtClean="0"/>
              <a:t>Nokia Corporation</a:t>
            </a:r>
            <a:endParaRPr lang="en-US" dirty="0" smtClean="0"/>
          </a:p>
          <a:p>
            <a:r>
              <a:rPr lang="en-US" b="1" dirty="0"/>
              <a:t>19.1.2012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Tentative A-MPR tables for band 26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44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Way forward on co-existence with Narrow Band Systems in the 806-824 MHz range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9622"/>
            <a:ext cx="8407400" cy="707886"/>
          </a:xfrm>
        </p:spPr>
        <p:txBody>
          <a:bodyPr/>
          <a:lstStyle/>
          <a:p>
            <a:pPr lvl="0"/>
            <a:r>
              <a:rPr lang="en-US" sz="1200" dirty="0"/>
              <a:t>-42 dBm/6.25 kHz for 806–813.5 MHz protection with 0.75 MHz offset for 1.4, 3 and 5 MHz channel BW </a:t>
            </a:r>
          </a:p>
          <a:p>
            <a:pPr lvl="0"/>
            <a:r>
              <a:rPr lang="en-US" sz="1200" dirty="0"/>
              <a:t>-42 dBm/6.25 kHz for 806–816 MHz protection with 3 MHz offset for 3 and 5 MHz channel BW</a:t>
            </a:r>
          </a:p>
          <a:p>
            <a:r>
              <a:rPr lang="en-US" sz="1200" dirty="0"/>
              <a:t>-42 dBm/6.25 kHz for 806–816 MHz protection with 8 MHz offset for 5, 10 and 15 MHz channel BW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734253"/>
              </p:ext>
            </p:extLst>
          </p:nvPr>
        </p:nvGraphicFramePr>
        <p:xfrm>
          <a:off x="323528" y="2283718"/>
          <a:ext cx="3708400" cy="2198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0470"/>
                <a:gridCol w="1270470"/>
                <a:gridCol w="618067"/>
                <a:gridCol w="549393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Channel Bandwidth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</a:t>
                      </a:r>
                      <a:r>
                        <a:rPr lang="en-US" sz="900" u="none" strike="noStrike" baseline="-25000">
                          <a:effectLst/>
                        </a:rPr>
                        <a:t>offset</a:t>
                      </a:r>
                      <a:r>
                        <a:rPr lang="en-US" sz="900" u="none" strike="noStrike">
                          <a:effectLst/>
                        </a:rPr>
                        <a:t> ≥ 0.75 MHz for -42 dBm/6.25 kHz emission requirement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3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7-9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≤2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63964"/>
              </p:ext>
            </p:extLst>
          </p:nvPr>
        </p:nvGraphicFramePr>
        <p:xfrm>
          <a:off x="4139952" y="2283718"/>
          <a:ext cx="2844800" cy="998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0600"/>
                <a:gridCol w="965200"/>
                <a:gridCol w="889000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Channel Bandwidth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</a:t>
                      </a:r>
                      <a:r>
                        <a:rPr lang="en-US" sz="900" u="none" strike="noStrike" baseline="-25000">
                          <a:effectLst/>
                        </a:rPr>
                        <a:t>offset</a:t>
                      </a:r>
                      <a:r>
                        <a:rPr lang="en-US" sz="900" u="none" strike="noStrike">
                          <a:effectLst/>
                        </a:rPr>
                        <a:t> ≥ 3 MHz for -42 dBm/6.25 kHz emission requirement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3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1-4 and &gt;20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≤3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134765"/>
              </p:ext>
            </p:extLst>
          </p:nvPr>
        </p:nvGraphicFramePr>
        <p:xfrm>
          <a:off x="4139952" y="3363838"/>
          <a:ext cx="2844800" cy="1598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6896"/>
                <a:gridCol w="1129958"/>
                <a:gridCol w="587946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Channel Bandwidth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</a:t>
                      </a:r>
                      <a:r>
                        <a:rPr lang="en-US" sz="900" u="none" strike="noStrike" baseline="-25000">
                          <a:effectLst/>
                        </a:rPr>
                        <a:t>offset</a:t>
                      </a:r>
                      <a:r>
                        <a:rPr lang="en-US" sz="900" u="none" strike="noStrike">
                          <a:effectLst/>
                        </a:rPr>
                        <a:t> ≥ 8 MHz for -42 dBm/6.25 kHz emission requirement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≤3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481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Way forward on co-existence with 850 MHz Lower Band (LTE_e850_LB)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9622"/>
            <a:ext cx="3816424" cy="3024336"/>
          </a:xfrm>
        </p:spPr>
        <p:txBody>
          <a:bodyPr/>
          <a:lstStyle/>
          <a:p>
            <a:pPr lvl="0"/>
            <a:r>
              <a:rPr lang="en-US" sz="1000" dirty="0"/>
              <a:t>[-30 dBm/MHz] emission limit; no objection except </a:t>
            </a:r>
            <a:r>
              <a:rPr lang="en-US" sz="1000" dirty="0" err="1"/>
              <a:t>NII</a:t>
            </a:r>
            <a:r>
              <a:rPr lang="en-US" sz="1000" dirty="0"/>
              <a:t>: Accept provided that it is also accepted for LTE_e850_LB UE emission limit to APAC700</a:t>
            </a:r>
          </a:p>
          <a:p>
            <a:pPr lvl="0"/>
            <a:r>
              <a:rPr lang="en-US" sz="1000" dirty="0"/>
              <a:t>[851]-859 MHz protection range (859-894 MHz is Band 26 DL -&gt; -50 dBm/MHz emission limit applies); no objection</a:t>
            </a:r>
          </a:p>
          <a:p>
            <a:pPr lvl="0"/>
            <a:r>
              <a:rPr lang="en-US" sz="1000" dirty="0"/>
              <a:t>[2] MHz offset; no objection; Ericsson: the lower limit of LTE_e850_LB is pending decision on BS-BS coexistence issue between Band 5/26 BS and LTE_e850_LB BS</a:t>
            </a:r>
          </a:p>
          <a:p>
            <a:pPr lvl="0"/>
            <a:r>
              <a:rPr lang="en-US" sz="1000" dirty="0"/>
              <a:t>For 1.4, 3, 5, 10, [15] MHz channel BW for Band 26; no objection; Qualcomm and Motorola Solutions have concern on the feasibility to deploy 15 MHz channel BW with 2 MHz offset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938995"/>
              </p:ext>
            </p:extLst>
          </p:nvPr>
        </p:nvGraphicFramePr>
        <p:xfrm>
          <a:off x="4499992" y="1131590"/>
          <a:ext cx="3979944" cy="33940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7564"/>
                <a:gridCol w="1187564"/>
                <a:gridCol w="577734"/>
                <a:gridCol w="513541"/>
                <a:gridCol w="513541"/>
              </a:tblGrid>
              <a:tr h="135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Channel Bandwidth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F</a:t>
                      </a:r>
                      <a:r>
                        <a:rPr lang="en-US" sz="800" u="none" strike="noStrike" baseline="-25000">
                          <a:effectLst/>
                        </a:rPr>
                        <a:t>offset</a:t>
                      </a:r>
                      <a:r>
                        <a:rPr lang="en-US" sz="800" u="none" strike="noStrike">
                          <a:effectLst/>
                        </a:rPr>
                        <a:t> ≥ 2 MHz for -30 dBm/1 MHz emission requirement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43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RB_start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0-10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11-13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2616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RB_start</a:t>
                      </a:r>
                      <a:r>
                        <a:rPr lang="en-US" sz="800" u="none" strike="noStrike" baseline="30000">
                          <a:effectLst/>
                        </a:rPr>
                        <a:t>1 </a:t>
                      </a:r>
                      <a:r>
                        <a:rPr lang="en-US" sz="800" u="none" strike="noStrike">
                          <a:effectLst/>
                        </a:rPr>
                        <a:t>+ L_CRB</a:t>
                      </a:r>
                      <a:r>
                        <a:rPr lang="en-US" sz="800" u="none" strike="noStrike" baseline="30000">
                          <a:effectLst/>
                        </a:rPr>
                        <a:t>2</a:t>
                      </a:r>
                      <a:r>
                        <a:rPr lang="en-US" sz="800" u="none" strike="noStrike">
                          <a:effectLst/>
                        </a:rPr>
                        <a:t> [RBs]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L_CRB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 &gt;6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&gt;0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A-MPR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≤5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≤3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RB_start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0-12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13-20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21-24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2616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RB_start</a:t>
                      </a:r>
                      <a:r>
                        <a:rPr lang="en-US" sz="800" u="none" strike="noStrike" baseline="30000">
                          <a:effectLst/>
                        </a:rPr>
                        <a:t>1 </a:t>
                      </a:r>
                      <a:r>
                        <a:rPr lang="en-US" sz="800" u="none" strike="noStrike">
                          <a:effectLst/>
                        </a:rPr>
                        <a:t>+ L_CRB</a:t>
                      </a:r>
                      <a:r>
                        <a:rPr lang="en-US" sz="800" u="none" strike="noStrike" baseline="30000">
                          <a:effectLst/>
                        </a:rPr>
                        <a:t>2</a:t>
                      </a:r>
                      <a:r>
                        <a:rPr lang="en-US" sz="800" u="none" strike="noStrike">
                          <a:effectLst/>
                        </a:rPr>
                        <a:t> [RBs]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L_CRB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&gt;10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&gt;0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A-MPR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≤4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RB_start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0-22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23-37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38-49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2616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RB_start</a:t>
                      </a:r>
                      <a:r>
                        <a:rPr lang="en-US" sz="800" u="none" strike="noStrike" baseline="30000">
                          <a:effectLst/>
                        </a:rPr>
                        <a:t>1 </a:t>
                      </a:r>
                      <a:r>
                        <a:rPr lang="en-US" sz="800" u="none" strike="noStrike">
                          <a:effectLst/>
                        </a:rPr>
                        <a:t>+ L_CRB</a:t>
                      </a:r>
                      <a:r>
                        <a:rPr lang="en-US" sz="800" u="none" strike="noStrike" baseline="30000">
                          <a:effectLst/>
                        </a:rPr>
                        <a:t>2</a:t>
                      </a:r>
                      <a:r>
                        <a:rPr lang="en-US" sz="800" u="none" strike="noStrike">
                          <a:effectLst/>
                        </a:rPr>
                        <a:t> [RBs]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39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L_CRB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 &gt;20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&gt;0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A-MPR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RB_start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0-40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41-54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55-74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2616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RB_start</a:t>
                      </a:r>
                      <a:r>
                        <a:rPr lang="en-US" sz="800" u="none" strike="noStrike" baseline="30000">
                          <a:effectLst/>
                        </a:rPr>
                        <a:t>1 </a:t>
                      </a:r>
                      <a:r>
                        <a:rPr lang="en-US" sz="800" u="none" strike="noStrike">
                          <a:effectLst/>
                        </a:rPr>
                        <a:t>+ L_CRB</a:t>
                      </a:r>
                      <a:r>
                        <a:rPr lang="en-US" sz="800" u="none" strike="noStrike" baseline="30000">
                          <a:effectLst/>
                        </a:rPr>
                        <a:t>2</a:t>
                      </a:r>
                      <a:r>
                        <a:rPr lang="en-US" sz="800" u="none" strike="noStrike">
                          <a:effectLst/>
                        </a:rPr>
                        <a:t> [RBs]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L_CRB (RBs)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 &gt;20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n.a.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  <a:tr h="18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>
                          <a:effectLst/>
                        </a:rPr>
                        <a:t>A-MPR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≤5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≤4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779" marR="8779" marT="877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02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Way forward on co-existence with </a:t>
            </a:r>
            <a:r>
              <a:rPr lang="en-US" sz="2800" dirty="0" smtClean="0"/>
              <a:t>narrow band systems in the 851-859 MHz range (2 MHz offset)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4</a:t>
            </a:fld>
            <a:endParaRPr lang="en-GB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030719"/>
              </p:ext>
            </p:extLst>
          </p:nvPr>
        </p:nvGraphicFramePr>
        <p:xfrm>
          <a:off x="539552" y="1275606"/>
          <a:ext cx="3077294" cy="3394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8225"/>
                <a:gridCol w="918225"/>
                <a:gridCol w="446704"/>
                <a:gridCol w="397070"/>
                <a:gridCol w="397070"/>
              </a:tblGrid>
              <a:tr h="202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 dirty="0">
                          <a:effectLst/>
                        </a:rPr>
                        <a:t>Channel Bandwidth</a:t>
                      </a:r>
                      <a:endParaRPr lang="en-US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F</a:t>
                      </a:r>
                      <a:r>
                        <a:rPr lang="en-US" sz="600" u="none" strike="noStrike" baseline="-25000">
                          <a:effectLst/>
                        </a:rPr>
                        <a:t>offset</a:t>
                      </a:r>
                      <a:r>
                        <a:rPr lang="en-US" sz="600" u="none" strike="noStrike">
                          <a:effectLst/>
                        </a:rPr>
                        <a:t> ≥ 2 MHz for -57 dBm/6.25 kHz emission requirement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55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1.4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RB_start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0-2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 dirty="0">
                          <a:effectLst/>
                        </a:rPr>
                        <a:t> 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L_CRB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&gt;3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A-MPR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RB_start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1-7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8-12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202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RB_start</a:t>
                      </a:r>
                      <a:r>
                        <a:rPr lang="en-US" sz="600" u="none" strike="noStrike" baseline="30000">
                          <a:effectLst/>
                        </a:rPr>
                        <a:t>1 </a:t>
                      </a:r>
                      <a:r>
                        <a:rPr lang="en-US" sz="600" u="none" strike="noStrike">
                          <a:effectLst/>
                        </a:rPr>
                        <a:t>+ L_CRB</a:t>
                      </a:r>
                      <a:r>
                        <a:rPr lang="en-US" sz="600" u="none" strike="noStrike" baseline="30000">
                          <a:effectLst/>
                        </a:rPr>
                        <a:t>2</a:t>
                      </a:r>
                      <a:r>
                        <a:rPr lang="en-US" sz="600" u="none" strike="noStrike">
                          <a:effectLst/>
                        </a:rPr>
                        <a:t> [RBs]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≥14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L_CRB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1-2and &gt;6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&gt;6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A-MPR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RB_start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0-3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4-14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15-19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202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RB_start</a:t>
                      </a:r>
                      <a:r>
                        <a:rPr lang="en-US" sz="600" u="none" strike="noStrike" baseline="30000">
                          <a:effectLst/>
                        </a:rPr>
                        <a:t>1 </a:t>
                      </a:r>
                      <a:r>
                        <a:rPr lang="en-US" sz="600" u="none" strike="noStrike">
                          <a:effectLst/>
                        </a:rPr>
                        <a:t>+ L_CRB</a:t>
                      </a:r>
                      <a:r>
                        <a:rPr lang="en-US" sz="600" u="none" strike="noStrike" baseline="30000">
                          <a:effectLst/>
                        </a:rPr>
                        <a:t>2</a:t>
                      </a:r>
                      <a:r>
                        <a:rPr lang="en-US" sz="600" u="none" strike="noStrike">
                          <a:effectLst/>
                        </a:rPr>
                        <a:t> [RBs]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≥21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</a:tr>
              <a:tr h="2240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L_CRB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1-3 and &gt;10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&gt;6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A-MPR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RB_start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0-11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12-28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29-36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202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RB_start</a:t>
                      </a:r>
                      <a:r>
                        <a:rPr lang="en-US" sz="600" u="none" strike="noStrike" baseline="30000">
                          <a:effectLst/>
                        </a:rPr>
                        <a:t>1 </a:t>
                      </a:r>
                      <a:r>
                        <a:rPr lang="en-US" sz="600" u="none" strike="noStrike">
                          <a:effectLst/>
                        </a:rPr>
                        <a:t>+ L_CRB</a:t>
                      </a:r>
                      <a:r>
                        <a:rPr lang="en-US" sz="600" u="none" strike="noStrike" baseline="30000">
                          <a:effectLst/>
                        </a:rPr>
                        <a:t>2</a:t>
                      </a:r>
                      <a:r>
                        <a:rPr lang="en-US" sz="600" u="none" strike="noStrike">
                          <a:effectLst/>
                        </a:rPr>
                        <a:t> [RBs]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≥38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</a:tr>
              <a:tr h="2240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L_CRB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1-3 and &gt;18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&gt;10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A-MPR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RB_start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0-19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20-39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40-53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202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RB_start</a:t>
                      </a:r>
                      <a:r>
                        <a:rPr lang="en-US" sz="600" u="none" strike="noStrike" baseline="30000">
                          <a:effectLst/>
                        </a:rPr>
                        <a:t>1 </a:t>
                      </a:r>
                      <a:r>
                        <a:rPr lang="en-US" sz="600" u="none" strike="noStrike">
                          <a:effectLst/>
                        </a:rPr>
                        <a:t>+ L_CRB</a:t>
                      </a:r>
                      <a:r>
                        <a:rPr lang="en-US" sz="600" u="none" strike="noStrike" baseline="30000">
                          <a:effectLst/>
                        </a:rPr>
                        <a:t>2</a:t>
                      </a:r>
                      <a:r>
                        <a:rPr lang="en-US" sz="600" u="none" strike="noStrike">
                          <a:effectLst/>
                        </a:rPr>
                        <a:t> [RBs]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≥55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8" marR="6788" marT="6788" marB="0" anchor="ctr"/>
                </a:tc>
              </a:tr>
              <a:tr h="2240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L_CRB (RBs)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1-3 and &gt;24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&gt;15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n.a.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  <a:tr h="142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u="none" strike="noStrike">
                          <a:effectLst/>
                        </a:rPr>
                        <a:t>A-MPR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>
                          <a:effectLst/>
                        </a:rPr>
                        <a:t>≤10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u="none" strike="noStrike" dirty="0">
                          <a:effectLst/>
                        </a:rPr>
                        <a:t>≤10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8" marR="6788" marT="6788" marB="0" anchor="ctr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889021"/>
              </p:ext>
            </p:extLst>
          </p:nvPr>
        </p:nvGraphicFramePr>
        <p:xfrm>
          <a:off x="4355976" y="1275606"/>
          <a:ext cx="4007284" cy="34001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1723"/>
                <a:gridCol w="971723"/>
                <a:gridCol w="550357"/>
                <a:gridCol w="550357"/>
                <a:gridCol w="550357"/>
                <a:gridCol w="412767"/>
              </a:tblGrid>
              <a:tr h="1076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Channel Bandwidth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F</a:t>
                      </a:r>
                      <a:r>
                        <a:rPr lang="en-US" sz="700" u="none" strike="noStrike" baseline="-25000">
                          <a:effectLst/>
                        </a:rPr>
                        <a:t>offset</a:t>
                      </a:r>
                      <a:r>
                        <a:rPr lang="en-US" sz="700" u="none" strike="noStrike">
                          <a:effectLst/>
                        </a:rPr>
                        <a:t> ≥ 2 MHz for -53 dBm/6.25 kHz emission requirement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77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1.4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RB_start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0-1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L_CRB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A-MPR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RB_start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0-3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4-7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8-13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08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RB_start</a:t>
                      </a:r>
                      <a:r>
                        <a:rPr lang="en-US" sz="700" u="none" strike="noStrike" baseline="30000">
                          <a:effectLst/>
                        </a:rPr>
                        <a:t>1 </a:t>
                      </a:r>
                      <a:r>
                        <a:rPr lang="en-US" sz="700" u="none" strike="noStrike">
                          <a:effectLst/>
                        </a:rPr>
                        <a:t>+ L_CRB</a:t>
                      </a:r>
                      <a:r>
                        <a:rPr lang="en-US" sz="700" u="none" strike="noStrike" baseline="30000">
                          <a:effectLst/>
                        </a:rPr>
                        <a:t>2</a:t>
                      </a:r>
                      <a:r>
                        <a:rPr lang="en-US" sz="700" u="none" strike="noStrike">
                          <a:effectLst/>
                        </a:rPr>
                        <a:t> [RBs]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≥15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L_CRB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A-MPR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RB_start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0-3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4-13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14-19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20-24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08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RB_start</a:t>
                      </a:r>
                      <a:r>
                        <a:rPr lang="en-US" sz="700" u="none" strike="noStrike" baseline="30000">
                          <a:effectLst/>
                        </a:rPr>
                        <a:t>1 </a:t>
                      </a:r>
                      <a:r>
                        <a:rPr lang="en-US" sz="700" u="none" strike="noStrike">
                          <a:effectLst/>
                        </a:rPr>
                        <a:t>+ L_CRB</a:t>
                      </a:r>
                      <a:r>
                        <a:rPr lang="en-US" sz="700" u="none" strike="noStrike" baseline="30000">
                          <a:effectLst/>
                        </a:rPr>
                        <a:t>2</a:t>
                      </a:r>
                      <a:r>
                        <a:rPr lang="en-US" sz="700" u="none" strike="noStrike">
                          <a:effectLst/>
                        </a:rPr>
                        <a:t> [RBs]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≥21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306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L_CRB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 and &gt;10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A-MPR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RB_start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0-11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12-27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28-37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38-49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08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RB_start</a:t>
                      </a:r>
                      <a:r>
                        <a:rPr lang="en-US" sz="700" u="none" strike="noStrike" baseline="30000">
                          <a:effectLst/>
                        </a:rPr>
                        <a:t>1 </a:t>
                      </a:r>
                      <a:r>
                        <a:rPr lang="en-US" sz="700" u="none" strike="noStrike">
                          <a:effectLst/>
                        </a:rPr>
                        <a:t>+ L_CRB</a:t>
                      </a:r>
                      <a:r>
                        <a:rPr lang="en-US" sz="700" u="none" strike="noStrike" baseline="30000">
                          <a:effectLst/>
                        </a:rPr>
                        <a:t>2</a:t>
                      </a:r>
                      <a:r>
                        <a:rPr lang="en-US" sz="700" u="none" strike="noStrike">
                          <a:effectLst/>
                        </a:rPr>
                        <a:t> [RBs]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≥39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306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L_CRB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 and &gt;18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&gt;12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A-MPR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RB_start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0-19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20-39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40-54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55 -74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08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>
                          <a:effectLst/>
                        </a:rPr>
                        <a:t>RB_start</a:t>
                      </a:r>
                      <a:r>
                        <a:rPr lang="en-US" sz="700" u="none" strike="noStrike" baseline="30000">
                          <a:effectLst/>
                        </a:rPr>
                        <a:t>1 </a:t>
                      </a:r>
                      <a:r>
                        <a:rPr lang="en-US" sz="700" u="none" strike="noStrike">
                          <a:effectLst/>
                        </a:rPr>
                        <a:t>+ L_CRB</a:t>
                      </a:r>
                      <a:r>
                        <a:rPr lang="en-US" sz="700" u="none" strike="noStrike" baseline="30000">
                          <a:effectLst/>
                        </a:rPr>
                        <a:t>2</a:t>
                      </a:r>
                      <a:r>
                        <a:rPr lang="en-US" sz="700" u="none" strike="noStrike">
                          <a:effectLst/>
                        </a:rPr>
                        <a:t> [RBs]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≥56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2306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L_CRB (RBs)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 and &gt;27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&gt;18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n.a.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&gt;0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  <a:tr h="146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A-MPR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≤9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</a:rPr>
                        <a:t>≤8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89" marR="6989" marT="698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75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Way forward on co-existence with </a:t>
            </a:r>
            <a:r>
              <a:rPr lang="en-US" sz="2800" dirty="0" smtClean="0"/>
              <a:t>narrow band systems in the 851-859 MHz range (6 </a:t>
            </a:r>
            <a:r>
              <a:rPr lang="en-US" sz="2800" dirty="0"/>
              <a:t>MHz offset)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5</a:t>
            </a:fld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78505"/>
              </p:ext>
            </p:extLst>
          </p:nvPr>
        </p:nvGraphicFramePr>
        <p:xfrm>
          <a:off x="179512" y="1851670"/>
          <a:ext cx="4317998" cy="2575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8435"/>
                <a:gridCol w="1288435"/>
                <a:gridCol w="626806"/>
                <a:gridCol w="557161"/>
                <a:gridCol w="557161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Channel Bandwidth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</a:t>
                      </a:r>
                      <a:r>
                        <a:rPr lang="en-US" sz="900" u="none" strike="noStrike" baseline="-25000">
                          <a:effectLst/>
                        </a:rPr>
                        <a:t>offset</a:t>
                      </a:r>
                      <a:r>
                        <a:rPr lang="en-US" sz="900" u="none" strike="noStrike">
                          <a:effectLst/>
                        </a:rPr>
                        <a:t> ≥ 6 MHz for -57 dBm/6.25 kHz emission requirement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02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 &gt;18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5-28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29-44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RB_start</a:t>
                      </a:r>
                      <a:r>
                        <a:rPr lang="en-US" sz="900" u="none" strike="noStrike" baseline="30000">
                          <a:effectLst/>
                        </a:rPr>
                        <a:t>1 </a:t>
                      </a:r>
                      <a:r>
                        <a:rPr lang="en-US" sz="900" u="none" strike="noStrike">
                          <a:effectLst/>
                        </a:rPr>
                        <a:t>+ L_CRB</a:t>
                      </a:r>
                      <a:r>
                        <a:rPr lang="en-US" sz="900" u="none" strike="noStrike" baseline="30000">
                          <a:effectLst/>
                        </a:rPr>
                        <a:t>2</a:t>
                      </a:r>
                      <a:r>
                        <a:rPr lang="en-US" sz="900" u="none" strike="noStrike">
                          <a:effectLst/>
                        </a:rPr>
                        <a:t> [RBs]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≥46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1-3 and &gt;27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12-46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46-61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RB_start</a:t>
                      </a:r>
                      <a:r>
                        <a:rPr lang="en-US" sz="900" u="none" strike="noStrike" baseline="30000">
                          <a:effectLst/>
                        </a:rPr>
                        <a:t>1 </a:t>
                      </a:r>
                      <a:r>
                        <a:rPr lang="en-US" sz="900" u="none" strike="noStrike">
                          <a:effectLst/>
                        </a:rPr>
                        <a:t>+ L_CRB</a:t>
                      </a:r>
                      <a:r>
                        <a:rPr lang="en-US" sz="900" u="none" strike="noStrike" baseline="30000">
                          <a:effectLst/>
                        </a:rPr>
                        <a:t>2</a:t>
                      </a:r>
                      <a:r>
                        <a:rPr lang="en-US" sz="900" u="none" strike="noStrike">
                          <a:effectLst/>
                        </a:rPr>
                        <a:t> [RBs]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≥63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14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1-3 and &gt;32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≤10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021834"/>
              </p:ext>
            </p:extLst>
          </p:nvPr>
        </p:nvGraphicFramePr>
        <p:xfrm>
          <a:off x="4788024" y="2139702"/>
          <a:ext cx="4194473" cy="23930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7115"/>
                <a:gridCol w="1017115"/>
                <a:gridCol w="576065"/>
                <a:gridCol w="576065"/>
                <a:gridCol w="576065"/>
                <a:gridCol w="432048"/>
              </a:tblGrid>
              <a:tr h="1076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Channel Bandwidth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F</a:t>
                      </a:r>
                      <a:r>
                        <a:rPr lang="en-US" sz="900" u="none" strike="noStrike" baseline="-25000">
                          <a:effectLst/>
                        </a:rPr>
                        <a:t>offset</a:t>
                      </a:r>
                      <a:r>
                        <a:rPr lang="en-US" sz="900" u="none" strike="noStrike">
                          <a:effectLst/>
                        </a:rPr>
                        <a:t> ≥ 6 MHz for -53 dBm/6.25 kHz emission requirement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673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 &gt;18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0-3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12-35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36-44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45-49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RB_start</a:t>
                      </a:r>
                      <a:r>
                        <a:rPr lang="en-US" sz="900" u="none" strike="noStrike" baseline="30000">
                          <a:effectLst/>
                        </a:rPr>
                        <a:t>1 </a:t>
                      </a:r>
                      <a:r>
                        <a:rPr lang="en-US" sz="900" u="none" strike="noStrike">
                          <a:effectLst/>
                        </a:rPr>
                        <a:t>+ L_CRB</a:t>
                      </a:r>
                      <a:r>
                        <a:rPr lang="en-US" sz="900" u="none" strike="noStrike" baseline="30000">
                          <a:effectLst/>
                        </a:rPr>
                        <a:t>2</a:t>
                      </a:r>
                      <a:r>
                        <a:rPr lang="en-US" sz="900" u="none" strike="noStrike">
                          <a:effectLst/>
                        </a:rPr>
                        <a:t> [RBs]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≥46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305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 and &gt;30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n.a.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&gt;0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≤6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RB_start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r>
                        <a:rPr lang="en-US" sz="900" u="none" strike="noStrike" dirty="0" smtClean="0">
                          <a:effectLst/>
                        </a:rPr>
                        <a:t>TBD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RB_start</a:t>
                      </a:r>
                      <a:r>
                        <a:rPr lang="en-US" sz="900" u="none" strike="noStrike" baseline="30000">
                          <a:effectLst/>
                        </a:rPr>
                        <a:t>1 </a:t>
                      </a:r>
                      <a:r>
                        <a:rPr lang="en-US" sz="900" u="none" strike="noStrike">
                          <a:effectLst/>
                        </a:rPr>
                        <a:t>+ L_CRB</a:t>
                      </a:r>
                      <a:r>
                        <a:rPr lang="en-US" sz="900" u="none" strike="noStrike" baseline="30000">
                          <a:effectLst/>
                        </a:rPr>
                        <a:t>2</a:t>
                      </a:r>
                      <a:r>
                        <a:rPr lang="en-US" sz="900" u="none" strike="noStrike">
                          <a:effectLst/>
                        </a:rPr>
                        <a:t> [RBs]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 smtClean="0">
                          <a:effectLst/>
                        </a:rPr>
                        <a:t> TBD</a:t>
                      </a:r>
                      <a:endParaRPr 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900" u="none" strike="noStrike" dirty="0" smtClean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305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L_CRB (RBs)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 smtClean="0">
                          <a:effectLst/>
                        </a:rPr>
                        <a:t> TBD</a:t>
                      </a:r>
                      <a:endParaRPr 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467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A-MPR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 smtClean="0">
                          <a:effectLst/>
                        </a:rPr>
                        <a:t> TBD</a:t>
                      </a:r>
                      <a:endParaRPr lang="en-US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90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-Wide-v1">
  <a:themeElements>
    <a:clrScheme name="Nokia_1">
      <a:dk1>
        <a:srgbClr val="124191"/>
      </a:dk1>
      <a:lt1>
        <a:srgbClr val="FFFFFF"/>
      </a:lt1>
      <a:dk2>
        <a:srgbClr val="646464"/>
      </a:dk2>
      <a:lt2>
        <a:srgbClr val="FFFFFF"/>
      </a:lt2>
      <a:accent1>
        <a:srgbClr val="2187B0"/>
      </a:accent1>
      <a:accent2>
        <a:srgbClr val="1F843E"/>
      </a:accent2>
      <a:accent3>
        <a:srgbClr val="E32C18"/>
      </a:accent3>
      <a:accent4>
        <a:srgbClr val="EB6312"/>
      </a:accent4>
      <a:accent5>
        <a:srgbClr val="4D2383"/>
      </a:accent5>
      <a:accent6>
        <a:srgbClr val="196FB0"/>
      </a:accent6>
      <a:hlink>
        <a:srgbClr val="66BFE2"/>
      </a:hlink>
      <a:folHlink>
        <a:srgbClr val="B592E1"/>
      </a:folHlink>
    </a:clrScheme>
    <a:fontScheme name="Nokia">
      <a:majorFont>
        <a:latin typeface="Nokia Pure Headline"/>
        <a:ea typeface=""/>
        <a:cs typeface=""/>
      </a:majorFont>
      <a:minorFont>
        <a:latin typeface="Nokia Pure Headli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Nokia-Wide-v1</Template>
  <TotalTime>74</TotalTime>
  <Words>1156</Words>
  <Application>Microsoft Office PowerPoint</Application>
  <PresentationFormat>On-screen Show (16:9)</PresentationFormat>
  <Paragraphs>447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Nokia-Wide-v1</vt:lpstr>
      <vt:lpstr>Tentative A-MPR tables for band 26</vt:lpstr>
      <vt:lpstr>Way forward on co-existence with Narrow Band Systems in the 806-824 MHz range</vt:lpstr>
      <vt:lpstr>Way forward on co-existence with 850 MHz Lower Band (LTE_e850_LB)</vt:lpstr>
      <vt:lpstr>Way forward on co-existence with narrow band systems in the 851-859 MHz range (2 MHz offset)</vt:lpstr>
      <vt:lpstr>Way forward on co-existence with narrow band systems in the 851-859 MHz range (6 MHz offset)</vt:lpstr>
    </vt:vector>
  </TitlesOfParts>
  <Company>Nokia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Tentative A-MPR tables for band 26</dc:title>
  <dc:creator>Petri Vasenkari</dc:creator>
  <cp:lastModifiedBy>Petri Vasenkari</cp:lastModifiedBy>
  <cp:revision>8</cp:revision>
  <dcterms:created xsi:type="dcterms:W3CDTF">2012-01-19T13:49:38Z</dcterms:created>
  <dcterms:modified xsi:type="dcterms:W3CDTF">2012-01-19T15:03:41Z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dde521a7-0e58-4368-99d1-ac1ae83482fd</vt:lpwstr>
  </property>
  <property fmtid="{D5CDD505-2E9C-101B-9397-08002B2CF9AE}" pid="3" name="NokiaConfidentiality">
    <vt:lpwstr>Company Confidential</vt:lpwstr>
  </property>
</Properties>
</file>