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90" r:id="rId3"/>
    <p:sldId id="256" r:id="rId4"/>
    <p:sldId id="258" r:id="rId5"/>
    <p:sldId id="259" r:id="rId6"/>
    <p:sldId id="261" r:id="rId7"/>
    <p:sldId id="29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6C110D-B95F-43B0-AB71-EABB135A219E}" v="8" dt="2021-05-11T23:17:37.7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496C110D-B95F-43B0-AB71-EABB135A219E}"/>
    <pc:docChg chg="undo custSel modSld">
      <pc:chgData name="Shvodian, Bill" userId="24ddce14-b8f7-4f54-af74-631294b67ab0" providerId="ADAL" clId="{496C110D-B95F-43B0-AB71-EABB135A219E}" dt="2021-05-11T23:17:57.467" v="35" actId="20577"/>
      <pc:docMkLst>
        <pc:docMk/>
      </pc:docMkLst>
      <pc:sldChg chg="modSp mod">
        <pc:chgData name="Shvodian, Bill" userId="24ddce14-b8f7-4f54-af74-631294b67ab0" providerId="ADAL" clId="{496C110D-B95F-43B0-AB71-EABB135A219E}" dt="2021-05-11T19:21:58.863" v="10" actId="6549"/>
        <pc:sldMkLst>
          <pc:docMk/>
          <pc:sldMk cId="2437528491" sldId="256"/>
        </pc:sldMkLst>
        <pc:graphicFrameChg chg="mod modGraphic">
          <ac:chgData name="Shvodian, Bill" userId="24ddce14-b8f7-4f54-af74-631294b67ab0" providerId="ADAL" clId="{496C110D-B95F-43B0-AB71-EABB135A219E}" dt="2021-05-11T19:21:58.863" v="10" actId="6549"/>
          <ac:graphicFrameMkLst>
            <pc:docMk/>
            <pc:sldMk cId="2437528491" sldId="256"/>
            <ac:graphicFrameMk id="4" creationId="{BDEB176F-505E-4C6C-8F5A-DB7E850F8615}"/>
          </ac:graphicFrameMkLst>
        </pc:graphicFrameChg>
      </pc:sldChg>
      <pc:sldChg chg="modSp mod">
        <pc:chgData name="Shvodian, Bill" userId="24ddce14-b8f7-4f54-af74-631294b67ab0" providerId="ADAL" clId="{496C110D-B95F-43B0-AB71-EABB135A219E}" dt="2021-05-11T19:22:19.646" v="13" actId="13926"/>
        <pc:sldMkLst>
          <pc:docMk/>
          <pc:sldMk cId="4075669452" sldId="259"/>
        </pc:sldMkLst>
        <pc:spChg chg="mod">
          <ac:chgData name="Shvodian, Bill" userId="24ddce14-b8f7-4f54-af74-631294b67ab0" providerId="ADAL" clId="{496C110D-B95F-43B0-AB71-EABB135A219E}" dt="2021-05-11T19:22:19.646" v="13" actId="13926"/>
          <ac:spMkLst>
            <pc:docMk/>
            <pc:sldMk cId="4075669452" sldId="259"/>
            <ac:spMk id="3" creationId="{FC611BC8-5458-4C9D-9DBB-E9CA54213A6A}"/>
          </ac:spMkLst>
        </pc:spChg>
      </pc:sldChg>
      <pc:sldChg chg="addSp modSp mod">
        <pc:chgData name="Shvodian, Bill" userId="24ddce14-b8f7-4f54-af74-631294b67ab0" providerId="ADAL" clId="{496C110D-B95F-43B0-AB71-EABB135A219E}" dt="2021-05-11T23:17:57.467" v="35" actId="20577"/>
        <pc:sldMkLst>
          <pc:docMk/>
          <pc:sldMk cId="3834286392" sldId="262"/>
        </pc:sldMkLst>
        <pc:spChg chg="mod">
          <ac:chgData name="Shvodian, Bill" userId="24ddce14-b8f7-4f54-af74-631294b67ab0" providerId="ADAL" clId="{496C110D-B95F-43B0-AB71-EABB135A219E}" dt="2021-05-11T19:23:24.120" v="17" actId="20577"/>
          <ac:spMkLst>
            <pc:docMk/>
            <pc:sldMk cId="3834286392" sldId="262"/>
            <ac:spMk id="2" creationId="{00000000-0000-0000-0000-000000000000}"/>
          </ac:spMkLst>
        </pc:spChg>
        <pc:spChg chg="add mod">
          <ac:chgData name="Shvodian, Bill" userId="24ddce14-b8f7-4f54-af74-631294b67ab0" providerId="ADAL" clId="{496C110D-B95F-43B0-AB71-EABB135A219E}" dt="2021-05-11T23:17:27.276" v="24" actId="14100"/>
          <ac:spMkLst>
            <pc:docMk/>
            <pc:sldMk cId="3834286392" sldId="262"/>
            <ac:spMk id="3" creationId="{1A79C799-3E2D-4769-A884-34617C3EBFDB}"/>
          </ac:spMkLst>
        </pc:spChg>
        <pc:spChg chg="add mod">
          <ac:chgData name="Shvodian, Bill" userId="24ddce14-b8f7-4f54-af74-631294b67ab0" providerId="ADAL" clId="{496C110D-B95F-43B0-AB71-EABB135A219E}" dt="2021-05-11T23:17:57.467" v="35" actId="20577"/>
          <ac:spMkLst>
            <pc:docMk/>
            <pc:sldMk cId="3834286392" sldId="262"/>
            <ac:spMk id="4" creationId="{4AFB8A17-7D0D-4C95-9C94-E6DE2375C169}"/>
          </ac:spMkLst>
        </pc:spChg>
      </pc:sldChg>
      <pc:sldChg chg="modSp mod">
        <pc:chgData name="Shvodian, Bill" userId="24ddce14-b8f7-4f54-af74-631294b67ab0" providerId="ADAL" clId="{496C110D-B95F-43B0-AB71-EABB135A219E}" dt="2021-05-11T19:23:08.540" v="15" actId="207"/>
        <pc:sldMkLst>
          <pc:docMk/>
          <pc:sldMk cId="1731597678" sldId="290"/>
        </pc:sldMkLst>
        <pc:spChg chg="mod">
          <ac:chgData name="Shvodian, Bill" userId="24ddce14-b8f7-4f54-af74-631294b67ab0" providerId="ADAL" clId="{496C110D-B95F-43B0-AB71-EABB135A219E}" dt="2021-05-11T19:23:08.540" v="15" actId="207"/>
          <ac:spMkLst>
            <pc:docMk/>
            <pc:sldMk cId="1731597678" sldId="290"/>
            <ac:spMk id="8" creationId="{E9716870-E40E-4B57-8145-4944826864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E0833-9AD1-4F4C-B564-ED74C00591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DF80DE-DA32-419F-AA9B-042A6142A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E6118-8FF8-4D52-8E3E-EFE3BE3A4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AAFBC-AC6C-488A-9945-410BC0636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2CE904-C835-4706-8B16-56632A9E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83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1196B-B3B0-45FF-A5D6-4147E098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FE6F66-49BB-44C9-B762-B8CE22F44E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CF612-F2BB-4626-AD59-2F76838DA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C82E2-22D9-4CCA-99E6-8F6A69855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56265-23F5-4173-B71C-C6ADB0A0A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2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23CE1B-117F-41AD-89F9-A7F264A391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BDBA41-E486-494B-BD5C-102EC0F76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6D4A4-9C45-4307-9A3D-ECE96E650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37FB1-ED4D-4465-92EF-AF8DD3824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4DF297-B181-42BC-9CDC-62B525B49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06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6F70E-F025-4188-987E-7BF17D96E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5778CB-1EC1-4DAE-BEBA-332050078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18ECD-4869-4934-8C2B-BE5DE181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FB3B1-7846-4BB6-849C-AC78A530D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6EDB3-E809-4784-9802-C5E4B5AE7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6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E5BB0-BE7F-4977-B247-71B56C0B5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A3D49-E6EA-4E89-BA4E-5A885BC97F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DEA0E-F3B6-4C28-A305-C1E10829B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3555F-AEF9-43AB-991F-A6F8B224C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8D715-BCE3-4A59-822A-6B0082D9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81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6CC46-797B-43F6-B192-3160E5F9E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794E2-B2B5-44B1-A5D1-249991BC4D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46A6BA-F21F-489F-80CF-477C28A0A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CE5AB0-0010-4AFC-9157-58B2159B7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D7D529-6B00-4815-8EF3-7371929C7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30D41A-2BEB-4104-92C6-507AEBBFB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AA20C-47E3-4D7D-9A94-805DC4F0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6C49C4-670C-48CA-B2B7-A19D13FA7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D58023-0A5A-4E71-8C5E-1CE7818D9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7A10AE-A912-4DD7-BC6F-86F61AB7B4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91B615-724F-4020-9BF3-EF9BE8080A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4C082C-41F4-42C8-BF40-616D576BC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B4EEBF-AB12-49B5-8C3A-E06692D6A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65D293-B52A-45A0-86A5-D1085FB72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CED07-94A8-4490-B04E-42315CBC0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95691A-0FCC-4006-BACB-341E24FCE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16FD98-561D-409B-8F05-68E4603C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3A63A-4FC1-4AE2-B1CC-8CB9D5FDF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96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27FE4E-E1D1-4DAA-9DCA-DC1971EA1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FE15E9-AD18-4FDD-BC2A-25D9E5342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2F9B9E-2CCF-4BE1-8D1D-26F685CC7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40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EECE-6B75-46F9-9AE9-077F3ED63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899FE-5C94-4E40-82FB-0E273D695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59117E-FB75-478A-A83E-C367906B79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BA54AB-2B59-4BB5-B2BE-88A0B132E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DD5EF-D72F-411C-8429-DCC52743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C1924-440C-487F-951B-FEA0D3911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816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972CE-CFCE-4A5E-ABDE-13287113E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7C0C1C-CA00-4A6A-8BE4-E989FE2BD0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F8A270-DC51-4629-9935-E4582FD8B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0E2665-75BC-4118-B886-6BE3635FB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CFCE11-0733-4051-91B8-4E75351B6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8B74F6-FEE8-447F-9F57-8966EFF2F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175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1A09F5-0CD5-440F-808E-25CF881A6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21885F-1107-4937-8422-A6CD6571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DF113-761D-400A-BD28-C91B620AC1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2291E-1B3D-4FE1-A6DA-8897FA8FD3D4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EBC6F-E7B5-4B6B-89AD-4CB95D3744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D1901-CE12-48A8-B2DE-222D9E9969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ED554-968D-46EF-8790-AE38056D3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7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79893" y="1953565"/>
            <a:ext cx="10688129" cy="2387600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 Impact on TS 38.101 due to the introduction of BCS2 for DC_(n)71AA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T-Mobile USA, Skyworks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79C799-3E2D-4769-A884-34617C3EBFDB}"/>
              </a:ext>
            </a:extLst>
          </p:cNvPr>
          <p:cNvSpPr txBox="1"/>
          <p:nvPr/>
        </p:nvSpPr>
        <p:spPr>
          <a:xfrm>
            <a:off x="903111" y="428916"/>
            <a:ext cx="4452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#99-e</a:t>
            </a:r>
          </a:p>
          <a:p>
            <a:r>
              <a:rPr lang="en-US" b="1" dirty="0"/>
              <a:t>Online, , 19th May 2021 - 27th May 2021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FB8A17-7D0D-4C95-9C94-E6DE2375C169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R4-2111487</a:t>
            </a: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73C3C9-97D8-4775-AAB5-9AA28B7EAB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032928"/>
              </p:ext>
            </p:extLst>
          </p:nvPr>
        </p:nvGraphicFramePr>
        <p:xfrm>
          <a:off x="6297258" y="1009202"/>
          <a:ext cx="5584216" cy="33543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48396">
                  <a:extLst>
                    <a:ext uri="{9D8B030D-6E8A-4147-A177-3AD203B41FA5}">
                      <a16:colId xmlns:a16="http://schemas.microsoft.com/office/drawing/2014/main" val="290848363"/>
                    </a:ext>
                  </a:extLst>
                </a:gridCol>
                <a:gridCol w="897895">
                  <a:extLst>
                    <a:ext uri="{9D8B030D-6E8A-4147-A177-3AD203B41FA5}">
                      <a16:colId xmlns:a16="http://schemas.microsoft.com/office/drawing/2014/main" val="2340243628"/>
                    </a:ext>
                  </a:extLst>
                </a:gridCol>
                <a:gridCol w="812135">
                  <a:extLst>
                    <a:ext uri="{9D8B030D-6E8A-4147-A177-3AD203B41FA5}">
                      <a16:colId xmlns:a16="http://schemas.microsoft.com/office/drawing/2014/main" val="1061637547"/>
                    </a:ext>
                  </a:extLst>
                </a:gridCol>
                <a:gridCol w="810983">
                  <a:extLst>
                    <a:ext uri="{9D8B030D-6E8A-4147-A177-3AD203B41FA5}">
                      <a16:colId xmlns:a16="http://schemas.microsoft.com/office/drawing/2014/main" val="2856725413"/>
                    </a:ext>
                  </a:extLst>
                </a:gridCol>
                <a:gridCol w="759757">
                  <a:extLst>
                    <a:ext uri="{9D8B030D-6E8A-4147-A177-3AD203B41FA5}">
                      <a16:colId xmlns:a16="http://schemas.microsoft.com/office/drawing/2014/main" val="1653094186"/>
                    </a:ext>
                  </a:extLst>
                </a:gridCol>
                <a:gridCol w="711409">
                  <a:extLst>
                    <a:ext uri="{9D8B030D-6E8A-4147-A177-3AD203B41FA5}">
                      <a16:colId xmlns:a16="http://schemas.microsoft.com/office/drawing/2014/main" val="3194732124"/>
                    </a:ext>
                  </a:extLst>
                </a:gridCol>
                <a:gridCol w="743641">
                  <a:extLst>
                    <a:ext uri="{9D8B030D-6E8A-4147-A177-3AD203B41FA5}">
                      <a16:colId xmlns:a16="http://schemas.microsoft.com/office/drawing/2014/main" val="814285178"/>
                    </a:ext>
                  </a:extLst>
                </a:gridCol>
              </a:tblGrid>
              <a:tr h="124324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E-UTRA – NR configuration / Bandwidth combination set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016112"/>
                  </a:ext>
                </a:extLst>
              </a:tr>
              <a:tr h="4972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Downlink</a:t>
                      </a:r>
                      <a:endParaRPr lang="en-US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configuration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Uplink EN-DC configurations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Component carriers in order of increasing carrier frequency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Maximum aggregated </a:t>
                      </a:r>
                      <a:br>
                        <a:rPr lang="en-GB" sz="800">
                          <a:effectLst/>
                        </a:rPr>
                      </a:br>
                      <a:r>
                        <a:rPr lang="en-GB" sz="800">
                          <a:effectLst/>
                        </a:rPr>
                        <a:t>bandwidth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Bandwidth combination set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extLst>
                  <a:ext uri="{0D108BD9-81ED-4DB2-BD59-A6C34878D82A}">
                    <a16:rowId xmlns:a16="http://schemas.microsoft.com/office/drawing/2014/main" val="2963205779"/>
                  </a:ext>
                </a:extLst>
              </a:tr>
              <a:tr h="49729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Channel bandwidths for E-UTRA carrier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Channel bandwidths for NR carrier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Channel bandwidths for E-UTRA carrier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73514566"/>
                  </a:ext>
                </a:extLst>
              </a:tr>
              <a:tr h="124324">
                <a:tc rowSpan="1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DC_(n)71AA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1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DC_(n)71AA</a:t>
                      </a:r>
                      <a:r>
                        <a:rPr lang="en-GB" sz="800" baseline="30000" dirty="0">
                          <a:effectLst/>
                        </a:rPr>
                        <a:t>3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7667298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31574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5, 10, 15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07133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1424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45727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5, 10, 15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8387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5,10,15,20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6800044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5,10,15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996815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607728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5,10,15,20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5161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5,10,15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03663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9041172"/>
                  </a:ext>
                </a:extLst>
              </a:tr>
              <a:tr h="721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70C0"/>
                          </a:solidFill>
                          <a:effectLst/>
                        </a:rPr>
                        <a:t>5,10,15,20</a:t>
                      </a:r>
                      <a:endParaRPr lang="en-US" sz="8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35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750019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10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70C0"/>
                          </a:solidFill>
                          <a:effectLst/>
                        </a:rPr>
                        <a:t>10,15,20</a:t>
                      </a:r>
                      <a:endParaRPr lang="en-US" sz="8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70801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15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15,20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9776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5,10,15,20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02911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10,15,20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10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74213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15,20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</a:rPr>
                        <a:t>15</a:t>
                      </a:r>
                      <a:endParaRPr lang="en-US" sz="8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136897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9716870-E40E-4B57-8145-494482686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891874"/>
            <a:ext cx="5762597" cy="5841558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DC_(n)71AA is a peculiar REL-15 combination for which:</a:t>
            </a:r>
          </a:p>
          <a:p>
            <a:pPr lvl="1"/>
            <a:r>
              <a:rPr lang="en-US" sz="1600" dirty="0"/>
              <a:t>Dual UL transmissions are mandatory for DPS capable UEs,</a:t>
            </a:r>
          </a:p>
          <a:p>
            <a:pPr lvl="1"/>
            <a:r>
              <a:rPr lang="en-US" sz="1600" dirty="0"/>
              <a:t>Single switched Uplink is allowed for non DPS capable UEs</a:t>
            </a:r>
          </a:p>
          <a:p>
            <a:pPr lvl="1"/>
            <a:r>
              <a:rPr lang="en-US" sz="1600" dirty="0"/>
              <a:t>For BCS 0 and BCS 1:</a:t>
            </a:r>
          </a:p>
          <a:p>
            <a:pPr lvl="2"/>
            <a:r>
              <a:rPr lang="en-US" sz="1500" dirty="0"/>
              <a:t>n71 UL CBW is restricted to 15MHz</a:t>
            </a:r>
          </a:p>
          <a:p>
            <a:pPr lvl="2"/>
            <a:r>
              <a:rPr lang="en-US" sz="1500" dirty="0"/>
              <a:t>the maximum UL aggregated CBW is restricted to 20MHz</a:t>
            </a:r>
          </a:p>
          <a:p>
            <a:r>
              <a:rPr lang="en-US" sz="2000" dirty="0"/>
              <a:t>At RAN4 #98, a text proposal has been agreed to introduced a new BCS to support a maximum UL aggregated BW of 30MHz for DC_71A_n71A</a:t>
            </a:r>
          </a:p>
          <a:p>
            <a:endParaRPr lang="en-US" sz="2000" dirty="0"/>
          </a:p>
          <a:p>
            <a:r>
              <a:rPr lang="en-US" sz="2000" dirty="0"/>
              <a:t>RAN4 has also agreed to introduce asymmetric UL 20MHz / DL 35MHz for standalone n71 REFSENS.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 request to study the introduction of BCS 2 (</a:t>
            </a:r>
            <a:r>
              <a:rPr lang="en-US" sz="2000" dirty="0">
                <a:solidFill>
                  <a:srgbClr val="0070C0"/>
                </a:solidFill>
              </a:rPr>
              <a:t>in blue</a:t>
            </a:r>
            <a:r>
              <a:rPr lang="en-US" sz="2000" dirty="0"/>
              <a:t>) is presented where:</a:t>
            </a:r>
          </a:p>
          <a:p>
            <a:pPr lvl="1"/>
            <a:r>
              <a:rPr lang="en-US" sz="1600" dirty="0"/>
              <a:t>The uplink n71 is extended to 20MHz,</a:t>
            </a:r>
          </a:p>
          <a:p>
            <a:pPr lvl="1"/>
            <a:r>
              <a:rPr lang="en-US" sz="1600" dirty="0"/>
              <a:t>LTE UL CBW </a:t>
            </a:r>
            <a:r>
              <a:rPr lang="en-US" sz="1600" b="1" dirty="0">
                <a:sym typeface="Symbol" panose="05050102010706020507" pitchFamily="18" charset="2"/>
              </a:rPr>
              <a:t></a:t>
            </a:r>
            <a:r>
              <a:rPr lang="en-US" sz="1600" b="1" dirty="0"/>
              <a:t> </a:t>
            </a:r>
            <a:r>
              <a:rPr lang="en-US" sz="1600" dirty="0"/>
              <a:t>NR UL CBW,</a:t>
            </a:r>
          </a:p>
          <a:p>
            <a:pPr lvl="1"/>
            <a:r>
              <a:rPr lang="en-US" sz="1600" dirty="0"/>
              <a:t>The maximum DL aggregated BW is 35MHz,</a:t>
            </a:r>
          </a:p>
          <a:p>
            <a:pPr lvl="1"/>
            <a:r>
              <a:rPr lang="en-US" sz="1600" dirty="0"/>
              <a:t>The intention is to use n71 UL 20MHz only in DC with an LTE band other than B71, </a:t>
            </a:r>
            <a:r>
              <a:rPr lang="en-US" sz="1600" dirty="0" err="1"/>
              <a:t>ie</a:t>
            </a:r>
            <a:r>
              <a:rPr lang="en-US" sz="1600" dirty="0"/>
              <a:t> DC_2A-(n)71AA. No intention to use dual UL in DC_(n)71AA.</a:t>
            </a:r>
            <a:endParaRPr lang="en-US" sz="2000" dirty="0"/>
          </a:p>
          <a:p>
            <a:endParaRPr lang="en-US" sz="2000" dirty="0"/>
          </a:p>
          <a:p>
            <a:pPr lvl="2"/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72464E-424F-46EA-A19D-D69652F6F672}"/>
              </a:ext>
            </a:extLst>
          </p:cNvPr>
          <p:cNvSpPr txBox="1"/>
          <p:nvPr/>
        </p:nvSpPr>
        <p:spPr>
          <a:xfrm>
            <a:off x="6487064" y="5037826"/>
            <a:ext cx="5291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draft document summarizes a proposed option to handle this request while minimizing its impact on the technical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EB176F-505E-4C6C-8F5A-DB7E850F86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430288"/>
              </p:ext>
            </p:extLst>
          </p:nvPr>
        </p:nvGraphicFramePr>
        <p:xfrm>
          <a:off x="6096000" y="1330234"/>
          <a:ext cx="5282367" cy="451815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2537">
                  <a:extLst>
                    <a:ext uri="{9D8B030D-6E8A-4147-A177-3AD203B41FA5}">
                      <a16:colId xmlns:a16="http://schemas.microsoft.com/office/drawing/2014/main" val="1149624298"/>
                    </a:ext>
                  </a:extLst>
                </a:gridCol>
                <a:gridCol w="849360">
                  <a:extLst>
                    <a:ext uri="{9D8B030D-6E8A-4147-A177-3AD203B41FA5}">
                      <a16:colId xmlns:a16="http://schemas.microsoft.com/office/drawing/2014/main" val="3959367872"/>
                    </a:ext>
                  </a:extLst>
                </a:gridCol>
                <a:gridCol w="768235">
                  <a:extLst>
                    <a:ext uri="{9D8B030D-6E8A-4147-A177-3AD203B41FA5}">
                      <a16:colId xmlns:a16="http://schemas.microsoft.com/office/drawing/2014/main" val="12351341"/>
                    </a:ext>
                  </a:extLst>
                </a:gridCol>
                <a:gridCol w="767147">
                  <a:extLst>
                    <a:ext uri="{9D8B030D-6E8A-4147-A177-3AD203B41FA5}">
                      <a16:colId xmlns:a16="http://schemas.microsoft.com/office/drawing/2014/main" val="2463698596"/>
                    </a:ext>
                  </a:extLst>
                </a:gridCol>
                <a:gridCol w="718689">
                  <a:extLst>
                    <a:ext uri="{9D8B030D-6E8A-4147-A177-3AD203B41FA5}">
                      <a16:colId xmlns:a16="http://schemas.microsoft.com/office/drawing/2014/main" val="2079214105"/>
                    </a:ext>
                  </a:extLst>
                </a:gridCol>
                <a:gridCol w="672955">
                  <a:extLst>
                    <a:ext uri="{9D8B030D-6E8A-4147-A177-3AD203B41FA5}">
                      <a16:colId xmlns:a16="http://schemas.microsoft.com/office/drawing/2014/main" val="1389305971"/>
                    </a:ext>
                  </a:extLst>
                </a:gridCol>
                <a:gridCol w="703444">
                  <a:extLst>
                    <a:ext uri="{9D8B030D-6E8A-4147-A177-3AD203B41FA5}">
                      <a16:colId xmlns:a16="http://schemas.microsoft.com/office/drawing/2014/main" val="4179113370"/>
                    </a:ext>
                  </a:extLst>
                </a:gridCol>
              </a:tblGrid>
              <a:tr h="117604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E-UTRA – NR configuration / Bandwidth combination set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126618"/>
                  </a:ext>
                </a:extLst>
              </a:tr>
              <a:tr h="470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Downlink</a:t>
                      </a:r>
                      <a:endParaRPr lang="en-US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configuration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Uplink EN-DC configurations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Component carriers in order of increasing carrier frequency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Maximum aggregated </a:t>
                      </a:r>
                      <a:br>
                        <a:rPr lang="en-GB" sz="800">
                          <a:effectLst/>
                        </a:rPr>
                      </a:br>
                      <a:r>
                        <a:rPr lang="en-GB" sz="800">
                          <a:effectLst/>
                        </a:rPr>
                        <a:t>bandwidth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Bandwidth combination set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extLst>
                  <a:ext uri="{0D108BD9-81ED-4DB2-BD59-A6C34878D82A}">
                    <a16:rowId xmlns:a16="http://schemas.microsoft.com/office/drawing/2014/main" val="1235811033"/>
                  </a:ext>
                </a:extLst>
              </a:tr>
              <a:tr h="47041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Channel bandwidths for E-UTRA carrier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Channel bandwidths for NR carrier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Channel bandwidths for E-UTRA carrier (MHz)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26367964"/>
                  </a:ext>
                </a:extLst>
              </a:tr>
              <a:tr h="117604">
                <a:tc rowSpan="1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DC_(n)71AA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1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DC_(n)71AA</a:t>
                      </a:r>
                      <a:r>
                        <a:rPr lang="en-GB" sz="800" baseline="30000" dirty="0">
                          <a:effectLst/>
                        </a:rPr>
                        <a:t>3,6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4605024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419414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5, 10, 15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4292037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077754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7115418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5, 10, 15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58254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5,10,15,20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</a:t>
                      </a:r>
                      <a:r>
                        <a:rPr lang="en-GB" sz="800" baseline="300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53093123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5,10,15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344900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808946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5,10,15,20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074397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5,10,15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439065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5,10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86915"/>
                  </a:ext>
                </a:extLst>
              </a:tr>
              <a:tr h="1290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-</a:t>
                      </a:r>
                      <a:endParaRPr lang="en-US" sz="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rgbClr val="0070C0"/>
                          </a:solidFill>
                          <a:effectLst/>
                        </a:rPr>
                        <a:t>5,10,15,20</a:t>
                      </a:r>
                      <a:endParaRPr lang="en-US" sz="800" b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b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35</a:t>
                      </a:r>
                      <a:r>
                        <a:rPr lang="en-GB" sz="800" b="0" baseline="30000" dirty="0">
                          <a:solidFill>
                            <a:srgbClr val="0070C0"/>
                          </a:solidFill>
                          <a:effectLst/>
                        </a:rPr>
                        <a:t>6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40016452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10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rgbClr val="0070C0"/>
                          </a:solidFill>
                          <a:effectLst/>
                        </a:rPr>
                        <a:t>10,15,20</a:t>
                      </a:r>
                      <a:endParaRPr lang="en-US" sz="800" b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353166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15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15,20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815564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5,10,15,20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938118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10,15,20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10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149857"/>
                  </a:ext>
                </a:extLst>
              </a:tr>
              <a:tr h="117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US" sz="800" b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15,20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0" dirty="0">
                          <a:solidFill>
                            <a:srgbClr val="0070C0"/>
                          </a:solidFill>
                          <a:effectLst/>
                        </a:rPr>
                        <a:t>15</a:t>
                      </a:r>
                      <a:endParaRPr lang="en-US" sz="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8802" marR="58802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2743764"/>
                  </a:ext>
                </a:extLst>
              </a:tr>
              <a:tr h="1150445">
                <a:tc gridSpan="7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1:	Void</a:t>
                      </a:r>
                      <a:endParaRPr lang="en-US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2:	Void</a:t>
                      </a:r>
                      <a:endParaRPr lang="en-US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3:	For maximum DL aggregated bandwidth of 25 and MHz, the asymmetric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800" strike="noStrike" dirty="0">
                          <a:solidFill>
                            <a:schemeClr val="tx1"/>
                          </a:solidFill>
                          <a:effectLst/>
                        </a:rPr>
                        <a:t>UL and DL </a:t>
                      </a:r>
                      <a:r>
                        <a:rPr lang="en-GB" sz="800" dirty="0">
                          <a:effectLst/>
                        </a:rPr>
                        <a:t>channel bandwidth combination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800" dirty="0">
                          <a:effectLst/>
                        </a:rPr>
                        <a:t>of Table 5.3.6-1 in TS 38.101-1 [2] is used with a maximum UL contiguous aggregated bandwidth of 20 </a:t>
                      </a:r>
                      <a:r>
                        <a:rPr lang="en-GB" sz="800" dirty="0" err="1">
                          <a:effectLst/>
                        </a:rPr>
                        <a:t>MHz.</a:t>
                      </a:r>
                      <a:r>
                        <a:rPr lang="en-GB" sz="800" dirty="0">
                          <a:effectLst/>
                        </a:rPr>
                        <a:t> Furthermore, a restriction is imposed on bandwidth combinations so that only a subset of BCS1 is allowed to be used on the uplink, and this subset is equivalent to BCS0.</a:t>
                      </a:r>
                      <a:endParaRPr lang="en-US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NOTE4:	Only single switched UL is supported.</a:t>
                      </a:r>
                      <a:endParaRPr lang="en-US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NOTE5:	The minimum requirements only apply for non-simultaneous Tx/Rx between all carriers.</a:t>
                      </a:r>
                      <a:endParaRPr lang="en-US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C00000"/>
                          </a:solidFill>
                          <a:effectLst/>
                        </a:rPr>
                        <a:t>NOTE6:         </a:t>
                      </a:r>
                      <a:r>
                        <a:rPr lang="en-US" sz="800" b="1" dirty="0">
                          <a:solidFill>
                            <a:srgbClr val="C00000"/>
                          </a:solidFill>
                          <a:effectLst/>
                        </a:rPr>
                        <a:t>Bandwidth Combination Set 2 only applies to intra-band EN-DC paired with another E-UTRA band without both bands of the intra-band combination in the uplink.</a:t>
                      </a:r>
                      <a:r>
                        <a:rPr lang="en-GB" sz="800" b="1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30373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E8A62011-C41A-4803-8EB7-668B87DE8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45" y="-5609"/>
            <a:ext cx="11353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en-US" sz="2400" b="1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Impact on: “</a:t>
            </a:r>
            <a:r>
              <a:rPr lang="en-US" altLang="en-US" sz="2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Table 5.3B.1.2-1: EN-DC configurations and bandwidth combination sets defined for intra-band contiguous EN-DC</a:t>
            </a:r>
            <a:r>
              <a:rPr lang="en-US" altLang="en-US" sz="2400" b="1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”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5E0AC-4826-42B1-BE8D-B987D9C92664}"/>
              </a:ext>
            </a:extLst>
          </p:cNvPr>
          <p:cNvSpPr txBox="1"/>
          <p:nvPr/>
        </p:nvSpPr>
        <p:spPr>
          <a:xfrm>
            <a:off x="604685" y="1528132"/>
            <a:ext cx="5012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NOTE 3: Optional editorial corrections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New NOTE 6: reflects the new downlink only intra-band EN-DC wording in 38.306. </a:t>
            </a:r>
          </a:p>
        </p:txBody>
      </p:sp>
    </p:spTree>
    <p:extLst>
      <p:ext uri="{BB962C8B-B14F-4D97-AF65-F5344CB8AC3E}">
        <p14:creationId xmlns:p14="http://schemas.microsoft.com/office/powerpoint/2010/main" val="2437528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E8A62011-C41A-4803-8EB7-668B87DE8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96" y="84694"/>
            <a:ext cx="11882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en-US" altLang="en-US" sz="2400" b="1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Impact on: “</a:t>
            </a:r>
            <a:r>
              <a:rPr lang="en-US" altLang="en-US" sz="2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Table 5.5B.2-1: Intra-band contiguous EN-DC configurations”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F785591-C0BD-4D97-93DD-36DECEBC3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18116"/>
              </p:ext>
            </p:extLst>
          </p:nvPr>
        </p:nvGraphicFramePr>
        <p:xfrm>
          <a:off x="3280974" y="1441629"/>
          <a:ext cx="5630052" cy="14111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73681">
                  <a:extLst>
                    <a:ext uri="{9D8B030D-6E8A-4147-A177-3AD203B41FA5}">
                      <a16:colId xmlns:a16="http://schemas.microsoft.com/office/drawing/2014/main" val="2129366784"/>
                    </a:ext>
                  </a:extLst>
                </a:gridCol>
                <a:gridCol w="2013307">
                  <a:extLst>
                    <a:ext uri="{9D8B030D-6E8A-4147-A177-3AD203B41FA5}">
                      <a16:colId xmlns:a16="http://schemas.microsoft.com/office/drawing/2014/main" val="626323561"/>
                    </a:ext>
                  </a:extLst>
                </a:gridCol>
                <a:gridCol w="1743064">
                  <a:extLst>
                    <a:ext uri="{9D8B030D-6E8A-4147-A177-3AD203B41FA5}">
                      <a16:colId xmlns:a16="http://schemas.microsoft.com/office/drawing/2014/main" val="32738933"/>
                    </a:ext>
                  </a:extLst>
                </a:gridCol>
              </a:tblGrid>
              <a:tr h="450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DC_(n)71AA</a:t>
                      </a:r>
                      <a:r>
                        <a:rPr lang="en-GB" sz="900" baseline="300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DC_(n)71AA</a:t>
                      </a:r>
                      <a:endParaRPr lang="en-US" sz="1200" dirty="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r>
                        <a:rPr lang="en-GB" sz="900" baseline="30000" dirty="0">
                          <a:effectLst/>
                        </a:rPr>
                        <a:t>4 </a:t>
                      </a:r>
                      <a:endParaRPr lang="en-US" sz="1200" dirty="0">
                        <a:effectLst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360440361"/>
                  </a:ext>
                </a:extLst>
              </a:tr>
              <a:tr h="118745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   Uplink EN-DC configurations are the configurations supported by the present release of specifications.</a:t>
                      </a:r>
                      <a:endParaRPr lang="en-US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2:   Requirements in this specification apply for NR SCS of 15 kHz only.</a:t>
                      </a:r>
                      <a:endParaRPr lang="en-US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3:   Single UL allowed due to potential emission issues, not self-interference.</a:t>
                      </a:r>
                      <a:endParaRPr lang="en-US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4:   For UE(s) supporting dynamic power sharing it is mandatory to do dual simultaneous UL. For UE(s) not supporting dynamic power sharing single UL is allowed. </a:t>
                      </a:r>
                      <a:r>
                        <a:rPr lang="en-GB" sz="900" b="1" dirty="0">
                          <a:solidFill>
                            <a:srgbClr val="C00000"/>
                          </a:solidFill>
                          <a:effectLst/>
                        </a:rPr>
                        <a:t>Uplink DC_(n)71AA not applicable to BCS2.</a:t>
                      </a:r>
                      <a:endParaRPr lang="en-US" sz="1200" b="1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5:   The minimum requirements only apply for non-simultaneous Tx/Rx between all carriers.</a:t>
                      </a:r>
                      <a:endParaRPr lang="en-US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6:   Only single switched UL is supported</a:t>
                      </a:r>
                      <a:endParaRPr lang="en-US" sz="1200" dirty="0">
                        <a:effectLst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73717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BDD996D-4D66-4F01-B4C9-DA098C3771B4}"/>
              </a:ext>
            </a:extLst>
          </p:cNvPr>
          <p:cNvSpPr txBox="1"/>
          <p:nvPr/>
        </p:nvSpPr>
        <p:spPr>
          <a:xfrm>
            <a:off x="3866838" y="3682087"/>
            <a:ext cx="4606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Note 4: Clarify that Single Uplink Allowed attributes are not applicable to BCS2.</a:t>
            </a:r>
          </a:p>
        </p:txBody>
      </p:sp>
    </p:spTree>
    <p:extLst>
      <p:ext uri="{BB962C8B-B14F-4D97-AF65-F5344CB8AC3E}">
        <p14:creationId xmlns:p14="http://schemas.microsoft.com/office/powerpoint/2010/main" val="3964395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E8A62011-C41A-4803-8EB7-668B87DE8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3874"/>
            <a:ext cx="1219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en-US" altLang="en-US" sz="2400" b="1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Impact on: </a:t>
            </a:r>
            <a:r>
              <a:rPr lang="en-US" altLang="en-US" sz="2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Table 7.3B.2.1-1: Reference sensitivity (MSD) for intra-band contiguous EN-DC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DD996D-4D66-4F01-B4C9-DA098C3771B4}"/>
              </a:ext>
            </a:extLst>
          </p:cNvPr>
          <p:cNvSpPr txBox="1"/>
          <p:nvPr/>
        </p:nvSpPr>
        <p:spPr>
          <a:xfrm>
            <a:off x="228696" y="916090"/>
            <a:ext cx="4606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No need to specify dual UL MSD test points since only n71 UL is specified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D9EFA86-556B-431C-928D-9ADA4CEE17D9}"/>
              </a:ext>
            </a:extLst>
          </p:cNvPr>
          <p:cNvSpPr/>
          <p:nvPr/>
        </p:nvSpPr>
        <p:spPr>
          <a:xfrm>
            <a:off x="72653" y="1893627"/>
            <a:ext cx="5957977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Only single UL MSD test points need to be studied,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the special case of UL n71 =20MHz: this is not supported by BCS2, only supported in higher order combinations, example DC_2A-(n)71AA where: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UL configuration = DC_2A_n71A, max 40MHz </a:t>
            </a:r>
            <a:r>
              <a:rPr lang="en-US" sz="1600" dirty="0" err="1"/>
              <a:t>agg</a:t>
            </a:r>
            <a:r>
              <a:rPr lang="en-US" sz="1600" dirty="0"/>
              <a:t>. BW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E-UTRA B2 = 20MHz max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NR n71 = 20 MHz max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DL configuration = CA_2A-71A_n71A, max 55MHz </a:t>
            </a:r>
            <a:r>
              <a:rPr lang="en-US" sz="1600" dirty="0" err="1"/>
              <a:t>agg</a:t>
            </a:r>
            <a:r>
              <a:rPr lang="en-US" sz="1600" dirty="0"/>
              <a:t>. BW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E-UTRA B2 = 20MHz max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E-UTRA B71 = 15 MHz max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NR n71 = 20MHz max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7E2E2BC-AA35-4354-8061-8D3B2C94A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036301"/>
              </p:ext>
            </p:extLst>
          </p:nvPr>
        </p:nvGraphicFramePr>
        <p:xfrm>
          <a:off x="5927113" y="1893627"/>
          <a:ext cx="6088715" cy="25250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31480">
                  <a:extLst>
                    <a:ext uri="{9D8B030D-6E8A-4147-A177-3AD203B41FA5}">
                      <a16:colId xmlns:a16="http://schemas.microsoft.com/office/drawing/2014/main" val="290848363"/>
                    </a:ext>
                  </a:extLst>
                </a:gridCol>
                <a:gridCol w="781528">
                  <a:extLst>
                    <a:ext uri="{9D8B030D-6E8A-4147-A177-3AD203B41FA5}">
                      <a16:colId xmlns:a16="http://schemas.microsoft.com/office/drawing/2014/main" val="2340243628"/>
                    </a:ext>
                  </a:extLst>
                </a:gridCol>
                <a:gridCol w="888716">
                  <a:extLst>
                    <a:ext uri="{9D8B030D-6E8A-4147-A177-3AD203B41FA5}">
                      <a16:colId xmlns:a16="http://schemas.microsoft.com/office/drawing/2014/main" val="1061637547"/>
                    </a:ext>
                  </a:extLst>
                </a:gridCol>
                <a:gridCol w="860579">
                  <a:extLst>
                    <a:ext uri="{9D8B030D-6E8A-4147-A177-3AD203B41FA5}">
                      <a16:colId xmlns:a16="http://schemas.microsoft.com/office/drawing/2014/main" val="2856725413"/>
                    </a:ext>
                  </a:extLst>
                </a:gridCol>
                <a:gridCol w="767772">
                  <a:extLst>
                    <a:ext uri="{9D8B030D-6E8A-4147-A177-3AD203B41FA5}">
                      <a16:colId xmlns:a16="http://schemas.microsoft.com/office/drawing/2014/main" val="1653094186"/>
                    </a:ext>
                  </a:extLst>
                </a:gridCol>
                <a:gridCol w="1139002">
                  <a:extLst>
                    <a:ext uri="{9D8B030D-6E8A-4147-A177-3AD203B41FA5}">
                      <a16:colId xmlns:a16="http://schemas.microsoft.com/office/drawing/2014/main" val="3194732124"/>
                    </a:ext>
                  </a:extLst>
                </a:gridCol>
                <a:gridCol w="919638">
                  <a:extLst>
                    <a:ext uri="{9D8B030D-6E8A-4147-A177-3AD203B41FA5}">
                      <a16:colId xmlns:a16="http://schemas.microsoft.com/office/drawing/2014/main" val="814285178"/>
                    </a:ext>
                  </a:extLst>
                </a:gridCol>
              </a:tblGrid>
              <a:tr h="111624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Single Uplink MSD use-cases / Aggressor - Victim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016112"/>
                  </a:ext>
                </a:extLst>
              </a:tr>
              <a:tr h="446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Downlink</a:t>
                      </a:r>
                      <a:endParaRPr lang="en-US" sz="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EN-DC configuration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Uplink EN-DC configurations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Component carriers in order of increasing carrier frequency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extLst>
                  <a:ext uri="{0D108BD9-81ED-4DB2-BD59-A6C34878D82A}">
                    <a16:rowId xmlns:a16="http://schemas.microsoft.com/office/drawing/2014/main" val="2963205779"/>
                  </a:ext>
                </a:extLst>
              </a:tr>
              <a:tr h="44649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Aggressor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Victim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Maximum UL aggregated 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bandwidth (MHz)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Maximum DL aggregated 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bandwidth (MHz)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73514566"/>
                  </a:ext>
                </a:extLst>
              </a:tr>
              <a:tr h="111624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DC_(n)71AA</a:t>
                      </a:r>
                      <a:endParaRPr lang="en-US" sz="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DC_(n)71AA</a:t>
                      </a:r>
                      <a:r>
                        <a:rPr lang="en-GB" sz="800" b="1" baseline="30000" dirty="0">
                          <a:solidFill>
                            <a:srgbClr val="C00000"/>
                          </a:solidFill>
                          <a:effectLst/>
                        </a:rPr>
                        <a:t>X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NR 20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5,10,15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NR 20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</a:t>
                      </a:r>
                      <a:r>
                        <a:rPr lang="en-US" sz="800" b="1" baseline="30000" dirty="0">
                          <a:solidFill>
                            <a:srgbClr val="C00000"/>
                          </a:solidFill>
                          <a:effectLst/>
                        </a:rPr>
                        <a:t>X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142458"/>
                  </a:ext>
                </a:extLst>
              </a:tr>
              <a:tr h="10946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DC_(n)71AA</a:t>
                      </a:r>
                      <a:r>
                        <a:rPr lang="en-GB" sz="800" b="1" baseline="30000" dirty="0">
                          <a:solidFill>
                            <a:srgbClr val="C00000"/>
                          </a:solidFill>
                          <a:effectLst/>
                        </a:rPr>
                        <a:t>XX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 15 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5,10,15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 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20,25,30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7457272"/>
                  </a:ext>
                </a:extLst>
              </a:tr>
              <a:tr h="11162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</a:rPr>
                        <a:t> NR 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5,10,15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 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15,20,25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3838717"/>
                  </a:ext>
                </a:extLst>
              </a:tr>
              <a:tr h="11162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 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5,10,15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NR 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10,15,20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8000446"/>
                  </a:ext>
                </a:extLst>
              </a:tr>
              <a:tr h="11162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15</a:t>
                      </a:r>
                      <a:endParaRPr lang="en-US" sz="8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 5,10,15,20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20,25,30,35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8798184"/>
                  </a:ext>
                </a:extLst>
              </a:tr>
              <a:tr h="11162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 5,10,15,20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10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15,20,25,30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413081"/>
                  </a:ext>
                </a:extLst>
              </a:tr>
              <a:tr h="11162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 5,10,15,20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LTE 5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10,15,20,25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655509"/>
                  </a:ext>
                </a:extLst>
              </a:tr>
              <a:tr h="656694">
                <a:tc gridSpan="7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C00000"/>
                          </a:solidFill>
                          <a:effectLst/>
                        </a:rPr>
                        <a:t>NOTE X:	Only applicable to BCS2.</a:t>
                      </a: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C00000"/>
                          </a:solidFill>
                          <a:effectLst/>
                        </a:rPr>
                        <a:t>NOTE XX:	Applicable to  BCS0, BCS1, BCS2. </a:t>
                      </a:r>
                      <a:endParaRPr lang="en-US" sz="800" dirty="0">
                        <a:effectLst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204169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C611BC8-5458-4C9D-9DBB-E9CA54213A6A}"/>
              </a:ext>
            </a:extLst>
          </p:cNvPr>
          <p:cNvSpPr txBox="1"/>
          <p:nvPr/>
        </p:nvSpPr>
        <p:spPr>
          <a:xfrm>
            <a:off x="344001" y="5314958"/>
            <a:ext cx="11555754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It is proposed to capture the single UL REFSENS test points for BCS0,1 and BCS2 in Table 7.3B.2.1-1 with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 footnote “x” to specify the test points that are only applicable to BCS2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 separate footnote to specify the test points that are applicable to BCS 0,1 if such points are needed.</a:t>
            </a:r>
          </a:p>
        </p:txBody>
      </p:sp>
    </p:spTree>
    <p:extLst>
      <p:ext uri="{BB962C8B-B14F-4D97-AF65-F5344CB8AC3E}">
        <p14:creationId xmlns:p14="http://schemas.microsoft.com/office/powerpoint/2010/main" val="4075669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2C916-250D-4CD9-AF46-379D52A61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Impact Summary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CBB5388-80C0-4B33-94F7-AB71909B79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650494"/>
              </p:ext>
            </p:extLst>
          </p:nvPr>
        </p:nvGraphicFramePr>
        <p:xfrm>
          <a:off x="243840" y="1224953"/>
          <a:ext cx="11837819" cy="168993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2693">
                  <a:extLst>
                    <a:ext uri="{9D8B030D-6E8A-4147-A177-3AD203B41FA5}">
                      <a16:colId xmlns:a16="http://schemas.microsoft.com/office/drawing/2014/main" val="2750166211"/>
                    </a:ext>
                  </a:extLst>
                </a:gridCol>
                <a:gridCol w="2074065">
                  <a:extLst>
                    <a:ext uri="{9D8B030D-6E8A-4147-A177-3AD203B41FA5}">
                      <a16:colId xmlns:a16="http://schemas.microsoft.com/office/drawing/2014/main" val="4277386807"/>
                    </a:ext>
                  </a:extLst>
                </a:gridCol>
                <a:gridCol w="1745434">
                  <a:extLst>
                    <a:ext uri="{9D8B030D-6E8A-4147-A177-3AD203B41FA5}">
                      <a16:colId xmlns:a16="http://schemas.microsoft.com/office/drawing/2014/main" val="1726298023"/>
                    </a:ext>
                  </a:extLst>
                </a:gridCol>
                <a:gridCol w="2401937">
                  <a:extLst>
                    <a:ext uri="{9D8B030D-6E8A-4147-A177-3AD203B41FA5}">
                      <a16:colId xmlns:a16="http://schemas.microsoft.com/office/drawing/2014/main" val="3283407411"/>
                    </a:ext>
                  </a:extLst>
                </a:gridCol>
                <a:gridCol w="1880558">
                  <a:extLst>
                    <a:ext uri="{9D8B030D-6E8A-4147-A177-3AD203B41FA5}">
                      <a16:colId xmlns:a16="http://schemas.microsoft.com/office/drawing/2014/main" val="3419178958"/>
                    </a:ext>
                  </a:extLst>
                </a:gridCol>
                <a:gridCol w="1725283">
                  <a:extLst>
                    <a:ext uri="{9D8B030D-6E8A-4147-A177-3AD203B41FA5}">
                      <a16:colId xmlns:a16="http://schemas.microsoft.com/office/drawing/2014/main" val="299583316"/>
                    </a:ext>
                  </a:extLst>
                </a:gridCol>
                <a:gridCol w="1577849">
                  <a:extLst>
                    <a:ext uri="{9D8B030D-6E8A-4147-A177-3AD203B41FA5}">
                      <a16:colId xmlns:a16="http://schemas.microsoft.com/office/drawing/2014/main" val="3247343465"/>
                    </a:ext>
                  </a:extLst>
                </a:gridCol>
              </a:tblGrid>
              <a:tr h="393799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Impact to 38.101-3 and 38.101-1 TS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5740540"/>
                  </a:ext>
                </a:extLst>
              </a:tr>
              <a:tr h="393799">
                <a:tc gridSpan="2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38.101-3 </a:t>
                      </a:r>
                      <a:r>
                        <a:rPr lang="en-GB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Table 5.3B.1.2-1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"BCS" table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38.101-3 Table 5.5B.2-1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"SUO" table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38.101-3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Table 7.3B.2.1-1: "MSD" table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38.101-1 Table 5.3.6-1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"Asymmetric UL/DL" table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38.101-1 DC_(n)71AA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A-MPR specifications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1746892"/>
                  </a:ext>
                </a:extLst>
              </a:tr>
              <a:tr h="5378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BCS2 only used with LTE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Pcell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another 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Footnote 6 adds text aligned with the new downlink only intra-band EN-DC wording in 38.306.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4 states that SUO attributes are not applicable to BCS2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UL REFSENS test points needed</a:t>
                      </a:r>
                      <a:r>
                        <a:rPr lang="en-US" sz="10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 baseline="30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Impact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impact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3202678"/>
                  </a:ext>
                </a:extLst>
              </a:tr>
              <a:tr h="292735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1: Impact of UL n71 20MHz on LTE B71 MSD can be captured in the DC_(n)71AA single UL MSD table with footnote “X”.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32667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E531D21-568B-4D4B-AE43-8FB8FA7C2E61}"/>
              </a:ext>
            </a:extLst>
          </p:cNvPr>
          <p:cNvSpPr txBox="1"/>
          <p:nvPr/>
        </p:nvSpPr>
        <p:spPr>
          <a:xfrm>
            <a:off x="415507" y="3463688"/>
            <a:ext cx="11079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 &amp; cons of the approach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impact on legacy UEs – no change to legacy specifications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Aligned with the intended deployment configuration and removes ambiguity about n71 20MHz UL usage,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692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D87DF-4EE9-4202-BCFB-A83C31887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10766-BBF8-4DFF-9BFA-BF8A1EC2C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Adopt the specification changes described above for DC_(n)71AA BCS2</a:t>
            </a:r>
          </a:p>
        </p:txBody>
      </p:sp>
    </p:spTree>
    <p:extLst>
      <p:ext uri="{BB962C8B-B14F-4D97-AF65-F5344CB8AC3E}">
        <p14:creationId xmlns:p14="http://schemas.microsoft.com/office/powerpoint/2010/main" val="113498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1371</Words>
  <Application>Microsoft Office PowerPoint</Application>
  <PresentationFormat>Widescreen</PresentationFormat>
  <Paragraphs>276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SimSun</vt:lpstr>
      <vt:lpstr>Arial</vt:lpstr>
      <vt:lpstr>Calibri</vt:lpstr>
      <vt:lpstr>Calibri Light</vt:lpstr>
      <vt:lpstr>Times New Roman</vt:lpstr>
      <vt:lpstr>Office Theme</vt:lpstr>
      <vt:lpstr> Impact on TS 38.101 due to the introduction of BCS2 for DC_(n)71AA  T-Mobile USA, Skyworks</vt:lpstr>
      <vt:lpstr>Background</vt:lpstr>
      <vt:lpstr>PowerPoint Presentation</vt:lpstr>
      <vt:lpstr>PowerPoint Presentation</vt:lpstr>
      <vt:lpstr>PowerPoint Presentation</vt:lpstr>
      <vt:lpstr>Impact Summary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Laurent Noel</dc:creator>
  <cp:lastModifiedBy>Bill Shvodian</cp:lastModifiedBy>
  <cp:revision>61</cp:revision>
  <dcterms:created xsi:type="dcterms:W3CDTF">2021-04-26T21:32:02Z</dcterms:created>
  <dcterms:modified xsi:type="dcterms:W3CDTF">2021-05-11T23:18:03Z</dcterms:modified>
</cp:coreProperties>
</file>