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3"/>
  </p:notesMasterIdLst>
  <p:sldIdLst>
    <p:sldId id="290" r:id="rId2"/>
    <p:sldId id="352" r:id="rId3"/>
    <p:sldId id="353" r:id="rId4"/>
    <p:sldId id="354" r:id="rId5"/>
    <p:sldId id="361" r:id="rId6"/>
    <p:sldId id="356" r:id="rId7"/>
    <p:sldId id="365" r:id="rId8"/>
    <p:sldId id="366" r:id="rId9"/>
    <p:sldId id="363" r:id="rId10"/>
    <p:sldId id="357" r:id="rId11"/>
    <p:sldId id="360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388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Huang, Rui" initials="HR" lastIdx="8" clrIdx="6"/>
  <p:cmAuthor id="1" name="Qiming Li" initials="QL" lastIdx="1" clrIdx="0"/>
  <p:cmAuthor id="8" name="jingjing chen" initials="jingjing" lastIdx="1" clrIdx="7"/>
  <p:cmAuthor id="2" name="yoonoh-c" initials="W사" lastIdx="1" clrIdx="1"/>
  <p:cmAuthor id="9" name="Zhixun Tang" initials="ZT" lastIdx="1" clrIdx="8"/>
  <p:cmAuthor id="3" name="Xiaomi" initials="Xiaomi" lastIdx="1" clrIdx="2"/>
  <p:cmAuthor id="10" name="Nokia" initials="DL(-F" lastIdx="7" clrIdx="9"/>
  <p:cmAuthor id="4" name="Xusheng Wei" initials="XW" lastIdx="2" clrIdx="3"/>
  <p:cmAuthor id="11" name="Qualcomm" initials="QC" lastIdx="3" clrIdx="10"/>
  <p:cmAuthor id="5" name="vivo" initials="v" lastIdx="3" clrIdx="4"/>
  <p:cmAuthor id="12" name="ZTE" initials="Z" lastIdx="2" clrIdx="11"/>
  <p:cmAuthor id="6" name="Ato-MediaTek" initials="Ato" lastIdx="8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0386"/>
    <a:srgbClr val="AC0C9D"/>
    <a:srgbClr val="8B2D82"/>
    <a:srgbClr val="CC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9" autoAdjust="0"/>
    <p:restoredTop sz="94799" autoAdjust="0"/>
  </p:normalViewPr>
  <p:slideViewPr>
    <p:cSldViewPr>
      <p:cViewPr varScale="1">
        <p:scale>
          <a:sx n="118" d="100"/>
          <a:sy n="118" d="100"/>
        </p:scale>
        <p:origin x="516" y="96"/>
      </p:cViewPr>
      <p:guideLst>
        <p:guide orient="horz" pos="2133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900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365125"/>
            <a:ext cx="11377264" cy="97564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68" y="1412776"/>
            <a:ext cx="11377264" cy="52565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WF on R17 NR MG enhancements - </a:t>
            </a:r>
            <a:r>
              <a:rPr lang="en-GB" sz="3600" dirty="0"/>
              <a:t>Multiple concurrent and independent MG patterns</a:t>
            </a:r>
            <a:endParaRPr lang="ja-JP" altLang="en-US" sz="36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Mediatek Inc.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6"/>
            <a:ext cx="11377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#99-e Meeting				 </a:t>
            </a:r>
          </a:p>
          <a:p>
            <a:pPr>
              <a:spcBef>
                <a:spcPct val="0"/>
              </a:spcBef>
              <a:buNone/>
              <a:tabLst>
                <a:tab pos="1371600" algn="l"/>
              </a:tabLst>
            </a:pPr>
            <a:r>
              <a:rPr lang="en-GB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</a:t>
            </a: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May 19-27, 2021 </a:t>
            </a: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9984406" y="188916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</a:t>
            </a:r>
            <a:r>
              <a:rPr lang="en-US" altLang="zh-CN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108346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Measurement </a:t>
            </a:r>
            <a:r>
              <a:rPr lang="en-US" altLang="en-GB" dirty="0"/>
              <a:t>gap related </a:t>
            </a:r>
            <a:r>
              <a:rPr lang="en-GB" dirty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legacy requirements that can be re-used for concurrent gaps</a:t>
            </a:r>
            <a:r>
              <a:rPr lang="en-US" strike="sngStrike" dirty="0"/>
              <a:t>. </a:t>
            </a:r>
            <a:r>
              <a:rPr lang="en-US" dirty="0" smtClean="0"/>
              <a:t>including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MG patterns (or sequence), </a:t>
            </a:r>
          </a:p>
          <a:p>
            <a:pPr lvl="1"/>
            <a:r>
              <a:rPr lang="en-US" dirty="0"/>
              <a:t>MG applicability,</a:t>
            </a:r>
          </a:p>
          <a:p>
            <a:pPr lvl="1"/>
            <a:r>
              <a:rPr lang="en-GB" dirty="0"/>
              <a:t>MG reference timing (including MGTA), </a:t>
            </a:r>
          </a:p>
          <a:p>
            <a:pPr lvl="1"/>
            <a:r>
              <a:rPr lang="en-GB" dirty="0"/>
              <a:t>effective MGRP(data scheduling opportunity depends on MG configuration)</a:t>
            </a:r>
            <a:r>
              <a:rPr lang="en-GB" dirty="0" smtClean="0"/>
              <a:t>, e.g., </a:t>
            </a:r>
          </a:p>
          <a:p>
            <a:pPr lvl="2"/>
            <a:r>
              <a:rPr lang="en-GB" dirty="0" smtClean="0"/>
              <a:t>A </a:t>
            </a:r>
            <a:r>
              <a:rPr lang="en-GB" dirty="0"/>
              <a:t>per-FR gap capable UE without FR2 serving cells but configured with FR2 MOs</a:t>
            </a:r>
          </a:p>
          <a:p>
            <a:pPr lvl="2"/>
            <a:r>
              <a:rPr lang="en-GB" dirty="0" smtClean="0"/>
              <a:t>A per-FR gap capable UE without FR2 MOs but still configured with FR2 gap(s), </a:t>
            </a:r>
          </a:p>
          <a:p>
            <a:pPr lvl="1"/>
            <a:r>
              <a:rPr lang="en-GB" dirty="0" smtClean="0"/>
              <a:t>UE </a:t>
            </a:r>
            <a:r>
              <a:rPr lang="en-GB" dirty="0"/>
              <a:t>UL behaviour after MG</a:t>
            </a:r>
          </a:p>
          <a:p>
            <a:r>
              <a:rPr lang="en-GB" dirty="0"/>
              <a:t>FFS </a:t>
            </a:r>
            <a:r>
              <a:rPr lang="en-US" dirty="0"/>
              <a:t>whether to re-use legacy gap interruption requirement.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Measurement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FFS whether to apply the following principles in defining measurement requirements</a:t>
            </a:r>
          </a:p>
          <a:p>
            <a:pPr lvl="1"/>
            <a:r>
              <a:rPr lang="en-GB" dirty="0"/>
              <a:t>Principle 2: Each reference signal can only be measured in one MG pattern. </a:t>
            </a:r>
            <a:endParaRPr lang="en-US" dirty="0"/>
          </a:p>
          <a:p>
            <a:pPr lvl="1"/>
            <a:r>
              <a:rPr lang="en-GB" dirty="0"/>
              <a:t>Principle 3: For a particular gap, only MOs share this gap should be counted in </a:t>
            </a:r>
            <a:endParaRPr lang="en-US" dirty="0"/>
          </a:p>
          <a:p>
            <a:pPr lvl="1"/>
            <a:r>
              <a:rPr lang="en-GB" dirty="0"/>
              <a:t>Principle 4: Legacy rules for measurement objective and gap (e.g., in Rel-15) should be reused for concurrent gap</a:t>
            </a:r>
            <a:endParaRPr lang="en-US" dirty="0"/>
          </a:p>
          <a:p>
            <a:pPr lvl="1"/>
            <a:r>
              <a:rPr lang="en-GB" dirty="0"/>
              <a:t>Principle 5: The UE measurement requirements, during the common period of time, are the same whether the measurement gaps are added or removed using concurrent measurement gap feature or pre-configured measurement gap feature. </a:t>
            </a:r>
            <a:endParaRPr lang="en-US" dirty="0"/>
          </a:p>
          <a:p>
            <a:pPr lvl="1"/>
            <a:r>
              <a:rPr lang="en-GB" dirty="0"/>
              <a:t>Principle 6: Adding a concurrent measurement gap does not affect an ongoing cell detection or measurement negatively </a:t>
            </a:r>
            <a:endParaRPr lang="en-US" dirty="0"/>
          </a:p>
          <a:p>
            <a:pPr lvl="1"/>
            <a:r>
              <a:rPr lang="en-GB" dirty="0"/>
              <a:t>Principle 7: The measurement delay requirement in case of multiple gaps shall be revisited </a:t>
            </a:r>
            <a:endParaRPr lang="en-US" dirty="0"/>
          </a:p>
          <a:p>
            <a:pPr lvl="1"/>
            <a:r>
              <a:rPr lang="en-GB" dirty="0"/>
              <a:t>Principle 8: Existing CSSF rules applies also when UE is configured with concurrent MGPs.</a:t>
            </a:r>
            <a:endParaRPr lang="en-US" dirty="0"/>
          </a:p>
          <a:p>
            <a:pPr lvl="1"/>
            <a:r>
              <a:rPr lang="en-GB" dirty="0"/>
              <a:t>Principle 9: Ensure the positioning-based measurement is fully supported using multiple concurrent measurement gaps.</a:t>
            </a:r>
          </a:p>
          <a:p>
            <a:pPr lvl="1"/>
            <a:r>
              <a:rPr lang="en-US" dirty="0"/>
              <a:t>Other principles are not precluded.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 consensus on keeping ‘common period of time’ in the definition of concurrent </a:t>
            </a:r>
            <a:r>
              <a:rPr lang="en-US" dirty="0" smtClean="0"/>
              <a:t>gap in this meeting. </a:t>
            </a:r>
          </a:p>
          <a:p>
            <a:endParaRPr lang="en-US" dirty="0"/>
          </a:p>
          <a:p>
            <a:r>
              <a:rPr lang="en-US" dirty="0" smtClean="0"/>
              <a:t>Refinement </a:t>
            </a:r>
            <a:r>
              <a:rPr lang="en-US" dirty="0"/>
              <a:t>of concurrent gap definition</a:t>
            </a:r>
          </a:p>
          <a:p>
            <a:pPr lvl="1"/>
            <a:r>
              <a:rPr lang="en-US" dirty="0" smtClean="0"/>
              <a:t>Concurrent </a:t>
            </a:r>
            <a:r>
              <a:rPr lang="en-US" dirty="0"/>
              <a:t>gaps are multiple measurement gaps configured by RRC message(s)</a:t>
            </a:r>
          </a:p>
          <a:p>
            <a:pPr lvl="2"/>
            <a:r>
              <a:rPr lang="en-GB" dirty="0"/>
              <a:t>Either by same or separate RRC messages</a:t>
            </a:r>
            <a:endParaRPr lang="en-US" dirty="0"/>
          </a:p>
          <a:p>
            <a:pPr lvl="2" hangingPunct="0"/>
            <a:r>
              <a:rPr lang="en-US" dirty="0"/>
              <a:t>Whether and how to introduce new IE(s) or duplicate the existing IE is left to RAN2.</a:t>
            </a:r>
          </a:p>
          <a:p>
            <a:pPr lvl="2" hangingPunct="0"/>
            <a:r>
              <a:rPr lang="en-US" dirty="0"/>
              <a:t>Note: if existing IE is to be used, the configuration mechanism shall allow NW to use the same IE to either configure additional concurrent MGP or update the configured MGP.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Applicability and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 smtClean="0"/>
              <a:t>Introduce </a:t>
            </a:r>
            <a:r>
              <a:rPr lang="en-US" dirty="0"/>
              <a:t>the association between measurement gap and dedicated use case(s). </a:t>
            </a:r>
          </a:p>
          <a:p>
            <a:pPr lvl="1" hangingPunct="0"/>
            <a:r>
              <a:rPr lang="en-US" dirty="0"/>
              <a:t>FFS </a:t>
            </a:r>
            <a:r>
              <a:rPr lang="en-US" dirty="0" smtClean="0"/>
              <a:t>how </a:t>
            </a:r>
            <a:r>
              <a:rPr lang="en-US" dirty="0"/>
              <a:t>to handle the case when the association is not provided.</a:t>
            </a:r>
          </a:p>
          <a:p>
            <a:pPr lvl="0" hangingPunct="0"/>
            <a:r>
              <a:rPr lang="en-US" dirty="0" smtClean="0"/>
              <a:t>Inform </a:t>
            </a:r>
            <a:r>
              <a:rPr lang="en-US" dirty="0"/>
              <a:t>RAN2 that the measurement gap can be associated to one or multiple use cases in the following, while the detail on how to implement the association is left to RAN2</a:t>
            </a:r>
          </a:p>
          <a:p>
            <a:pPr lvl="1" hangingPunct="0"/>
            <a:r>
              <a:rPr lang="en-US" dirty="0"/>
              <a:t>One or more MO(s) for </a:t>
            </a:r>
            <a:r>
              <a:rPr lang="en-US" dirty="0" smtClean="0"/>
              <a:t>same </a:t>
            </a:r>
            <a:r>
              <a:rPr lang="en-US" dirty="0" smtClean="0"/>
              <a:t>or different </a:t>
            </a:r>
            <a:r>
              <a:rPr lang="en-US" dirty="0"/>
              <a:t>RATs</a:t>
            </a:r>
          </a:p>
          <a:p>
            <a:pPr lvl="1" hangingPunct="0"/>
            <a:r>
              <a:rPr lang="en-US" dirty="0"/>
              <a:t>SSB and/or CSI-RS in each associated NR MO</a:t>
            </a:r>
          </a:p>
          <a:p>
            <a:pPr lvl="1"/>
            <a:r>
              <a:rPr lang="en-US" dirty="0"/>
              <a:t>PRS</a:t>
            </a:r>
          </a:p>
          <a:p>
            <a:r>
              <a:rPr lang="en-US" dirty="0"/>
              <a:t>FFS </a:t>
            </a:r>
            <a:r>
              <a:rPr lang="en-US" dirty="0" smtClean="0"/>
              <a:t>whether </a:t>
            </a:r>
            <a:r>
              <a:rPr lang="en-US" dirty="0"/>
              <a:t>to allow concurrent gap for the case with only non-NR RAT measurement objectives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capability related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u="sng" dirty="0"/>
              <a:t>Max number of supported concurrent gap:</a:t>
            </a:r>
            <a:endParaRPr lang="en-GB" dirty="0"/>
          </a:p>
          <a:p>
            <a:pPr lvl="1"/>
            <a:r>
              <a:rPr lang="en-GB" dirty="0"/>
              <a:t>When UE doesn’t support per-FR gap, </a:t>
            </a:r>
          </a:p>
          <a:p>
            <a:pPr lvl="2"/>
            <a:r>
              <a:rPr lang="en-GB" dirty="0" smtClean="0"/>
              <a:t>Assume </a:t>
            </a:r>
            <a:r>
              <a:rPr lang="en-GB" dirty="0"/>
              <a:t>max 2 </a:t>
            </a:r>
            <a:r>
              <a:rPr lang="en-GB" dirty="0" smtClean="0"/>
              <a:t>MGs </a:t>
            </a:r>
            <a:r>
              <a:rPr lang="en-GB" dirty="0"/>
              <a:t>as a starting point, when defining the requirements (</a:t>
            </a:r>
            <a:r>
              <a:rPr lang="en-GB" dirty="0" err="1"/>
              <a:t>e,g</a:t>
            </a:r>
            <a:r>
              <a:rPr lang="en-GB" dirty="0"/>
              <a:t>., overlapping, overhead cap, interruption, …)</a:t>
            </a:r>
          </a:p>
          <a:p>
            <a:pPr lvl="2"/>
            <a:r>
              <a:rPr lang="en-GB" dirty="0"/>
              <a:t>Larger number can be considered if RAN4 has extra time in Rel-17.</a:t>
            </a:r>
          </a:p>
          <a:p>
            <a:pPr lvl="2"/>
            <a:r>
              <a:rPr lang="en-GB" dirty="0"/>
              <a:t>UE capability can be discussed later and independently.</a:t>
            </a:r>
          </a:p>
          <a:p>
            <a:pPr lvl="1"/>
            <a:r>
              <a:rPr lang="en-GB" dirty="0"/>
              <a:t>When UE supports per-FR gap, </a:t>
            </a:r>
          </a:p>
          <a:p>
            <a:pPr lvl="2"/>
            <a:r>
              <a:rPr lang="en-GB" dirty="0"/>
              <a:t>Agreement:</a:t>
            </a:r>
          </a:p>
          <a:p>
            <a:pPr lvl="3"/>
            <a:r>
              <a:rPr lang="en-GB" dirty="0"/>
              <a:t>Allow network to fall back to use per-UE gap</a:t>
            </a:r>
          </a:p>
          <a:p>
            <a:pPr lvl="2"/>
            <a:r>
              <a:rPr lang="en-GB" dirty="0"/>
              <a:t>FFS </a:t>
            </a:r>
            <a:r>
              <a:rPr lang="en-US" dirty="0"/>
              <a:t>whether to allow simultaneous configuring per-UE gap and per-FR gap </a:t>
            </a:r>
          </a:p>
          <a:p>
            <a:pPr lvl="2"/>
            <a:r>
              <a:rPr lang="en-GB" dirty="0"/>
              <a:t>Assume max 2 </a:t>
            </a:r>
            <a:r>
              <a:rPr lang="en-GB" dirty="0" smtClean="0"/>
              <a:t>MGs </a:t>
            </a:r>
            <a:r>
              <a:rPr lang="en-GB" dirty="0"/>
              <a:t>in an FR as a starting point, when defining the requirements (</a:t>
            </a:r>
            <a:r>
              <a:rPr lang="en-GB" dirty="0" err="1"/>
              <a:t>e,g</a:t>
            </a:r>
            <a:r>
              <a:rPr lang="en-GB" dirty="0"/>
              <a:t>., overlapping, overhead cap, interruption, …)</a:t>
            </a:r>
          </a:p>
          <a:p>
            <a:pPr lvl="2"/>
            <a:r>
              <a:rPr lang="en-GB" dirty="0"/>
              <a:t>FFS </a:t>
            </a:r>
            <a:r>
              <a:rPr lang="en-US" dirty="0"/>
              <a:t>the max number of supported concurrent gaps across all FRs</a:t>
            </a:r>
            <a:r>
              <a:rPr lang="en-GB" dirty="0"/>
              <a:t>, e.g.,</a:t>
            </a:r>
          </a:p>
          <a:p>
            <a:pPr lvl="3"/>
            <a:r>
              <a:rPr lang="en-GB" dirty="0"/>
              <a:t>Only per-FR gaps are configured</a:t>
            </a:r>
          </a:p>
          <a:p>
            <a:pPr lvl="3"/>
            <a:r>
              <a:rPr lang="en-GB" dirty="0"/>
              <a:t>per-UE gap and per-FR gap are configured simultaneous, if agreed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capability related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Agreement:</a:t>
            </a:r>
          </a:p>
          <a:p>
            <a:pPr lvl="1"/>
            <a:r>
              <a:rPr lang="en-GB" dirty="0" smtClean="0"/>
              <a:t>No </a:t>
            </a:r>
            <a:r>
              <a:rPr lang="en-GB" dirty="0"/>
              <a:t>separate UE capability is needed for the gap patterns supported for concurrent gap</a:t>
            </a:r>
          </a:p>
          <a:p>
            <a:pPr lvl="2"/>
            <a:r>
              <a:rPr lang="en-GB" dirty="0"/>
              <a:t>Revisit it in the future based on the conclusion in overhead cap discussion, if needed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Overlapping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/>
              <a:t>FFS whether to define requirements for Fully-overlapped (FO)</a:t>
            </a:r>
          </a:p>
          <a:p>
            <a:pPr lvl="1"/>
            <a:r>
              <a:rPr lang="en-GB" dirty="0"/>
              <a:t>Option 1: Yes, with gap sharing rules </a:t>
            </a:r>
            <a:endParaRPr lang="en-US" dirty="0"/>
          </a:p>
          <a:p>
            <a:pPr lvl="1"/>
            <a:r>
              <a:rPr lang="en-GB" dirty="0"/>
              <a:t>Option 1a : Yes, with priority rule</a:t>
            </a:r>
            <a:endParaRPr lang="en-US" dirty="0"/>
          </a:p>
          <a:p>
            <a:pPr lvl="1"/>
            <a:r>
              <a:rPr lang="en-GB" dirty="0"/>
              <a:t>Option 2: No </a:t>
            </a:r>
            <a:endParaRPr lang="en-US" dirty="0"/>
          </a:p>
          <a:p>
            <a:pPr lvl="1"/>
            <a:r>
              <a:rPr lang="en-GB" dirty="0"/>
              <a:t>Option 3: No in 1</a:t>
            </a:r>
            <a:r>
              <a:rPr lang="en-GB" baseline="30000" dirty="0"/>
              <a:t>st</a:t>
            </a:r>
            <a:r>
              <a:rPr lang="en-GB" dirty="0"/>
              <a:t> phase</a:t>
            </a:r>
            <a:endParaRPr lang="en-US" dirty="0"/>
          </a:p>
          <a:p>
            <a:pPr hangingPunct="0"/>
            <a:r>
              <a:rPr lang="en-US" dirty="0"/>
              <a:t>FFS whether to define requirements for </a:t>
            </a:r>
            <a:r>
              <a:rPr lang="en-GB" dirty="0"/>
              <a:t>Fully-partial overlapped (FPO)</a:t>
            </a:r>
          </a:p>
          <a:p>
            <a:pPr lvl="1"/>
            <a:r>
              <a:rPr lang="en-GB" dirty="0"/>
              <a:t>Option 1: Yes, with gap sharing rules </a:t>
            </a:r>
            <a:endParaRPr lang="en-US" dirty="0"/>
          </a:p>
          <a:p>
            <a:pPr lvl="1"/>
            <a:r>
              <a:rPr lang="en-GB" dirty="0"/>
              <a:t>Option 1a : Yes, with priority rule</a:t>
            </a:r>
            <a:endParaRPr lang="en-US" dirty="0"/>
          </a:p>
          <a:p>
            <a:pPr lvl="1"/>
            <a:r>
              <a:rPr lang="en-GB" dirty="0"/>
              <a:t>Option 2: No </a:t>
            </a:r>
            <a:endParaRPr lang="en-US" dirty="0"/>
          </a:p>
          <a:p>
            <a:pPr lvl="1"/>
            <a:r>
              <a:rPr lang="en-GB" dirty="0"/>
              <a:t>Option 3: No in 1</a:t>
            </a:r>
            <a:r>
              <a:rPr lang="en-GB" baseline="30000" dirty="0"/>
              <a:t>st</a:t>
            </a:r>
            <a:r>
              <a:rPr lang="en-GB" dirty="0"/>
              <a:t> phase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Overlapping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hangingPunct="0"/>
            <a:r>
              <a:rPr lang="en-US" dirty="0"/>
              <a:t>FFS whether to define requirements for </a:t>
            </a:r>
            <a:r>
              <a:rPr lang="en-GB" dirty="0"/>
              <a:t>Partially-fully </a:t>
            </a:r>
            <a:r>
              <a:rPr lang="en-GB" dirty="0" smtClean="0"/>
              <a:t>overlapped (</a:t>
            </a:r>
            <a:r>
              <a:rPr lang="en-GB" dirty="0"/>
              <a:t>PFO)</a:t>
            </a:r>
          </a:p>
          <a:p>
            <a:pPr lvl="1"/>
            <a:r>
              <a:rPr lang="en-GB" dirty="0"/>
              <a:t>Option 1: Yes, with </a:t>
            </a:r>
            <a:r>
              <a:rPr lang="en-GB" dirty="0" smtClean="0"/>
              <a:t>priority or sharing </a:t>
            </a:r>
            <a:r>
              <a:rPr lang="en-GB" dirty="0"/>
              <a:t>rule</a:t>
            </a:r>
            <a:endParaRPr lang="en-US" dirty="0"/>
          </a:p>
          <a:p>
            <a:pPr lvl="1"/>
            <a:r>
              <a:rPr lang="en-GB" dirty="0"/>
              <a:t>Option 2: No </a:t>
            </a:r>
            <a:endParaRPr lang="en-US" dirty="0"/>
          </a:p>
          <a:p>
            <a:pPr lvl="1"/>
            <a:r>
              <a:rPr lang="en-GB" dirty="0"/>
              <a:t>Option 3: No in 1</a:t>
            </a:r>
            <a:r>
              <a:rPr lang="en-GB" baseline="30000" dirty="0"/>
              <a:t>st</a:t>
            </a:r>
            <a:r>
              <a:rPr lang="en-GB" dirty="0"/>
              <a:t> phase</a:t>
            </a:r>
            <a:endParaRPr lang="en-US" dirty="0"/>
          </a:p>
          <a:p>
            <a:pPr hangingPunct="0"/>
            <a:r>
              <a:rPr lang="en-US" dirty="0"/>
              <a:t>FFS whether to define requirements </a:t>
            </a:r>
            <a:r>
              <a:rPr lang="en-US" dirty="0" smtClean="0"/>
              <a:t>for </a:t>
            </a:r>
            <a:r>
              <a:rPr lang="en-US" altLang="zh-CN" sz="2800" dirty="0" smtClean="0"/>
              <a:t>Partially-partial overlapped (</a:t>
            </a:r>
            <a:r>
              <a:rPr lang="en-US" altLang="zh-CN" sz="2800" dirty="0"/>
              <a:t>PPO): </a:t>
            </a:r>
            <a:endParaRPr lang="en-GB" dirty="0"/>
          </a:p>
          <a:p>
            <a:pPr lvl="1"/>
            <a:r>
              <a:rPr lang="en-GB" dirty="0"/>
              <a:t>Option 1: Yes, with </a:t>
            </a:r>
            <a:r>
              <a:rPr lang="en-GB" dirty="0" smtClean="0"/>
              <a:t>priority</a:t>
            </a:r>
            <a:r>
              <a:rPr lang="en-GB" altLang="zh-CN" dirty="0"/>
              <a:t> or sharing</a:t>
            </a:r>
            <a:r>
              <a:rPr lang="en-GB" dirty="0" smtClean="0"/>
              <a:t> </a:t>
            </a:r>
            <a:r>
              <a:rPr lang="en-GB" dirty="0"/>
              <a:t>rule</a:t>
            </a:r>
            <a:endParaRPr lang="en-US" dirty="0"/>
          </a:p>
          <a:p>
            <a:pPr lvl="1"/>
            <a:r>
              <a:rPr lang="en-GB" dirty="0"/>
              <a:t>Option 2: No </a:t>
            </a:r>
            <a:endParaRPr lang="en-US" dirty="0"/>
          </a:p>
          <a:p>
            <a:pPr lvl="1"/>
            <a:r>
              <a:rPr lang="en-GB" dirty="0"/>
              <a:t>Option 3: No in 1</a:t>
            </a:r>
            <a:r>
              <a:rPr lang="en-GB" baseline="30000" dirty="0"/>
              <a:t>st</a:t>
            </a:r>
            <a:r>
              <a:rPr lang="en-GB" dirty="0"/>
              <a:t> phase</a:t>
            </a:r>
          </a:p>
          <a:p>
            <a:r>
              <a:rPr lang="en-GB" dirty="0"/>
              <a:t>FFS </a:t>
            </a:r>
            <a:r>
              <a:rPr lang="en-US" dirty="0"/>
              <a:t>whether to define gap cancel rules for fully non-overlapped (FNO) </a:t>
            </a:r>
            <a:r>
              <a:rPr lang="en-US" dirty="0" smtClean="0"/>
              <a:t>considering </a:t>
            </a:r>
            <a:r>
              <a:rPr lang="en-US" dirty="0"/>
              <a:t>the following scenarios</a:t>
            </a:r>
          </a:p>
          <a:p>
            <a:pPr lvl="1"/>
            <a:r>
              <a:rPr lang="en-US" dirty="0"/>
              <a:t>URLLC scenario</a:t>
            </a:r>
          </a:p>
          <a:p>
            <a:pPr lvl="1"/>
            <a:r>
              <a:rPr lang="en-US" dirty="0"/>
              <a:t>HARQ </a:t>
            </a:r>
            <a:r>
              <a:rPr lang="en-US" dirty="0" smtClean="0"/>
              <a:t>feedback (</a:t>
            </a:r>
            <a:r>
              <a:rPr lang="en-US" dirty="0"/>
              <a:t>k1, k2)</a:t>
            </a:r>
          </a:p>
          <a:p>
            <a:pPr lvl="1"/>
            <a:r>
              <a:rPr lang="en-US" dirty="0"/>
              <a:t>FFS other </a:t>
            </a:r>
            <a:r>
              <a:rPr lang="en-US" dirty="0" smtClean="0"/>
              <a:t>option (</a:t>
            </a:r>
            <a:r>
              <a:rPr lang="en-US" dirty="0"/>
              <a:t>e.g. min distance)</a:t>
            </a:r>
          </a:p>
          <a:p>
            <a:endParaRPr lang="en-US" dirty="0"/>
          </a:p>
          <a:p>
            <a:endParaRPr lang="en-US" dirty="0"/>
          </a:p>
          <a:p>
            <a:pPr lvl="1" hangingPunct="0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5805264"/>
            <a:ext cx="3828620" cy="54259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Overlapping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 smtClean="0"/>
              <a:t>If </a:t>
            </a:r>
            <a:r>
              <a:rPr lang="en-US" dirty="0"/>
              <a:t>at least one of the FO, FPO, PFO and PPO cases is agreed further discuss based on the general assumption:</a:t>
            </a:r>
            <a:endParaRPr lang="en-GB" dirty="0"/>
          </a:p>
          <a:p>
            <a:pPr lvl="1" hangingPunct="0"/>
            <a:r>
              <a:rPr lang="en-GB" dirty="0" smtClean="0"/>
              <a:t>UE </a:t>
            </a:r>
            <a:r>
              <a:rPr lang="en-GB" dirty="0"/>
              <a:t>is required to measure only in one MG in occasions where the two MG s are </a:t>
            </a:r>
            <a:r>
              <a:rPr lang="en-GB" dirty="0" smtClean="0"/>
              <a:t>overlapped</a:t>
            </a:r>
          </a:p>
          <a:p>
            <a:pPr lvl="2" hangingPunct="0"/>
            <a:r>
              <a:rPr lang="en-GB" dirty="0" smtClean="0"/>
              <a:t>For per-FR gap case, different FR will be considered separately.</a:t>
            </a:r>
            <a:endParaRPr lang="en-US" dirty="0"/>
          </a:p>
          <a:p>
            <a:pPr lvl="1" hangingPunct="0"/>
            <a:r>
              <a:rPr lang="en-US" dirty="0" smtClean="0"/>
              <a:t>FFS </a:t>
            </a:r>
            <a:r>
              <a:rPr lang="en-US" dirty="0"/>
              <a:t>the rule for colliding gap </a:t>
            </a:r>
            <a:r>
              <a:rPr lang="en-US" dirty="0" smtClean="0"/>
              <a:t>occasions</a:t>
            </a:r>
          </a:p>
          <a:p>
            <a:pPr lvl="2" hangingPunct="0"/>
            <a:r>
              <a:rPr lang="en-US" dirty="0" smtClean="0"/>
              <a:t>Option </a:t>
            </a:r>
            <a:r>
              <a:rPr lang="en-US" dirty="0"/>
              <a:t>1: </a:t>
            </a:r>
            <a:r>
              <a:rPr lang="en-GB" dirty="0"/>
              <a:t>Gap sharing</a:t>
            </a:r>
          </a:p>
          <a:p>
            <a:pPr lvl="3" hangingPunct="0"/>
            <a:r>
              <a:rPr lang="en-GB" dirty="0"/>
              <a:t>A factor for gap sharing percentage, e.g., given 50% gap sharing, the measurement w.r.t. one gap will share roughly 50% of the time, while the other gap share the remaining</a:t>
            </a:r>
          </a:p>
          <a:p>
            <a:pPr lvl="2" hangingPunct="0"/>
            <a:r>
              <a:rPr lang="en-US" dirty="0"/>
              <a:t>Option 2: Priority</a:t>
            </a:r>
          </a:p>
          <a:p>
            <a:pPr lvl="3" hangingPunct="0"/>
            <a:r>
              <a:rPr lang="en-GB" dirty="0"/>
              <a:t>UE will only do the measurement w.r.t. the gap with higher priority all the time</a:t>
            </a:r>
          </a:p>
          <a:p>
            <a:pPr lvl="2" hangingPunct="0"/>
            <a:r>
              <a:rPr lang="en-GB" dirty="0"/>
              <a:t>Option 3: other option is not precluded</a:t>
            </a:r>
          </a:p>
          <a:p>
            <a:pPr lvl="1" hangingPunct="0"/>
            <a:r>
              <a:rPr lang="en-GB" dirty="0"/>
              <a:t>FFS the data will be scheduled on the dropped gap occasions.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Overhead </a:t>
            </a:r>
            <a:r>
              <a:rPr lang="en-GB" dirty="0" smtClean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Whether to define an overhead cap for concurrent gap</a:t>
            </a:r>
          </a:p>
          <a:p>
            <a:pPr lvl="1"/>
            <a:r>
              <a:rPr lang="en-US" dirty="0"/>
              <a:t>Option 1: Yes</a:t>
            </a:r>
          </a:p>
          <a:p>
            <a:pPr lvl="2"/>
            <a:r>
              <a:rPr lang="en-US" dirty="0"/>
              <a:t>FFS the detail rule</a:t>
            </a:r>
          </a:p>
          <a:p>
            <a:pPr lvl="1"/>
            <a:r>
              <a:rPr lang="en-US" dirty="0"/>
              <a:t>Option 2: No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1006</Words>
  <Application>Microsoft Office PowerPoint</Application>
  <PresentationFormat>Widescreen</PresentationFormat>
  <Paragraphs>103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Meiryo UI</vt:lpstr>
      <vt:lpstr>宋体</vt:lpstr>
      <vt:lpstr>Arial</vt:lpstr>
      <vt:lpstr>Calibri</vt:lpstr>
      <vt:lpstr>Calibri Light</vt:lpstr>
      <vt:lpstr>Office 主题</vt:lpstr>
      <vt:lpstr>WF on R17 NR MG enhancements - Multiple concurrent and independent MG patterns</vt:lpstr>
      <vt:lpstr>Definition</vt:lpstr>
      <vt:lpstr>Applicability and configurations</vt:lpstr>
      <vt:lpstr>UE capability related issues</vt:lpstr>
      <vt:lpstr>UE capability related issues</vt:lpstr>
      <vt:lpstr>Overlapping issues</vt:lpstr>
      <vt:lpstr>Overlapping issues</vt:lpstr>
      <vt:lpstr>Overlapping issues</vt:lpstr>
      <vt:lpstr>Overhead issues</vt:lpstr>
      <vt:lpstr>Measurement gap related requirements</vt:lpstr>
      <vt:lpstr>Measurement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Ato-MediaTek</cp:lastModifiedBy>
  <cp:revision>533</cp:revision>
  <dcterms:created xsi:type="dcterms:W3CDTF">2016-01-12T08:39:00Z</dcterms:created>
  <dcterms:modified xsi:type="dcterms:W3CDTF">2021-05-26T18:13:14Z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2052-11.8.2.9022</vt:lpwstr>
  </property>
  <property fmtid="{D5CDD505-2E9C-101B-9397-08002B2CF9AE}" pid="10" name="ContentTypeId">
    <vt:lpwstr>0x0101003AA7AC0C743A294CADF60F661720E3E6</vt:lpwstr>
  </property>
</Properties>
</file>