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9"/>
  </p:notesMasterIdLst>
  <p:sldIdLst>
    <p:sldId id="256" r:id="rId7"/>
    <p:sldId id="368" r:id="rId8"/>
    <p:sldId id="395" r:id="rId9"/>
    <p:sldId id="396" r:id="rId10"/>
    <p:sldId id="398" r:id="rId11"/>
    <p:sldId id="380" r:id="rId12"/>
    <p:sldId id="407" r:id="rId13"/>
    <p:sldId id="402" r:id="rId14"/>
    <p:sldId id="400" r:id="rId15"/>
    <p:sldId id="390" r:id="rId16"/>
    <p:sldId id="401" r:id="rId17"/>
    <p:sldId id="403" r:id="rId18"/>
    <p:sldId id="404" r:id="rId19"/>
    <p:sldId id="405" r:id="rId20"/>
    <p:sldId id="410" r:id="rId21"/>
    <p:sldId id="392" r:id="rId22"/>
    <p:sldId id="406" r:id="rId23"/>
    <p:sldId id="394" r:id="rId24"/>
    <p:sldId id="391" r:id="rId25"/>
    <p:sldId id="408" r:id="rId26"/>
    <p:sldId id="372" r:id="rId27"/>
    <p:sldId id="278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oderator (Nokia)" initials="Nokia" lastIdx="4" clrIdx="6">
    <p:extLst>
      <p:ext uri="{19B8F6BF-5375-455C-9EA6-DF929625EA0E}">
        <p15:presenceInfo xmlns:p15="http://schemas.microsoft.com/office/powerpoint/2012/main" userId="Moderator (Nokia)" providerId="None"/>
      </p:ext>
    </p:extLst>
  </p:cmAuthor>
  <p:cmAuthor id="1" name="Huawei" initials="HW" lastIdx="1" clrIdx="0"/>
  <p:cmAuthor id="2" name="Moderator" initials="AM" lastIdx="1" clrIdx="1"/>
  <p:cmAuthor id="3" name="Mueller, Axel (Nokia - FR/Paris-Saclay)" initials="MA(-F" lastIdx="1" clrIdx="2"/>
  <p:cmAuthor id="4" name="Lo, Anthony (Nokia - GB/Bristol)" initials="LA(-G" lastIdx="7" clrIdx="3">
    <p:extLst>
      <p:ext uri="{19B8F6BF-5375-455C-9EA6-DF929625EA0E}">
        <p15:presenceInfo xmlns:p15="http://schemas.microsoft.com/office/powerpoint/2012/main" userId="S::anthony.lo@nokia.com::ec3ee639-5b19-4f95-b615-a0f24522aef1" providerId="AD"/>
      </p:ext>
    </p:extLst>
  </p:cmAuthor>
  <p:cmAuthor id="5" name="Dimnik, Riikka (Nokia - FI/Espoo)" initials="DF" lastIdx="2" clrIdx="4">
    <p:extLst>
      <p:ext uri="{19B8F6BF-5375-455C-9EA6-DF929625EA0E}">
        <p15:presenceInfo xmlns:p15="http://schemas.microsoft.com/office/powerpoint/2012/main" userId="S::riikka.dimnik@nokia.com::28b283ba-3728-4151-aaaa-b125c93f7283" providerId="AD"/>
      </p:ext>
    </p:extLst>
  </p:cmAuthor>
  <p:cmAuthor id="6" name="Nokia" initials="Nokia" lastIdx="1" clrIdx="5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28" autoAdjust="0"/>
    <p:restoredTop sz="91920" autoAdjust="0"/>
  </p:normalViewPr>
  <p:slideViewPr>
    <p:cSldViewPr>
      <p:cViewPr varScale="1">
        <p:scale>
          <a:sx n="114" d="100"/>
          <a:sy n="114" d="100"/>
        </p:scale>
        <p:origin x="110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FR2 HST RRM</a:t>
            </a:r>
            <a:r>
              <a:rPr lang="aa-ET" dirty="0"/>
              <a:t> </a:t>
            </a:r>
            <a:r>
              <a:rPr lang="en-US" dirty="0"/>
              <a:t>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#99-e	</a:t>
            </a:r>
          </a:p>
          <a:p>
            <a:r>
              <a:rPr lang="en-GB" altLang="zh-CN" sz="2000" dirty="0"/>
              <a:t>Electronic Meeting, </a:t>
            </a:r>
            <a:r>
              <a:rPr lang="aa-ET" altLang="zh-CN" sz="2000" dirty="0"/>
              <a:t>1</a:t>
            </a:r>
            <a:r>
              <a:rPr lang="en-US" altLang="zh-CN" sz="2000" dirty="0"/>
              <a:t>9</a:t>
            </a:r>
            <a:r>
              <a:rPr lang="aa-ET" altLang="zh-CN" sz="2000" dirty="0"/>
              <a:t> – 2</a:t>
            </a:r>
            <a:r>
              <a:rPr lang="en-US" altLang="zh-CN" sz="2000" dirty="0"/>
              <a:t>7 May</a:t>
            </a:r>
            <a:r>
              <a:rPr lang="en-GB" altLang="zh-CN" sz="2000" dirty="0"/>
              <a:t> 202</a:t>
            </a:r>
            <a:r>
              <a:rPr lang="aa-ET" altLang="zh-CN" sz="2000" dirty="0"/>
              <a:t>1</a:t>
            </a:r>
            <a:endParaRPr lang="en-US" altLang="zh-CN" sz="2000" dirty="0"/>
          </a:p>
          <a:p>
            <a:r>
              <a:rPr lang="en-US" altLang="ja-JP" sz="2000" dirty="0"/>
              <a:t>Agenda:</a:t>
            </a:r>
            <a:r>
              <a:rPr lang="aa-ET" altLang="ja-JP" sz="2000" dirty="0"/>
              <a:t> </a:t>
            </a:r>
            <a:r>
              <a:rPr lang="en-US" altLang="ja-JP" sz="2000" dirty="0"/>
              <a:t>9</a:t>
            </a:r>
            <a:r>
              <a:rPr lang="aa-ET" altLang="ja-JP" sz="2000" dirty="0"/>
              <a:t>.</a:t>
            </a:r>
            <a:r>
              <a:rPr lang="en-US" altLang="ja-JP" sz="2000" dirty="0"/>
              <a:t>8</a:t>
            </a:r>
            <a:r>
              <a:rPr lang="aa-ET" altLang="ja-JP" sz="2000" dirty="0"/>
              <a:t>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000" dirty="0"/>
              <a:t>R4-2108342</a:t>
            </a:r>
            <a:endParaRPr lang="aa-ET" altLang="zh-CN" sz="2000" dirty="0"/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Requirements for long DRX configurations</a:t>
            </a:r>
            <a:r>
              <a:rPr lang="aa-ET" sz="4000" dirty="0"/>
              <a:t> in CONNECTED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sz="2800" dirty="0"/>
              <a:t>Option 1: </a:t>
            </a:r>
            <a:r>
              <a:rPr lang="en-GB" sz="2800" dirty="0"/>
              <a:t>Apply existing R16 requirements</a:t>
            </a:r>
            <a:endParaRPr lang="en-US" sz="2800" dirty="0"/>
          </a:p>
          <a:p>
            <a:r>
              <a:rPr lang="en-US" sz="2800" dirty="0"/>
              <a:t>Option 2: </a:t>
            </a:r>
            <a:r>
              <a:rPr lang="en-GB" sz="2800" dirty="0"/>
              <a:t>Apply requirements for short DRX configurations</a:t>
            </a:r>
          </a:p>
          <a:p>
            <a:r>
              <a:rPr lang="en-GB" sz="2800" dirty="0"/>
              <a:t>Option 3:</a:t>
            </a:r>
            <a:r>
              <a:rPr lang="en-GB" sz="2800" dirty="0">
                <a:ea typeface="SimSun" panose="02010600030101010101" pitchFamily="2" charset="-122"/>
              </a:rPr>
              <a:t> </a:t>
            </a:r>
          </a:p>
          <a:p>
            <a:pPr lvl="1"/>
            <a:r>
              <a:rPr lang="en-GB" sz="2400" dirty="0">
                <a:ea typeface="SimSun" panose="02010600030101010101" pitchFamily="2" charset="-122"/>
              </a:rPr>
              <a:t>FFS the upper bound of DRX cycle which is determined based on the maximum target CPE speed. </a:t>
            </a:r>
          </a:p>
          <a:p>
            <a:pPr lvl="1"/>
            <a:r>
              <a:rPr lang="en-GB" sz="2400" dirty="0">
                <a:ea typeface="SimSun" panose="02010600030101010101" pitchFamily="2" charset="-122"/>
              </a:rPr>
              <a:t>Enhancements are defined for small DRX cycle ≤  the upper bound; for DRX cycle &gt; the upper bound, existing Rel-16 FR2 requirements are reused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35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AB71C-C3B6-4E2A-B1D7-2F70C1AFA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</a:t>
            </a:r>
            <a:r>
              <a:rPr lang="aa-ET" dirty="0" err="1"/>
              <a:t>onnected</a:t>
            </a:r>
            <a:r>
              <a:rPr lang="aa-ET" dirty="0"/>
              <a:t> state mobility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AD821-5234-4E02-92BA-BFCD267229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Connection Mobility Control </a:t>
            </a:r>
            <a:endParaRPr lang="aa-ET" dirty="0"/>
          </a:p>
          <a:p>
            <a:pPr lvl="1"/>
            <a:r>
              <a:rPr lang="en-GB" dirty="0"/>
              <a:t>RRC Release with Redirection</a:t>
            </a:r>
            <a:endParaRPr lang="aa-ET" dirty="0"/>
          </a:p>
          <a:p>
            <a:pPr lvl="2"/>
            <a:r>
              <a:rPr lang="sv" dirty="0"/>
              <a:t>Not applicable to FR2 HST</a:t>
            </a:r>
            <a:endParaRPr lang="aa-ET" strike="sngStrike" dirty="0"/>
          </a:p>
          <a:p>
            <a:pPr lvl="1"/>
            <a:r>
              <a:rPr lang="en-GB" dirty="0"/>
              <a:t>RRC re-establishment</a:t>
            </a:r>
            <a:endParaRPr lang="aa-ET" dirty="0"/>
          </a:p>
          <a:p>
            <a:pPr lvl="2"/>
            <a:r>
              <a:rPr lang="en-US" dirty="0"/>
              <a:t>FFS:</a:t>
            </a:r>
            <a:r>
              <a:rPr lang="aa-ET" dirty="0"/>
              <a:t> </a:t>
            </a:r>
            <a:r>
              <a:rPr lang="en-US" dirty="0"/>
              <a:t>Definition of criteria of known cell for FR2</a:t>
            </a:r>
            <a:endParaRPr lang="aa-ET" dirty="0"/>
          </a:p>
          <a:p>
            <a:pPr lvl="2"/>
            <a:r>
              <a:rPr lang="en-US" dirty="0"/>
              <a:t>FFS: Enhancement of requirements on Connection Mobility Control - RRC re-establishment.</a:t>
            </a:r>
            <a:endParaRPr lang="aa-ET" dirty="0"/>
          </a:p>
          <a:p>
            <a:r>
              <a:rPr lang="aa-ET" dirty="0"/>
              <a:t>Handover</a:t>
            </a:r>
          </a:p>
          <a:p>
            <a:pPr lvl="1"/>
            <a:r>
              <a:rPr lang="en-US" dirty="0"/>
              <a:t>FFS: A need for enhancements based on the agreements about RX beam s</a:t>
            </a:r>
            <a:r>
              <a:rPr lang="aa-ET" dirty="0"/>
              <a:t>weep </a:t>
            </a:r>
            <a:r>
              <a:rPr lang="en-US" dirty="0"/>
              <a:t>number reduction.</a:t>
            </a:r>
            <a:endParaRPr lang="aa-ET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7F7F2-AC96-4698-8490-8EBCC1C0C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16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079A-753B-4E62-8D6A-BFB86F8C3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Timing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15D9B-0343-43AD-BCA0-6A0049AF6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Autonomous timing adjust step </a:t>
            </a:r>
            <a:r>
              <a:rPr lang="en-US" dirty="0" err="1"/>
              <a:t>Tq</a:t>
            </a:r>
            <a:r>
              <a:rPr lang="en-US" dirty="0"/>
              <a:t> for FR2 in high</a:t>
            </a:r>
            <a:r>
              <a:rPr lang="aa-ET" dirty="0"/>
              <a:t>-</a:t>
            </a:r>
            <a:r>
              <a:rPr lang="en-US" dirty="0"/>
              <a:t>speed scenario is [4.5]Ts</a:t>
            </a:r>
            <a:endParaRPr lang="aa-ET" dirty="0"/>
          </a:p>
          <a:p>
            <a:endParaRPr lang="aa-ET" dirty="0">
              <a:highlight>
                <a:srgbClr val="FFFF00"/>
              </a:highlight>
            </a:endParaRPr>
          </a:p>
          <a:p>
            <a:r>
              <a:rPr lang="aa-ET" dirty="0"/>
              <a:t>FFS possible solutions and RRM impacts of large</a:t>
            </a:r>
            <a:r>
              <a:rPr lang="en-GB" dirty="0"/>
              <a:t> propagation delay difference</a:t>
            </a:r>
            <a:r>
              <a:rPr lang="aa-ET" dirty="0"/>
              <a:t>:</a:t>
            </a:r>
          </a:p>
          <a:p>
            <a:pPr lvl="1"/>
            <a:r>
              <a:rPr lang="aa-ET" dirty="0"/>
              <a:t>Solution</a:t>
            </a:r>
            <a:r>
              <a:rPr lang="en-US" dirty="0"/>
              <a:t> 1: One-time large TA adjustment</a:t>
            </a:r>
          </a:p>
          <a:p>
            <a:pPr lvl="1"/>
            <a:r>
              <a:rPr lang="aa-ET" dirty="0"/>
              <a:t>Solution</a:t>
            </a:r>
            <a:r>
              <a:rPr lang="en-US" dirty="0"/>
              <a:t> 2: NW-based pre-compensation of different propagation delays</a:t>
            </a:r>
          </a:p>
          <a:p>
            <a:pPr lvl="1"/>
            <a:r>
              <a:rPr lang="aa-ET" dirty="0"/>
              <a:t>Solution</a:t>
            </a:r>
            <a:r>
              <a:rPr lang="en-US" dirty="0"/>
              <a:t> 3(a): Only use bi-directional with Scheme-1, i.e., don’t use </a:t>
            </a:r>
            <a:r>
              <a:rPr lang="en-US" dirty="0" err="1"/>
              <a:t>uni</a:t>
            </a:r>
            <a:r>
              <a:rPr lang="en-US" dirty="0"/>
              <a:t>-directional; and don’t use bi-directional with Scheme-2/3.</a:t>
            </a:r>
          </a:p>
          <a:p>
            <a:pPr lvl="1"/>
            <a:r>
              <a:rPr lang="aa-ET" dirty="0"/>
              <a:t>Solution</a:t>
            </a:r>
            <a:r>
              <a:rPr lang="en-US" dirty="0"/>
              <a:t> 3(b): Bi-directional deployment with interruption allowed by following Scheme-2 but no dedicated beam for coverage hole from neighboring RRH.  </a:t>
            </a:r>
          </a:p>
          <a:p>
            <a:pPr lvl="1"/>
            <a:r>
              <a:rPr lang="aa-ET" dirty="0"/>
              <a:t>Solution</a:t>
            </a:r>
            <a:r>
              <a:rPr lang="en-US" dirty="0"/>
              <a:t> 4: Uni-directional deployment with interruption allowed.</a:t>
            </a:r>
            <a:endParaRPr lang="aa-ET" dirty="0"/>
          </a:p>
          <a:p>
            <a:pPr lvl="1"/>
            <a:r>
              <a:rPr lang="aa-ET" dirty="0"/>
              <a:t>Other solutions are not precluded</a:t>
            </a:r>
          </a:p>
          <a:p>
            <a:pPr lvl="1"/>
            <a:r>
              <a:rPr lang="aa-ET" dirty="0"/>
              <a:t>FFS: </a:t>
            </a:r>
            <a:r>
              <a:rPr lang="en-US" dirty="0"/>
              <a:t>Impact on SSB-based measurement accuracy (e.g., SS-RSRP)</a:t>
            </a:r>
          </a:p>
          <a:p>
            <a:pPr lvl="1"/>
            <a:endParaRPr lang="aa-ET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6D0882-E760-4C31-82A6-5BD41E1F3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23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82EE4-100D-498B-B43F-1368B3E2A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Signalling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EA578-CE5F-4FBF-ABF9-2CE81203D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RLM/BFD</a:t>
            </a:r>
            <a:r>
              <a:rPr lang="aa-ET" dirty="0"/>
              <a:t>:</a:t>
            </a:r>
          </a:p>
          <a:p>
            <a:pPr lvl="1"/>
            <a:r>
              <a:rPr lang="aa-ET" dirty="0"/>
              <a:t>FFS: including </a:t>
            </a:r>
            <a:r>
              <a:rPr lang="en-US" dirty="0"/>
              <a:t>RLM evaluation period for </a:t>
            </a:r>
            <a:r>
              <a:rPr lang="en-US" dirty="0" err="1"/>
              <a:t>Q</a:t>
            </a:r>
            <a:r>
              <a:rPr lang="en-US" baseline="-25000" dirty="0" err="1"/>
              <a:t>out</a:t>
            </a:r>
            <a:r>
              <a:rPr lang="en-US" dirty="0"/>
              <a:t> and Q</a:t>
            </a:r>
            <a:r>
              <a:rPr lang="en-US" baseline="-25000" dirty="0"/>
              <a:t>in</a:t>
            </a:r>
            <a:r>
              <a:rPr lang="en-US" dirty="0"/>
              <a:t> especially regarding the scaling factor N=8 and the factor P for HST in FR2</a:t>
            </a:r>
            <a:endParaRPr lang="aa-ET" dirty="0"/>
          </a:p>
          <a:p>
            <a:r>
              <a:rPr lang="en-GB" dirty="0"/>
              <a:t>Link recovery</a:t>
            </a:r>
            <a:r>
              <a:rPr lang="aa-ET" dirty="0"/>
              <a:t>:</a:t>
            </a:r>
          </a:p>
          <a:p>
            <a:pPr lvl="1"/>
            <a:r>
              <a:rPr lang="aa-ET" dirty="0"/>
              <a:t>FFS: </a:t>
            </a:r>
            <a:r>
              <a:rPr lang="en-US" dirty="0" err="1"/>
              <a:t>analyse</a:t>
            </a:r>
            <a:r>
              <a:rPr lang="en-US" dirty="0"/>
              <a:t> and evaluate beam failure and candidate beam detection evaluation period for </a:t>
            </a:r>
            <a:r>
              <a:rPr lang="en-US" dirty="0" err="1"/>
              <a:t>Q</a:t>
            </a:r>
            <a:r>
              <a:rPr lang="en-US" baseline="-25000" dirty="0" err="1"/>
              <a:t>out</a:t>
            </a:r>
            <a:r>
              <a:rPr lang="en-US" dirty="0"/>
              <a:t> especially regarding the scaling factor N=8 and the factor P for FR2 HST scenario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6C1DC-5EAA-427C-913B-3609CDF4D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04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69694-56CA-4DB8-B546-D9FA21381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TCI state switching delay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72911-7FCF-4A97-8894-3D1F375DC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Revise TCI known conditions for HST scenario</a:t>
            </a:r>
            <a:endParaRPr lang="aa-ET" dirty="0"/>
          </a:p>
          <a:p>
            <a:r>
              <a:rPr lang="aa-ET" dirty="0"/>
              <a:t>FFS </a:t>
            </a:r>
            <a:r>
              <a:rPr lang="en-US" dirty="0"/>
              <a:t>the TCI state switching delay</a:t>
            </a:r>
            <a:r>
              <a:rPr lang="aa-ET" dirty="0"/>
              <a:t> requirements considering the following aspects :</a:t>
            </a:r>
          </a:p>
          <a:p>
            <a:pPr lvl="1"/>
            <a:r>
              <a:rPr lang="en-US" dirty="0"/>
              <a:t>delay requirement for unknown TCI state condition</a:t>
            </a:r>
            <a:endParaRPr lang="aa-ET" dirty="0"/>
          </a:p>
          <a:p>
            <a:pPr lvl="1"/>
            <a:r>
              <a:rPr lang="en-US" dirty="0"/>
              <a:t>the impact of one additional L1-RSRP measurement period due to unknown TCI state condition</a:t>
            </a:r>
            <a:endParaRPr lang="aa-ET" dirty="0"/>
          </a:p>
          <a:p>
            <a:pPr lvl="1"/>
            <a:r>
              <a:rPr lang="aa-ET" dirty="0"/>
              <a:t>the pr</a:t>
            </a:r>
            <a:r>
              <a:rPr lang="en-GB" dirty="0"/>
              <a:t>o</a:t>
            </a:r>
            <a:r>
              <a:rPr lang="aa-ET" dirty="0" err="1"/>
              <a:t>blem</a:t>
            </a:r>
            <a:r>
              <a:rPr lang="aa-ET" dirty="0"/>
              <a:t> of large difference in propagation delays</a:t>
            </a:r>
          </a:p>
          <a:p>
            <a:pPr lvl="1"/>
            <a:r>
              <a:rPr lang="aa-ET" dirty="0"/>
              <a:t>re-using of existing TCI switching delay in known 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50A257-4B39-48C8-B5D6-70BD84F67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39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A4720-08B7-4733-B222-2B9BE2A75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TCI state switching </a:t>
            </a:r>
            <a:r>
              <a:rPr lang="en-US" dirty="0"/>
              <a:t>enhancement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514D7-4C72-4045-A318-71FCA24A2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whether the following enhancement for TCI state switching are needed</a:t>
            </a:r>
          </a:p>
          <a:p>
            <a:pPr lvl="1"/>
            <a:r>
              <a:rPr lang="en-150" dirty="0"/>
              <a:t>Option 1: </a:t>
            </a:r>
            <a:r>
              <a:rPr lang="en-US" dirty="0"/>
              <a:t>UE can initiate TCI state switch if it selects a candidate DL RS from the candidate set associated with the current TCI state</a:t>
            </a:r>
            <a:endParaRPr lang="en-150" dirty="0"/>
          </a:p>
          <a:p>
            <a:pPr lvl="1"/>
            <a:r>
              <a:rPr lang="en-150" dirty="0"/>
              <a:t>Other  options are not precluded</a:t>
            </a:r>
            <a:endParaRPr lang="aa-ET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E1DAB-8FCE-4934-BFFC-F7BEC0AFB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18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Cell identification</a:t>
            </a:r>
            <a:r>
              <a:rPr lang="aa-ET" sz="4000" dirty="0"/>
              <a:t>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PSS/SSS detection</a:t>
            </a:r>
            <a:endParaRPr lang="aa-ET" sz="2800" dirty="0"/>
          </a:p>
          <a:p>
            <a:pPr lvl="1"/>
            <a:r>
              <a:rPr lang="en-GB" sz="2400" dirty="0"/>
              <a:t>FFS whether reusing the Rel-16 FR1 HST scaling factor M2 for FR2 HST is acceptable.</a:t>
            </a:r>
          </a:p>
          <a:p>
            <a:pPr lvl="1"/>
            <a:r>
              <a:rPr lang="en-US" sz="2400" dirty="0"/>
              <a:t>FFS </a:t>
            </a:r>
            <a:r>
              <a:rPr lang="en-GB" sz="2400" dirty="0"/>
              <a:t>reduction of </a:t>
            </a:r>
            <a:r>
              <a:rPr lang="en-GB" sz="2400" dirty="0" err="1"/>
              <a:t>M</a:t>
            </a:r>
            <a:r>
              <a:rPr lang="en-GB" sz="2400" baseline="-25000" dirty="0" err="1"/>
              <a:t>pss</a:t>
            </a:r>
            <a:r>
              <a:rPr lang="en-GB" sz="2400" baseline="-25000" dirty="0"/>
              <a:t>/</a:t>
            </a:r>
            <a:r>
              <a:rPr lang="en-GB" sz="2400" baseline="-25000" dirty="0" err="1"/>
              <a:t>sss_sync_w</a:t>
            </a:r>
            <a:r>
              <a:rPr lang="en-GB" sz="2400" baseline="-25000" dirty="0"/>
              <a:t>/</a:t>
            </a:r>
            <a:r>
              <a:rPr lang="en-GB" sz="2400" baseline="-25000" dirty="0" err="1"/>
              <a:t>o_gaps</a:t>
            </a:r>
            <a:r>
              <a:rPr lang="en-GB" sz="2400" dirty="0"/>
              <a:t>, which is proportional to the number of samples (S) and of receiver sweeping beams (N)</a:t>
            </a:r>
            <a:endParaRPr lang="aa-ET" sz="2400" dirty="0"/>
          </a:p>
          <a:p>
            <a:r>
              <a:rPr lang="aa-ET" sz="2800" dirty="0"/>
              <a:t>I</a:t>
            </a:r>
            <a:r>
              <a:rPr lang="en-US" sz="2800" dirty="0" err="1"/>
              <a:t>ntra</a:t>
            </a:r>
            <a:r>
              <a:rPr lang="en-US" sz="2800" dirty="0"/>
              <a:t>-frequency measurements</a:t>
            </a:r>
            <a:endParaRPr lang="aa-ET" sz="2800" dirty="0"/>
          </a:p>
          <a:p>
            <a:pPr lvl="1"/>
            <a:r>
              <a:rPr lang="en-US" sz="2400" dirty="0"/>
              <a:t>FFS whether reusing the Rel-16 FR1 HST scaling factor M2 for FR2 HST is acceptable.</a:t>
            </a:r>
          </a:p>
          <a:p>
            <a:pPr lvl="1"/>
            <a:r>
              <a:rPr lang="en-US" sz="2400" dirty="0"/>
              <a:t>FFS reduction of </a:t>
            </a:r>
            <a:r>
              <a:rPr lang="en-US" sz="2400" dirty="0" err="1"/>
              <a:t>M</a:t>
            </a:r>
            <a:r>
              <a:rPr lang="en-US" sz="2400" baseline="-25000" err="1"/>
              <a:t>meas_period_w</a:t>
            </a:r>
            <a:r>
              <a:rPr lang="en-US" sz="2400" baseline="-25000"/>
              <a:t>/</a:t>
            </a:r>
            <a:r>
              <a:rPr lang="en-US" sz="2400" baseline="-25000" err="1"/>
              <a:t>o_gaps</a:t>
            </a:r>
            <a:r>
              <a:rPr lang="en-US" sz="2400" dirty="0"/>
              <a:t>, which is proportional to the number of samples (S) and of receiver sweeping beams (N)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39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AA8AB-4E96-44D3-B396-4023DFC5A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Restriction on SMTC periodicity</a:t>
            </a:r>
            <a:r>
              <a:rPr lang="aa-ET" dirty="0"/>
              <a:t> in measurement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E8B36-628A-4BDC-BCA5-52FBB4F24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dirty="0"/>
              <a:t>FFS: the upper bound of SMTC periodicity, with </a:t>
            </a:r>
            <a:r>
              <a:rPr lang="aa-ET" dirty="0"/>
              <a:t>[</a:t>
            </a:r>
            <a:r>
              <a:rPr lang="en-GB" dirty="0"/>
              <a:t>40</a:t>
            </a:r>
            <a:r>
              <a:rPr lang="aa-ET" dirty="0"/>
              <a:t>]</a:t>
            </a:r>
            <a:r>
              <a:rPr lang="en-GB" dirty="0"/>
              <a:t> </a:t>
            </a:r>
            <a:r>
              <a:rPr lang="en-GB" dirty="0" err="1"/>
              <a:t>ms</a:t>
            </a:r>
            <a:r>
              <a:rPr lang="en-GB" dirty="0"/>
              <a:t> as </a:t>
            </a:r>
            <a:r>
              <a:rPr lang="aa-ET" dirty="0"/>
              <a:t>a </a:t>
            </a:r>
            <a:r>
              <a:rPr lang="en-GB" dirty="0"/>
              <a:t>basis</a:t>
            </a:r>
            <a:endParaRPr lang="aa-ET" dirty="0"/>
          </a:p>
          <a:p>
            <a:pPr lvl="0" hangingPunct="0"/>
            <a:r>
              <a:rPr lang="en-GB" dirty="0"/>
              <a:t>FFS: impact on the specification if upper bound of SMTC periodicity is agreed.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15016-6FB2-4EBB-972E-045BD2607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36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L1-RSRP measurement enhancements</a:t>
            </a:r>
            <a:endParaRPr lang="aa-ET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sz="2800" dirty="0"/>
              <a:t>FFS the values of K and 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645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Cell reselection enhancements in </a:t>
            </a:r>
            <a:r>
              <a:rPr lang="aa-ET" sz="4000" dirty="0"/>
              <a:t>IDLE/INACTIVE</a:t>
            </a:r>
            <a:r>
              <a:rPr lang="en-US" sz="4000" dirty="0"/>
              <a:t> mode</a:t>
            </a:r>
            <a:endParaRPr lang="aa-ET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sz="2800" dirty="0"/>
              <a:t>Cell reselection requirements in </a:t>
            </a:r>
            <a:r>
              <a:rPr lang="aa-ET" sz="2800" dirty="0"/>
              <a:t>IDLE/INACTIVE</a:t>
            </a:r>
            <a:r>
              <a:rPr lang="en-US" sz="2800" dirty="0"/>
              <a:t> mode are enhanced</a:t>
            </a:r>
          </a:p>
          <a:p>
            <a:r>
              <a:rPr lang="en-US" sz="2800" dirty="0"/>
              <a:t>FFS enhancement details </a:t>
            </a:r>
          </a:p>
          <a:p>
            <a:pPr lvl="1"/>
            <a:r>
              <a:rPr lang="en-US" sz="2400" dirty="0"/>
              <a:t>upper bound of DRX cycle </a:t>
            </a:r>
          </a:p>
          <a:p>
            <a:pPr lvl="1"/>
            <a:r>
              <a:rPr lang="en-US" sz="2400" dirty="0"/>
              <a:t>scaling factor N1</a:t>
            </a:r>
          </a:p>
          <a:p>
            <a:pPr lvl="1"/>
            <a:r>
              <a:rPr lang="en-US" sz="2400" dirty="0"/>
              <a:t>others are not precluded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401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</a:t>
            </a:r>
            <a:r>
              <a:rPr lang="en-GB" dirty="0"/>
              <a:t>R</a:t>
            </a:r>
            <a:r>
              <a:rPr lang="aa-ET" dirty="0"/>
              <a:t>e</a:t>
            </a:r>
            <a:r>
              <a:rPr lang="en-GB" dirty="0"/>
              <a:t>l</a:t>
            </a:r>
            <a:r>
              <a:rPr lang="aa-ET" dirty="0"/>
              <a:t>-17 </a:t>
            </a:r>
            <a:r>
              <a:rPr lang="en-GB" dirty="0"/>
              <a:t>N</a:t>
            </a:r>
            <a:r>
              <a:rPr lang="aa-ET" dirty="0"/>
              <a:t>R </a:t>
            </a:r>
            <a:r>
              <a:rPr lang="en-GB" dirty="0"/>
              <a:t>H</a:t>
            </a:r>
            <a:r>
              <a:rPr lang="aa-ET" dirty="0"/>
              <a:t>S</a:t>
            </a:r>
            <a:r>
              <a:rPr lang="en-GB" dirty="0"/>
              <a:t>T</a:t>
            </a:r>
            <a:r>
              <a:rPr lang="aa-ET" dirty="0"/>
              <a:t> </a:t>
            </a:r>
            <a:r>
              <a:rPr lang="en-GB" dirty="0"/>
              <a:t>F</a:t>
            </a:r>
            <a:r>
              <a:rPr lang="aa-ET" dirty="0"/>
              <a:t>R2 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h</a:t>
            </a:r>
            <a:r>
              <a:rPr lang="aa-ET" dirty="0"/>
              <a:t>a</a:t>
            </a:r>
            <a:r>
              <a:rPr lang="en-GB" dirty="0"/>
              <a:t>n</a:t>
            </a:r>
            <a:r>
              <a:rPr lang="aa-ET" dirty="0"/>
              <a:t>c</a:t>
            </a:r>
            <a:r>
              <a:rPr lang="en-GB" dirty="0"/>
              <a:t>e</a:t>
            </a:r>
            <a:r>
              <a:rPr lang="aa-ET" dirty="0"/>
              <a:t>m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t</a:t>
            </a:r>
            <a:r>
              <a:rPr lang="aa-ET" dirty="0"/>
              <a:t>s </a:t>
            </a:r>
            <a:r>
              <a:rPr lang="en-GB" dirty="0"/>
              <a:t>W</a:t>
            </a:r>
            <a:r>
              <a:rPr lang="aa-ET" dirty="0"/>
              <a:t>I </a:t>
            </a:r>
            <a:r>
              <a:rPr lang="en-GB" dirty="0"/>
              <a:t>i</a:t>
            </a:r>
            <a:r>
              <a:rPr lang="aa-ET" dirty="0"/>
              <a:t>s </a:t>
            </a:r>
            <a:r>
              <a:rPr lang="en-GB" dirty="0"/>
              <a:t>p</a:t>
            </a:r>
            <a:r>
              <a:rPr lang="aa-ET" dirty="0"/>
              <a:t>resented </a:t>
            </a:r>
            <a:r>
              <a:rPr lang="en-GB" dirty="0"/>
              <a:t>i</a:t>
            </a:r>
            <a:r>
              <a:rPr lang="aa-ET" dirty="0"/>
              <a:t>n WID </a:t>
            </a:r>
            <a:r>
              <a:rPr lang="en-US" dirty="0"/>
              <a:t>RP-202118</a:t>
            </a:r>
            <a:r>
              <a:rPr lang="aa-ET" dirty="0"/>
              <a:t>.</a:t>
            </a:r>
          </a:p>
          <a:p>
            <a:endParaRPr lang="aa-ET" dirty="0"/>
          </a:p>
          <a:p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Work plan </a:t>
            </a:r>
            <a:r>
              <a:rPr lang="en-GB" dirty="0"/>
              <a:t>o</a:t>
            </a:r>
            <a:r>
              <a:rPr lang="aa-ET" dirty="0"/>
              <a:t>f </a:t>
            </a:r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WI, including RRM core and p</a:t>
            </a:r>
            <a:r>
              <a:rPr lang="en-GB" dirty="0"/>
              <a:t>e</a:t>
            </a:r>
            <a:r>
              <a:rPr lang="aa-ET" dirty="0"/>
              <a:t>r</a:t>
            </a:r>
            <a:r>
              <a:rPr lang="en-GB" dirty="0"/>
              <a:t>f</a:t>
            </a:r>
            <a:r>
              <a:rPr lang="aa-ET" dirty="0"/>
              <a:t>r</a:t>
            </a:r>
            <a:r>
              <a:rPr lang="en-GB" dirty="0"/>
              <a:t>o</a:t>
            </a:r>
            <a:r>
              <a:rPr lang="aa-ET" dirty="0"/>
              <a:t>m</a:t>
            </a:r>
            <a:r>
              <a:rPr lang="en-GB" dirty="0"/>
              <a:t>a</a:t>
            </a:r>
            <a:r>
              <a:rPr lang="aa-ET" dirty="0"/>
              <a:t>n</a:t>
            </a:r>
            <a:r>
              <a:rPr lang="en-GB" dirty="0"/>
              <a:t>c</a:t>
            </a:r>
            <a:r>
              <a:rPr lang="aa-ET" dirty="0"/>
              <a:t>e </a:t>
            </a:r>
            <a:r>
              <a:rPr lang="en-GB" dirty="0"/>
              <a:t>p</a:t>
            </a:r>
            <a:r>
              <a:rPr lang="aa-ET" dirty="0"/>
              <a:t>a</a:t>
            </a:r>
            <a:r>
              <a:rPr lang="en-GB" dirty="0"/>
              <a:t>r</a:t>
            </a:r>
            <a:r>
              <a:rPr lang="aa-ET" dirty="0"/>
              <a:t>t </a:t>
            </a:r>
            <a:r>
              <a:rPr lang="en-GB" dirty="0"/>
              <a:t>c</a:t>
            </a:r>
            <a:r>
              <a:rPr lang="aa-ET" dirty="0"/>
              <a:t>a</a:t>
            </a:r>
            <a:r>
              <a:rPr lang="en-GB" dirty="0"/>
              <a:t>n</a:t>
            </a:r>
            <a:r>
              <a:rPr lang="aa-ET" dirty="0"/>
              <a:t> </a:t>
            </a:r>
            <a:r>
              <a:rPr lang="en-GB" dirty="0"/>
              <a:t>b</a:t>
            </a:r>
            <a:r>
              <a:rPr lang="aa-ET" dirty="0"/>
              <a:t>e </a:t>
            </a:r>
            <a:r>
              <a:rPr lang="en-GB" dirty="0"/>
              <a:t>f</a:t>
            </a:r>
            <a:r>
              <a:rPr lang="aa-ET" dirty="0"/>
              <a:t>o</a:t>
            </a:r>
            <a:r>
              <a:rPr lang="en-GB" dirty="0"/>
              <a:t>u</a:t>
            </a:r>
            <a:r>
              <a:rPr lang="aa-ET" dirty="0"/>
              <a:t>n</a:t>
            </a:r>
            <a:r>
              <a:rPr lang="en-GB" dirty="0"/>
              <a:t>d</a:t>
            </a:r>
            <a:r>
              <a:rPr lang="aa-ET" dirty="0"/>
              <a:t> </a:t>
            </a:r>
            <a:r>
              <a:rPr lang="en-GB" dirty="0"/>
              <a:t>i</a:t>
            </a:r>
            <a:r>
              <a:rPr lang="aa-ET" dirty="0"/>
              <a:t>n </a:t>
            </a:r>
            <a:r>
              <a:rPr lang="en-GB" dirty="0"/>
              <a:t>R4-2016920</a:t>
            </a:r>
            <a:r>
              <a:rPr lang="aa-ET" dirty="0"/>
              <a:t>.</a:t>
            </a:r>
          </a:p>
          <a:p>
            <a:endParaRPr lang="aa-ET" dirty="0"/>
          </a:p>
          <a:p>
            <a:r>
              <a:rPr lang="en-US" dirty="0"/>
              <a:t>R4-</a:t>
            </a:r>
            <a:r>
              <a:rPr lang="aa-ET" dirty="0"/>
              <a:t>2105794 WF</a:t>
            </a:r>
            <a:r>
              <a:rPr lang="en-US" dirty="0"/>
              <a:t> </a:t>
            </a:r>
            <a:r>
              <a:rPr lang="en-US" altLang="zh-CN" dirty="0"/>
              <a:t>on </a:t>
            </a:r>
            <a:r>
              <a:rPr lang="aa-ET" altLang="zh-CN" dirty="0"/>
              <a:t> FR2 HST RRM </a:t>
            </a:r>
            <a:r>
              <a:rPr lang="aa-ET" altLang="zh-CN" dirty="0" err="1"/>
              <a:t>requir</a:t>
            </a:r>
            <a:r>
              <a:rPr lang="en-GB" altLang="zh-CN" dirty="0"/>
              <a:t>e</a:t>
            </a:r>
            <a:r>
              <a:rPr lang="aa-ET" altLang="zh-CN" dirty="0" err="1"/>
              <a:t>ments</a:t>
            </a:r>
            <a:r>
              <a:rPr lang="aa-ET" altLang="zh-CN" dirty="0"/>
              <a:t> </a:t>
            </a:r>
            <a:r>
              <a:rPr lang="aa-ET" dirty="0"/>
              <a:t>has been approved at the </a:t>
            </a:r>
            <a:r>
              <a:rPr lang="aa-ET" altLang="zh-CN" dirty="0"/>
              <a:t>previous meeting </a:t>
            </a:r>
            <a:r>
              <a:rPr lang="en-GB" altLang="zh-CN" dirty="0"/>
              <a:t>RAN4#9</a:t>
            </a:r>
            <a:r>
              <a:rPr lang="aa-ET" altLang="zh-CN" dirty="0"/>
              <a:t>8-bis</a:t>
            </a:r>
            <a:r>
              <a:rPr lang="en-GB" altLang="zh-CN" dirty="0"/>
              <a:t>-e</a:t>
            </a:r>
            <a:r>
              <a:rPr lang="aa-ET" altLang="zh-CN" dirty="0"/>
              <a:t>.</a:t>
            </a:r>
          </a:p>
          <a:p>
            <a:endParaRPr lang="en-GB" dirty="0"/>
          </a:p>
          <a:p>
            <a:r>
              <a:rPr lang="en-GB" altLang="zh-CN" dirty="0"/>
              <a:t>Corresponding Email </a:t>
            </a:r>
            <a:r>
              <a:rPr lang="aa-ET" altLang="zh-CN" dirty="0"/>
              <a:t>summaries</a:t>
            </a:r>
            <a:r>
              <a:rPr lang="en-GB" altLang="zh-CN" dirty="0"/>
              <a:t> in RAN4#9</a:t>
            </a:r>
            <a:r>
              <a:rPr lang="aa-ET" altLang="zh-CN" dirty="0"/>
              <a:t>9</a:t>
            </a:r>
            <a:r>
              <a:rPr lang="en-GB" altLang="zh-CN" dirty="0"/>
              <a:t>-e</a:t>
            </a:r>
            <a:r>
              <a:rPr lang="aa-ET" altLang="zh-CN" dirty="0"/>
              <a:t>:</a:t>
            </a:r>
            <a:endParaRPr lang="en-GB" altLang="zh-CN" dirty="0"/>
          </a:p>
          <a:p>
            <a:pPr lvl="1"/>
            <a:r>
              <a:rPr lang="en-GB" altLang="zh-CN" dirty="0"/>
              <a:t>R4-2108147</a:t>
            </a:r>
            <a:r>
              <a:rPr lang="aa-ET" altLang="zh-CN" dirty="0"/>
              <a:t> </a:t>
            </a:r>
            <a:r>
              <a:rPr lang="en-GB" dirty="0"/>
              <a:t>Email discussion summary for [9</a:t>
            </a:r>
            <a:r>
              <a:rPr lang="aa-ET" dirty="0"/>
              <a:t>9</a:t>
            </a:r>
            <a:r>
              <a:rPr lang="en-GB" dirty="0"/>
              <a:t>-e][22</a:t>
            </a:r>
            <a:r>
              <a:rPr lang="aa-ET" dirty="0"/>
              <a:t>3</a:t>
            </a:r>
            <a:r>
              <a:rPr lang="en-GB" dirty="0"/>
              <a:t>]NR_HST_FR2_RRM</a:t>
            </a:r>
            <a:r>
              <a:rPr lang="aa-ET" altLang="zh-CN" dirty="0"/>
              <a:t>, first round.</a:t>
            </a:r>
          </a:p>
          <a:p>
            <a:pPr lvl="1"/>
            <a:r>
              <a:rPr lang="en-GB" dirty="0"/>
              <a:t>R4-2108395</a:t>
            </a:r>
            <a:r>
              <a:rPr lang="aa-ET" dirty="0"/>
              <a:t> </a:t>
            </a:r>
            <a:r>
              <a:rPr lang="en-GB" dirty="0"/>
              <a:t>Email discussion summary for [9</a:t>
            </a:r>
            <a:r>
              <a:rPr lang="aa-ET" dirty="0"/>
              <a:t>9</a:t>
            </a:r>
            <a:r>
              <a:rPr lang="en-GB" dirty="0"/>
              <a:t>-e][22</a:t>
            </a:r>
            <a:r>
              <a:rPr lang="aa-ET" dirty="0"/>
              <a:t>3</a:t>
            </a:r>
            <a:r>
              <a:rPr lang="en-GB" dirty="0"/>
              <a:t>]NR_HST_FR2_RRM</a:t>
            </a:r>
            <a:r>
              <a:rPr lang="aa-ET" altLang="zh-CN" dirty="0"/>
              <a:t>, second round.</a:t>
            </a:r>
            <a:endParaRPr lang="en-GB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89C4B-2104-41CB-B73E-C1C32651A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Criterion for the RRM requirements definition</a:t>
            </a:r>
            <a:endParaRPr lang="aa-E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A6AFD-295F-4EA2-9D05-A1AB2297F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to study whether to define metric of applicability of the RRM requirements in FR2 HST. This metric can be defined as: </a:t>
            </a:r>
            <a:endParaRPr lang="aa-ET" dirty="0"/>
          </a:p>
          <a:p>
            <a:pPr lvl="1"/>
            <a:r>
              <a:rPr lang="en-US" dirty="0"/>
              <a:t>Option 1: Maximum performance degradation allowed (Max serving DL SNR degradation below threshold)</a:t>
            </a:r>
            <a:br>
              <a:rPr lang="aa-ET" dirty="0"/>
            </a:br>
            <a:r>
              <a:rPr lang="en-US" dirty="0"/>
              <a:t>Can be used at least for L1 measurements, intra-frequency cell identification, handover. </a:t>
            </a:r>
            <a:endParaRPr lang="aa-ET" dirty="0"/>
          </a:p>
          <a:p>
            <a:pPr lvl="1"/>
            <a:r>
              <a:rPr lang="aa-ET" dirty="0"/>
              <a:t>Other </a:t>
            </a:r>
            <a:r>
              <a:rPr lang="en-US" dirty="0"/>
              <a:t>options are not precluded</a:t>
            </a:r>
          </a:p>
          <a:p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3073EA-9570-4D4D-8E61-FF22BD111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90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8CC77-2A45-4D8E-96B0-C2DF1A51C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Summary of Ap</a:t>
            </a:r>
            <a:r>
              <a:rPr lang="en-GB" dirty="0"/>
              <a:t>p</a:t>
            </a:r>
            <a:r>
              <a:rPr lang="aa-ET" dirty="0"/>
              <a:t>l</a:t>
            </a:r>
            <a:r>
              <a:rPr lang="en-GB" dirty="0"/>
              <a:t>i</a:t>
            </a:r>
            <a:r>
              <a:rPr lang="aa-ET" dirty="0"/>
              <a:t>c</a:t>
            </a:r>
            <a:r>
              <a:rPr lang="en-GB" dirty="0"/>
              <a:t>a</a:t>
            </a:r>
            <a:r>
              <a:rPr lang="aa-ET" dirty="0"/>
              <a:t>b</a:t>
            </a:r>
            <a:r>
              <a:rPr lang="en-GB" dirty="0"/>
              <a:t>i</a:t>
            </a:r>
            <a:r>
              <a:rPr lang="aa-ET" dirty="0"/>
              <a:t>l</a:t>
            </a:r>
            <a:r>
              <a:rPr lang="en-GB" dirty="0"/>
              <a:t>i</a:t>
            </a:r>
            <a:r>
              <a:rPr lang="aa-ET" dirty="0"/>
              <a:t>t</a:t>
            </a:r>
            <a:r>
              <a:rPr lang="en-GB" dirty="0"/>
              <a:t>y</a:t>
            </a:r>
            <a:r>
              <a:rPr lang="aa-ET" dirty="0"/>
              <a:t> </a:t>
            </a:r>
            <a:r>
              <a:rPr lang="en-GB" dirty="0"/>
              <a:t>o</a:t>
            </a:r>
            <a:r>
              <a:rPr lang="aa-ET" dirty="0"/>
              <a:t>f </a:t>
            </a:r>
            <a:r>
              <a:rPr lang="en-GB" dirty="0"/>
              <a:t>R</a:t>
            </a:r>
            <a:r>
              <a:rPr lang="aa-ET" dirty="0"/>
              <a:t>e</a:t>
            </a:r>
            <a:r>
              <a:rPr lang="en-GB" dirty="0"/>
              <a:t>l</a:t>
            </a:r>
            <a:r>
              <a:rPr lang="aa-ET" dirty="0"/>
              <a:t>-15/16 Re</a:t>
            </a:r>
            <a:r>
              <a:rPr lang="en-GB" dirty="0"/>
              <a:t>q</a:t>
            </a:r>
            <a:r>
              <a:rPr lang="aa-ET" dirty="0"/>
              <a:t>u</a:t>
            </a:r>
            <a:r>
              <a:rPr lang="en-GB" dirty="0"/>
              <a:t>i</a:t>
            </a:r>
            <a:r>
              <a:rPr lang="aa-ET" dirty="0"/>
              <a:t>r</a:t>
            </a:r>
            <a:r>
              <a:rPr lang="en-GB" dirty="0"/>
              <a:t>e</a:t>
            </a:r>
            <a:r>
              <a:rPr lang="aa-ET" dirty="0"/>
              <a:t>m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t</a:t>
            </a:r>
            <a:r>
              <a:rPr lang="aa-ET" dirty="0"/>
              <a:t>s </a:t>
            </a:r>
            <a:r>
              <a:rPr lang="en-GB" dirty="0"/>
              <a:t>t</a:t>
            </a:r>
            <a:r>
              <a:rPr lang="aa-ET" dirty="0"/>
              <a:t>o </a:t>
            </a:r>
            <a:r>
              <a:rPr lang="en-GB" dirty="0"/>
              <a:t>R</a:t>
            </a:r>
            <a:r>
              <a:rPr lang="aa-ET" dirty="0"/>
              <a:t>e</a:t>
            </a:r>
            <a:r>
              <a:rPr lang="en-GB" dirty="0"/>
              <a:t>l</a:t>
            </a:r>
            <a:r>
              <a:rPr lang="aa-ET" dirty="0"/>
              <a:t>-17 </a:t>
            </a:r>
            <a:r>
              <a:rPr lang="en-GB" dirty="0"/>
              <a:t>H</a:t>
            </a:r>
            <a:r>
              <a:rPr lang="aa-ET" dirty="0"/>
              <a:t>S</a:t>
            </a:r>
            <a:r>
              <a:rPr lang="en-GB" dirty="0"/>
              <a:t>T</a:t>
            </a:r>
            <a:r>
              <a:rPr lang="aa-ET" dirty="0"/>
              <a:t> </a:t>
            </a:r>
            <a:r>
              <a:rPr lang="en-GB" dirty="0"/>
              <a:t>F</a:t>
            </a:r>
            <a:r>
              <a:rPr lang="aa-ET" dirty="0"/>
              <a:t>R2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2505A-6065-418E-A62E-5A83872A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FA1F2E-11A3-46B4-B397-CFC548F95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495027"/>
              </p:ext>
            </p:extLst>
          </p:nvPr>
        </p:nvGraphicFramePr>
        <p:xfrm>
          <a:off x="412386" y="1484784"/>
          <a:ext cx="5328591" cy="5149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843">
                  <a:extLst>
                    <a:ext uri="{9D8B030D-6E8A-4147-A177-3AD203B41FA5}">
                      <a16:colId xmlns:a16="http://schemas.microsoft.com/office/drawing/2014/main" val="1517501530"/>
                    </a:ext>
                  </a:extLst>
                </a:gridCol>
                <a:gridCol w="2783592">
                  <a:extLst>
                    <a:ext uri="{9D8B030D-6E8A-4147-A177-3AD203B41FA5}">
                      <a16:colId xmlns:a16="http://schemas.microsoft.com/office/drawing/2014/main" val="260519237"/>
                    </a:ext>
                  </a:extLst>
                </a:gridCol>
                <a:gridCol w="1670156">
                  <a:extLst>
                    <a:ext uri="{9D8B030D-6E8A-4147-A177-3AD203B41FA5}">
                      <a16:colId xmlns:a16="http://schemas.microsoft.com/office/drawing/2014/main" val="3019722097"/>
                    </a:ext>
                  </a:extLst>
                </a:gridCol>
              </a:tblGrid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RRM Req. Category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Sub-Category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Whether or not applicable to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92253405"/>
                  </a:ext>
                </a:extLst>
              </a:tr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Idle/inactive state mobility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Cell selection/re-selection, measurement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r>
                        <a:rPr lang="aa-ET" sz="1000" b="1" dirty="0">
                          <a:solidFill>
                            <a:schemeClr val="tx1"/>
                          </a:solidFill>
                          <a:effectLst/>
                        </a:rPr>
                        <a:t>, Enhance</a:t>
                      </a:r>
                      <a:endParaRPr lang="aa-ET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70878729"/>
                  </a:ext>
                </a:extLst>
              </a:tr>
              <a:tr h="154062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Connected state mobility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Handover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>
                          <a:solidFill>
                            <a:schemeClr val="tx1"/>
                          </a:solidFill>
                          <a:effectLst/>
                        </a:rPr>
                        <a:t>FFS </a:t>
                      </a:r>
                      <a:endParaRPr lang="aa-ET" sz="10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622461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Connection Mobility Control - </a:t>
                      </a:r>
                      <a:br>
                        <a:rPr lang="sv" sz="1000" dirty="0">
                          <a:effectLst/>
                        </a:rPr>
                      </a:br>
                      <a:r>
                        <a:rPr lang="sv" sz="1000" dirty="0">
                          <a:effectLst/>
                        </a:rPr>
                        <a:t>RRC re-establishment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7634087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Connection Mobility Control - </a:t>
                      </a:r>
                      <a:br>
                        <a:rPr lang="sv" sz="1000">
                          <a:effectLst/>
                        </a:rPr>
                      </a:br>
                      <a:r>
                        <a:rPr lang="sv" sz="1000">
                          <a:effectLst/>
                        </a:rPr>
                        <a:t>Random Access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26273182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Connection Mobility Control - RRC Release with Redirection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762286087"/>
                  </a:ext>
                </a:extLst>
              </a:tr>
              <a:tr h="154062">
                <a:tc rowSpan="3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Timing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Autonomous timing adjustment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aa-ET" sz="1000" b="1" dirty="0">
                          <a:solidFill>
                            <a:schemeClr val="tx1"/>
                          </a:solidFill>
                          <a:effectLst/>
                        </a:rPr>
                        <a:t>Enhance</a:t>
                      </a:r>
                      <a:endParaRPr lang="aa-ET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415767782"/>
                  </a:ext>
                </a:extLst>
              </a:tr>
              <a:tr h="343095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TX timing, timer, TA, Cell Phase Sync accuracy, deriveSSB-IndexFromCell tolerance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857730869"/>
                  </a:ext>
                </a:extLst>
              </a:tr>
              <a:tr h="184430"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effectLst/>
                        </a:rPr>
                        <a:t>MRTD/MTTD</a:t>
                      </a:r>
                      <a:endParaRPr lang="aa-ET" sz="10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575511028"/>
                  </a:ext>
                </a:extLst>
              </a:tr>
              <a:tr h="154062">
                <a:tc rowSpan="11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Signalling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RLM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811968478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Interruption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25588110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SCell Activation and Deactivation Delay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2080180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 UL carrier RRC reconfiguration delay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578398183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Link Recovery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9129857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BWP switch delay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5512452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TCI state switching delay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82279746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PSCell Change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3646929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Uplink spatial relation switch delay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3904290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UE-specific CBW change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7768920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Pathloss reference signal switching delay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227019181"/>
                  </a:ext>
                </a:extLst>
              </a:tr>
              <a:tr h="154062">
                <a:tc rowSpan="7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Measurement Procedure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General measurement requirement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 impact identified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92826016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intra-frequency measurements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a-ET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FFS, Enhance</a:t>
                      </a: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19767195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inter-frequency measurements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831811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Inter-RAT measurement 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aa-ET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959309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L1-RSRP/L1-SINR Measurement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effectLst/>
                        </a:rPr>
                        <a:t>FFS</a:t>
                      </a:r>
                      <a:endParaRPr lang="aa-ET" sz="10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210827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CSI-RS based L3 measurements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aa-ET" sz="1000" b="0" dirty="0">
                          <a:effectLst/>
                        </a:rPr>
                        <a:t>Deprioritize</a:t>
                      </a:r>
                      <a:endParaRPr lang="aa-ET" sz="1000" b="0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69308958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NR measurements with autonomous gaps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0" dirty="0">
                          <a:effectLst/>
                        </a:rPr>
                        <a:t>Not applicable to FR2 HST</a:t>
                      </a:r>
                      <a:endParaRPr lang="aa-ET" sz="10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4919123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02C2EC-4A6D-44D4-889E-E20AA1700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2" y="1484784"/>
            <a:ext cx="2979521" cy="2947302"/>
          </a:xfrm>
        </p:spPr>
        <p:txBody>
          <a:bodyPr>
            <a:normAutofit fontScale="40000" lnSpcReduction="20000"/>
          </a:bodyPr>
          <a:lstStyle/>
          <a:p>
            <a:r>
              <a:rPr lang="aa-ET" dirty="0"/>
              <a:t>Re</a:t>
            </a:r>
            <a:r>
              <a:rPr lang="en-GB" dirty="0"/>
              <a:t>q</a:t>
            </a:r>
            <a:r>
              <a:rPr lang="aa-ET" dirty="0"/>
              <a:t>u</a:t>
            </a:r>
            <a:r>
              <a:rPr lang="en-GB" dirty="0"/>
              <a:t>i</a:t>
            </a:r>
            <a:r>
              <a:rPr lang="aa-ET" dirty="0"/>
              <a:t>r</a:t>
            </a:r>
            <a:r>
              <a:rPr lang="en-GB" dirty="0"/>
              <a:t>e</a:t>
            </a:r>
            <a:r>
              <a:rPr lang="aa-ET" dirty="0"/>
              <a:t>m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t</a:t>
            </a:r>
            <a:r>
              <a:rPr lang="aa-ET" dirty="0"/>
              <a:t>s’ </a:t>
            </a:r>
            <a:r>
              <a:rPr lang="en-GB" dirty="0"/>
              <a:t>c</a:t>
            </a:r>
            <a:r>
              <a:rPr lang="aa-ET" dirty="0"/>
              <a:t>l</a:t>
            </a:r>
            <a:r>
              <a:rPr lang="en-GB" dirty="0"/>
              <a:t>a</a:t>
            </a:r>
            <a:r>
              <a:rPr lang="aa-ET" dirty="0"/>
              <a:t>s</a:t>
            </a:r>
            <a:r>
              <a:rPr lang="en-GB" dirty="0"/>
              <a:t>s</a:t>
            </a:r>
            <a:r>
              <a:rPr lang="aa-ET" dirty="0"/>
              <a:t>i</a:t>
            </a:r>
            <a:r>
              <a:rPr lang="en-GB" dirty="0"/>
              <a:t>f</a:t>
            </a:r>
            <a:r>
              <a:rPr lang="aa-ET" dirty="0"/>
              <a:t>i</a:t>
            </a:r>
            <a:r>
              <a:rPr lang="en-GB" dirty="0"/>
              <a:t>c</a:t>
            </a:r>
            <a:r>
              <a:rPr lang="aa-ET" dirty="0"/>
              <a:t>a</a:t>
            </a:r>
            <a:r>
              <a:rPr lang="en-GB" dirty="0"/>
              <a:t>t</a:t>
            </a:r>
            <a:r>
              <a:rPr lang="aa-ET" dirty="0"/>
              <a:t>i</a:t>
            </a:r>
            <a:r>
              <a:rPr lang="en-GB" dirty="0"/>
              <a:t>o</a:t>
            </a:r>
            <a:r>
              <a:rPr lang="aa-ET" dirty="0"/>
              <a:t>n </a:t>
            </a:r>
            <a:r>
              <a:rPr lang="en-GB" dirty="0"/>
              <a:t>c</a:t>
            </a:r>
            <a:r>
              <a:rPr lang="aa-ET" dirty="0"/>
              <a:t>a</a:t>
            </a:r>
            <a:r>
              <a:rPr lang="en-GB" dirty="0"/>
              <a:t>t</a:t>
            </a:r>
            <a:r>
              <a:rPr lang="aa-ET" dirty="0"/>
              <a:t>e</a:t>
            </a:r>
            <a:r>
              <a:rPr lang="en-GB" dirty="0"/>
              <a:t>g</a:t>
            </a:r>
            <a:r>
              <a:rPr lang="aa-ET" dirty="0"/>
              <a:t>o</a:t>
            </a:r>
            <a:r>
              <a:rPr lang="en-GB" dirty="0"/>
              <a:t>r</a:t>
            </a:r>
            <a:r>
              <a:rPr lang="aa-ET" dirty="0"/>
              <a:t>i</a:t>
            </a:r>
            <a:r>
              <a:rPr lang="en-GB" dirty="0"/>
              <a:t>e</a:t>
            </a:r>
            <a:r>
              <a:rPr lang="aa-ET" dirty="0"/>
              <a:t>s:</a:t>
            </a:r>
          </a:p>
          <a:p>
            <a:pPr lvl="1"/>
            <a:r>
              <a:rPr lang="sv" b="1" dirty="0"/>
              <a:t>Not applicable to FR2 HST</a:t>
            </a:r>
            <a:r>
              <a:rPr lang="sv" dirty="0"/>
              <a:t>:  the requirement is not applicable to Rel-17 FR2 HST UE</a:t>
            </a:r>
            <a:endParaRPr lang="aa-ET" dirty="0"/>
          </a:p>
          <a:p>
            <a:pPr lvl="1"/>
            <a:r>
              <a:rPr lang="sv" b="1" dirty="0"/>
              <a:t>No impact identified</a:t>
            </a:r>
            <a:r>
              <a:rPr lang="sv" dirty="0"/>
              <a:t>: no change on Rel-15/16 requirement is needed, and the same requirement applies to Rel-17 FR2 HST UE. </a:t>
            </a:r>
            <a:endParaRPr lang="aa-ET" dirty="0"/>
          </a:p>
          <a:p>
            <a:pPr lvl="1"/>
            <a:r>
              <a:rPr lang="sv" b="1" dirty="0"/>
              <a:t>FFS</a:t>
            </a:r>
            <a:r>
              <a:rPr lang="sv" dirty="0"/>
              <a:t>: need to discuss whether or not the requirement is applicable to Rel-17 FR2 HST UE and/or whether or not Rel-15/16 requirement needs to be changed/enhanced</a:t>
            </a:r>
            <a:endParaRPr lang="aa-ET" dirty="0"/>
          </a:p>
          <a:p>
            <a:pPr lvl="1"/>
            <a:r>
              <a:rPr lang="aa-ET" b="1" dirty="0"/>
              <a:t>Deprioritize</a:t>
            </a:r>
            <a:r>
              <a:rPr lang="aa-ET" dirty="0"/>
              <a:t>: can be discussed and studied further but with low priority.</a:t>
            </a:r>
          </a:p>
          <a:p>
            <a:pPr lvl="1"/>
            <a:r>
              <a:rPr lang="aa-ET" b="1" dirty="0"/>
              <a:t>Enhance</a:t>
            </a:r>
            <a:r>
              <a:rPr lang="aa-ET" dirty="0"/>
              <a:t>: it was agreed to enhance the requirements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698FD0-D4A4-415D-BCBA-61C61AF9D84C}"/>
              </a:ext>
            </a:extLst>
          </p:cNvPr>
          <p:cNvSpPr txBox="1">
            <a:spLocks/>
          </p:cNvSpPr>
          <p:nvPr/>
        </p:nvSpPr>
        <p:spPr>
          <a:xfrm>
            <a:off x="5552918" y="1448137"/>
            <a:ext cx="3178696" cy="59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F563EA2-41FB-4A71-B73D-F5AD98EE5A9C}"/>
              </a:ext>
            </a:extLst>
          </p:cNvPr>
          <p:cNvSpPr txBox="1">
            <a:spLocks/>
          </p:cNvSpPr>
          <p:nvPr/>
        </p:nvSpPr>
        <p:spPr>
          <a:xfrm>
            <a:off x="5940152" y="4653136"/>
            <a:ext cx="3096344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FFS how to capture “</a:t>
            </a:r>
            <a:r>
              <a:rPr lang="sv" sz="2000" dirty="0"/>
              <a:t>Not applicable to FR2 HST</a:t>
            </a:r>
            <a:r>
              <a:rPr lang="en-US" sz="2000" dirty="0"/>
              <a:t>” in the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702552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</a:t>
            </a:r>
            <a:r>
              <a:rPr lang="aa-ET" dirty="0"/>
              <a:t>l</a:t>
            </a:r>
            <a:r>
              <a:rPr lang="en-US" dirty="0" err="1"/>
              <a:t>ist</a:t>
            </a:r>
            <a:r>
              <a:rPr lang="en-US" dirty="0"/>
              <a:t> in RAN4#9</a:t>
            </a:r>
            <a:r>
              <a:rPr lang="aa-ET" dirty="0"/>
              <a:t>9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527438"/>
              </p:ext>
            </p:extLst>
          </p:nvPr>
        </p:nvGraphicFramePr>
        <p:xfrm>
          <a:off x="775622" y="1916832"/>
          <a:ext cx="7891670" cy="34747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7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R4-2109064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General discussion on RRM for NR FR2 HST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CATT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74791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R4-2109065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number of RX beams for NR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CATT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32985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R4-2109066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RRM requirements impacts for NR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CATT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7778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R4-2109365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FR2 HST RRM requirement - geneal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Apple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4345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R4-2109366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number of Rx beam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Apple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36308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R4-2109367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RRM requirement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Apple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49963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R4-2109509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RRM requirements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CMCC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2558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R4-2109572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On NR FR2 HST RRM Requirements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Qualcomm, Inc.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14441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R4-2110221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General RRM requirements for HST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Ericsson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6089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R4-2110222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RX beam number for HST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Ericsson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70451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R4-2110223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impacted for HST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Ericsson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74940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R4-2110238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Further discussion on RRM requirements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Samsung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5307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R4-2110378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General aspects of RRM requirements for HST in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Huawei, HiSilicon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40709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R4-2110379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RRM requirements for high speed train scenario in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Huawei, HiSilicon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9276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R4-2110954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the number of RX beams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Intel Corporation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61086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R4-2110955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the RRM requirements impact of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Intel Corporation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57003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R4-2111168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Further simulation analysis for HST in FR2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Nokia, Nokia Shanghai Bell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09978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R4-2111171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Discussion on RRM requirements for FR2 HST</a:t>
                      </a:r>
                      <a:endParaRPr lang="aa-ET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Nokia, Nokia Shanghai Bell</a:t>
                      </a:r>
                      <a:endParaRPr lang="aa-ET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308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36B40-C0DE-4DBF-AD7E-95AAF15F8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Maximum supported speed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B2E3-A995-467D-873A-A4A0A8C58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350kmph as a reference maximum train speed and define RRM requirements to guarantee that.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B3B86-2ECC-4734-A693-FE375BFE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00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C464B-D543-4698-82DC-3838C7609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HST FR2 network deployment flag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A153A-61AB-43B4-87C1-E7CA443FE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flag to enable the UE to identify different/enhanced RRM requirements in HST FR2 deployment.</a:t>
            </a:r>
            <a:endParaRPr lang="aa-ET" dirty="0"/>
          </a:p>
          <a:p>
            <a:r>
              <a:rPr lang="en-GB" dirty="0"/>
              <a:t>Add HST FR2 network deployment flag to the combined LS to RAN2 on </a:t>
            </a:r>
            <a:r>
              <a:rPr lang="aa-ET" dirty="0"/>
              <a:t>all </a:t>
            </a:r>
            <a:r>
              <a:rPr lang="en-GB" dirty="0"/>
              <a:t>HST FR2 signalling flags.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9A91C8-F5F1-4D2D-AA7C-7B87329C8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33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7C6B2-B382-40C2-AA5D-69598DD50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NW signalling and CPE capabilities for HST FR2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79229-F587-48BA-81F0-65EA1F755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aa-ET" dirty="0"/>
              <a:t>Continue the discussion after the deployment opt</a:t>
            </a:r>
            <a:r>
              <a:rPr lang="en-GB" dirty="0"/>
              <a:t>io</a:t>
            </a:r>
            <a:r>
              <a:rPr lang="aa-ET" dirty="0"/>
              <a:t>ns and presence of non-CPE </a:t>
            </a:r>
            <a:r>
              <a:rPr lang="aa-ET" dirty="0" err="1"/>
              <a:t>UEs</a:t>
            </a:r>
            <a:r>
              <a:rPr lang="aa-ET" dirty="0"/>
              <a:t> is clarified:</a:t>
            </a:r>
          </a:p>
          <a:p>
            <a:pPr lvl="1"/>
            <a:r>
              <a:rPr lang="en-US" dirty="0"/>
              <a:t>UE identification of support </a:t>
            </a:r>
            <a:r>
              <a:rPr lang="aa-ET" dirty="0"/>
              <a:t>for</a:t>
            </a:r>
            <a:r>
              <a:rPr lang="en-US" dirty="0"/>
              <a:t> HST FR2</a:t>
            </a:r>
            <a:r>
              <a:rPr lang="aa-ET" dirty="0"/>
              <a:t> deployment:</a:t>
            </a:r>
          </a:p>
          <a:p>
            <a:pPr lvl="2"/>
            <a:r>
              <a:rPr lang="en-US" dirty="0"/>
              <a:t>Option 1: Flag is not needed.</a:t>
            </a:r>
          </a:p>
          <a:p>
            <a:pPr lvl="2"/>
            <a:r>
              <a:rPr lang="en-US" dirty="0"/>
              <a:t>Option 1a: Only roof-mounted CPE is considered that should always have a capability to work in HST FR2 scenario in this WI.</a:t>
            </a:r>
          </a:p>
          <a:p>
            <a:pPr lvl="2"/>
            <a:r>
              <a:rPr lang="en-US" dirty="0"/>
              <a:t>Option 2: UE capability is needed</a:t>
            </a:r>
            <a:endParaRPr lang="aa-ET" dirty="0"/>
          </a:p>
          <a:p>
            <a:pPr lvl="1"/>
            <a:r>
              <a:rPr lang="en-US" dirty="0"/>
              <a:t>NW signal</a:t>
            </a:r>
            <a:r>
              <a:rPr lang="aa-ET" dirty="0"/>
              <a:t>l</a:t>
            </a:r>
            <a:r>
              <a:rPr lang="en-US" dirty="0" err="1"/>
              <a:t>ing</a:t>
            </a:r>
            <a:r>
              <a:rPr lang="en-US" dirty="0"/>
              <a:t> of Uni- and/or Bi-directional deployment</a:t>
            </a:r>
            <a:r>
              <a:rPr lang="aa-ET" dirty="0"/>
              <a:t>:</a:t>
            </a:r>
          </a:p>
          <a:p>
            <a:pPr lvl="2"/>
            <a:r>
              <a:rPr lang="en-US" dirty="0"/>
              <a:t>Option 1: Network can indicate which high-speed scenario it is.</a:t>
            </a:r>
          </a:p>
          <a:p>
            <a:pPr lvl="2"/>
            <a:r>
              <a:rPr lang="en-US" dirty="0"/>
              <a:t>Option 2: Such a flag is not needed.</a:t>
            </a:r>
            <a:endParaRPr lang="aa-ET" dirty="0"/>
          </a:p>
          <a:p>
            <a:pPr lvl="1"/>
            <a:r>
              <a:rPr lang="en-US" dirty="0"/>
              <a:t>CPE indication of support </a:t>
            </a:r>
            <a:r>
              <a:rPr lang="aa-ET" dirty="0"/>
              <a:t>of</a:t>
            </a:r>
            <a:r>
              <a:rPr lang="en-US" dirty="0"/>
              <a:t> </a:t>
            </a:r>
            <a:r>
              <a:rPr lang="en-US" dirty="0" err="1"/>
              <a:t>uni</a:t>
            </a:r>
            <a:r>
              <a:rPr lang="en-US" dirty="0"/>
              <a:t>-/bi-directional operation</a:t>
            </a:r>
            <a:endParaRPr lang="aa-ET" dirty="0"/>
          </a:p>
          <a:p>
            <a:pPr lvl="2"/>
            <a:r>
              <a:rPr lang="en-US" dirty="0"/>
              <a:t>Option 1: CPE indication of support of different deployment types is not needed.</a:t>
            </a:r>
            <a:endParaRPr lang="aa-ET" dirty="0"/>
          </a:p>
          <a:p>
            <a:pPr lvl="2"/>
            <a:r>
              <a:rPr lang="en-US" dirty="0"/>
              <a:t>Option 2: Different capabilities are needed if different requirements are agreed.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D1EB05-FB2E-4FD9-8AFF-8B239F35F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19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Decreasing RX beam number</a:t>
            </a:r>
            <a:endParaRPr lang="aa-ET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14602"/>
          </a:xfrm>
        </p:spPr>
        <p:txBody>
          <a:bodyPr>
            <a:normAutofit/>
          </a:bodyPr>
          <a:lstStyle/>
          <a:p>
            <a:r>
              <a:rPr lang="en-US" dirty="0"/>
              <a:t>FFS the feasible number of RX beams from RRM perspective</a:t>
            </a:r>
          </a:p>
          <a:p>
            <a:pPr lvl="1"/>
            <a:r>
              <a:rPr lang="en-US" dirty="0"/>
              <a:t>deployment scenario study is used as reference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540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303FD-C7C7-4B38-ABD4-89503977B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Network assistance for reducing RX  beam number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A4A23-F677-47EA-A705-C012E96BE4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a-ET" dirty="0"/>
          </a:p>
          <a:p>
            <a:r>
              <a:rPr lang="aa-ET" dirty="0"/>
              <a:t>FFS: to be discussed depending on the outcomes of the deployment scenarios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A21C5-0CA7-4831-BB85-793519939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16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A00AF-98A0-4AA6-AE49-5C5CFE9C8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a-ET" dirty="0"/>
              <a:t>Beam search scaling factor 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C34F1-5E06-4E57-95EF-122F5D128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a-ET" dirty="0"/>
              <a:t>FFS: to be discussed depending on the outcomes of the deployment scenarios and when the number of RX beams is determined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4CEF0-85A5-4193-8FBE-18B08508F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136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EFB23-7875-4432-985D-0707B4C68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Non-overlapping SSB locations in time domain among adjacent RRHs</a:t>
            </a:r>
            <a:endParaRPr lang="aa-E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81F8B-BBCD-4EC0-9E0D-F521F7193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a-ET" dirty="0"/>
              <a:t>FFS: </a:t>
            </a:r>
            <a:r>
              <a:rPr lang="en-US" dirty="0"/>
              <a:t>how non-overlapping SSB locations in time domain among adjacent RRHs, one belongs to serving and one belongs to the neighboring cell in FR2 HST will impact core requirement and test cases.</a:t>
            </a:r>
            <a:endParaRPr lang="en-150" dirty="0"/>
          </a:p>
          <a:p>
            <a:pPr lvl="1"/>
            <a:r>
              <a:rPr lang="en-US" dirty="0"/>
              <a:t>Option 1: The FR2 HST neighboring cell search/measurement requirement is applicable when SSB locations in time domain among adjacent RRHs, one belongs to serving and one belongs to the neighboring cell, are not overlapping.</a:t>
            </a:r>
            <a:endParaRPr lang="en-150" dirty="0"/>
          </a:p>
          <a:p>
            <a:pPr lvl="1"/>
            <a:r>
              <a:rPr lang="en-150" dirty="0"/>
              <a:t>Other options are not </a:t>
            </a:r>
            <a:r>
              <a:rPr lang="en-150" dirty="0" err="1"/>
              <a:t>precuded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B38DB-EC30-4565-8037-A75951E7E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47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Information xmlns="3b34c8f0-1ef5-4d1e-bb66-517ce7fe7356" xsi:nil="true"/>
    <Associated_x0020_Task xmlns="3b34c8f0-1ef5-4d1e-bb66-517ce7fe7356"/>
    <_dlc_DocId xmlns="71c5aaf6-e6ce-465b-b873-5148d2a4c105">5AIRPNAIUNRU-1328258698-5056</_dlc_DocId>
    <_dlc_DocIdUrl xmlns="71c5aaf6-e6ce-465b-b873-5148d2a4c105">
      <Url>https://nokia.sharepoint.com/sites/c5g/5gradio/_layouts/15/DocIdRedir.aspx?ID=5AIRPNAIUNRU-1328258698-5056</Url>
      <Description>5AIRPNAIUNRU-1328258698-5056</Description>
    </_dlc_DocIdUrl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463359F-0898-49C7-85F4-31251BFDCA45}">
  <ds:schemaRefs>
    <ds:schemaRef ds:uri="0b6aed8e-0313-4d17-80ff-d0e5da4931c5"/>
    <ds:schemaRef ds:uri="3b34c8f0-1ef5-4d1e-bb66-517ce7fe7356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9FE0A6-A20A-477E-92FA-14D143281CE5}">
  <ds:schemaRefs>
    <ds:schemaRef ds:uri="0b6aed8e-0313-4d17-80ff-d0e5da4931c5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1c5aaf6-e6ce-465b-b873-5148d2a4c105"/>
    <ds:schemaRef ds:uri="http://purl.org/dc/terms/"/>
    <ds:schemaRef ds:uri="3b34c8f0-1ef5-4d1e-bb66-517ce7fe73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3608CA8-73B4-494B-8078-EC8C9DBB352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17742</TotalTime>
  <Words>1879</Words>
  <Application>Microsoft Office PowerPoint</Application>
  <PresentationFormat>On-screen Show (4:3)</PresentationFormat>
  <Paragraphs>258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主题</vt:lpstr>
      <vt:lpstr>WF on FR2 HST RRM requirements</vt:lpstr>
      <vt:lpstr>Background</vt:lpstr>
      <vt:lpstr>Maximum supported speed</vt:lpstr>
      <vt:lpstr>HST FR2 network deployment flag</vt:lpstr>
      <vt:lpstr>NW signalling and CPE capabilities for HST FR2 deployments</vt:lpstr>
      <vt:lpstr>Decreasing RX beam number</vt:lpstr>
      <vt:lpstr>Network assistance for reducing RX  beam number</vt:lpstr>
      <vt:lpstr>Beam search scaling factor N</vt:lpstr>
      <vt:lpstr>Non-overlapping SSB locations in time domain among adjacent RRHs</vt:lpstr>
      <vt:lpstr>Requirements for long DRX configurations in CONNECTED state</vt:lpstr>
      <vt:lpstr>Connected state mobility requirements</vt:lpstr>
      <vt:lpstr>Timing requirements</vt:lpstr>
      <vt:lpstr>Signalling requirements</vt:lpstr>
      <vt:lpstr>TCI state switching delay</vt:lpstr>
      <vt:lpstr>TCI state switching enhancement</vt:lpstr>
      <vt:lpstr>Cell identification requirements</vt:lpstr>
      <vt:lpstr>Restriction on SMTC periodicity in measurement requirements</vt:lpstr>
      <vt:lpstr>L1-RSRP measurement enhancements</vt:lpstr>
      <vt:lpstr>Cell reselection enhancements in IDLE/INACTIVE mode</vt:lpstr>
      <vt:lpstr>Criterion for the RRM requirements definition</vt:lpstr>
      <vt:lpstr>Summary of Applicability of Rel-15/16 Requirements to Rel-17 HST FR2</vt:lpstr>
      <vt:lpstr>Contributions list in RAN4#99-e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Nokia</cp:lastModifiedBy>
  <cp:revision>524</cp:revision>
  <dcterms:created xsi:type="dcterms:W3CDTF">2019-09-05T02:26:38Z</dcterms:created>
  <dcterms:modified xsi:type="dcterms:W3CDTF">2021-05-26T15:27:52Z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0x01010000E5007003D3004E92B8EDD86D20E8CD</vt:lpwstr>
  </property>
  <property fmtid="{D5CDD505-2E9C-101B-9397-08002B2CF9AE}" pid="9" name="NSCPROP_SA">
    <vt:lpwstr>C:\Users\ADMINI~1\AppData\Local\Temp\BNZ.5fad3b3e3056b3d\R4-2017492 WF on Rel-16 NR IAB demodulation requirements V3.pptx</vt:lpwstr>
  </property>
  <property fmtid="{D5CDD505-2E9C-101B-9397-08002B2CF9AE}" pid="10" name="_dlc_DocIdItemGuid">
    <vt:lpwstr>80ba2f43-6799-4676-a4ba-25c35df502e5</vt:lpwstr>
  </property>
</Properties>
</file>