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90" r:id="rId6"/>
    <p:sldId id="297" r:id="rId7"/>
    <p:sldId id="306" r:id="rId8"/>
    <p:sldId id="298" r:id="rId9"/>
    <p:sldId id="299" r:id="rId10"/>
    <p:sldId id="300" r:id="rId11"/>
    <p:sldId id="301" r:id="rId12"/>
    <p:sldId id="302" r:id="rId13"/>
    <p:sldId id="303" r:id="rId14"/>
    <p:sldId id="264" r:id="rId15"/>
    <p:sldId id="305" r:id="rId16"/>
    <p:sldId id="304" r:id="rId17"/>
    <p:sldId id="307" r:id="rId18"/>
    <p:sldId id="292" r:id="rId19"/>
    <p:sldId id="308" r:id="rId20"/>
    <p:sldId id="295" r:id="rId21"/>
    <p:sldId id="309" r:id="rId22"/>
    <p:sldId id="296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3366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D8F6DE-BF65-47B5-9141-8E65F9388473}" v="2" dt="2021-04-19T06:51:20.1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2021-05-24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2021-05-24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2021-05-24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2021-05-24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2021-05-24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2021-05-24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2021-05-24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2021-05-24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2021-05-24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2021-05-24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2021-05-24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2021-05-24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/>
              <a:t>3GPP TSG-RAN WG4 Meeting  #99-e	                                                R4-2108341</a:t>
            </a:r>
            <a:endParaRPr lang="en-US" altLang="zh-CN" b="1" dirty="0"/>
          </a:p>
          <a:p>
            <a:r>
              <a:rPr lang="x-none" altLang="zh-CN" b="1" dirty="0"/>
              <a:t>Electronic Meeting, </a:t>
            </a:r>
            <a:r>
              <a:rPr lang="en-GB" altLang="zh-CN" b="1" dirty="0"/>
              <a:t>May. 19-27</a:t>
            </a:r>
            <a:r>
              <a:rPr lang="x-none" altLang="zh-CN" b="1" dirty="0"/>
              <a:t>, 202</a:t>
            </a:r>
            <a:r>
              <a:rPr lang="en-US" altLang="zh-CN" b="1" dirty="0"/>
              <a:t>1</a:t>
            </a:r>
            <a:endParaRPr lang="zh-CN" altLang="zh-CN" b="1" dirty="0"/>
          </a:p>
          <a:p>
            <a:pPr hangingPunct="0"/>
            <a:r>
              <a:rPr lang="en-GB" altLang="zh-CN" b="1" dirty="0"/>
              <a:t>Agenda Item: 9.7.2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</a:t>
            </a:r>
            <a:r>
              <a:rPr lang="en-US" altLang="zh-CN" sz="4800" noProof="0" dirty="0">
                <a:latin typeface="+mj-lt"/>
                <a:ea typeface="+mj-ea"/>
                <a:cs typeface="+mj-cs"/>
              </a:rPr>
              <a:t>RRM for 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FR1 </a:t>
            </a:r>
            <a:r>
              <a:rPr lang="en-US" altLang="zh-CN" sz="4800" noProof="0" dirty="0">
                <a:latin typeface="+mj-lt"/>
                <a:ea typeface="+mj-ea"/>
                <a:cs typeface="+mj-cs"/>
              </a:rPr>
              <a:t>HST 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34563"/>
            <a:ext cx="8229600" cy="622229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400" dirty="0"/>
              <a:t>Cont. from last slide:</a:t>
            </a:r>
          </a:p>
          <a:p>
            <a:pPr marL="1314450" lvl="3" indent="-457200">
              <a:spcBef>
                <a:spcPts val="1300"/>
              </a:spcBef>
              <a:buFont typeface="Arial" panose="020B0604020202020204" pitchFamily="34" charset="0"/>
              <a:buChar char="•"/>
            </a:pPr>
            <a:r>
              <a:rPr lang="fr-FR" altLang="zh-CN" sz="1400" dirty="0"/>
              <a:t>Option 7 (MTK, Ericsson, Xiaomi):</a:t>
            </a:r>
            <a:endParaRPr lang="en-US" altLang="zh-CN" sz="1400" dirty="0"/>
          </a:p>
          <a:p>
            <a:pPr marL="0" lvl="1" indent="0">
              <a:buNone/>
            </a:pPr>
            <a:endParaRPr lang="en-US" altLang="zh-CN" sz="14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503171CE-0278-4246-9635-40D993902AF5}"/>
              </a:ext>
            </a:extLst>
          </p:cNvPr>
          <p:cNvSpPr txBox="1">
            <a:spLocks/>
          </p:cNvSpPr>
          <p:nvPr/>
        </p:nvSpPr>
        <p:spPr>
          <a:xfrm>
            <a:off x="485800" y="3429000"/>
            <a:ext cx="8229600" cy="4217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14450" lvl="3" indent="-457200">
              <a:spcBef>
                <a:spcPts val="1300"/>
              </a:spcBef>
              <a:buFont typeface="Arial" pitchFamily="34" charset="0"/>
              <a:buChar char="•"/>
            </a:pPr>
            <a:r>
              <a:rPr lang="fr-FR" altLang="zh-CN" sz="1400" dirty="0"/>
              <a:t>Option 8 (Nokia)</a:t>
            </a:r>
            <a:r>
              <a:rPr lang="en-US" altLang="zh-CN" sz="1400" dirty="0"/>
              <a:t>: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1EA94565-B399-4DF0-9563-8270439340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585164"/>
              </p:ext>
            </p:extLst>
          </p:nvPr>
        </p:nvGraphicFramePr>
        <p:xfrm>
          <a:off x="1305019" y="1688264"/>
          <a:ext cx="7011397" cy="12344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10019">
                  <a:extLst>
                    <a:ext uri="{9D8B030D-6E8A-4147-A177-3AD203B41FA5}">
                      <a16:colId xmlns:a16="http://schemas.microsoft.com/office/drawing/2014/main" val="2715828041"/>
                    </a:ext>
                  </a:extLst>
                </a:gridCol>
                <a:gridCol w="5401378">
                  <a:extLst>
                    <a:ext uri="{9D8B030D-6E8A-4147-A177-3AD203B41FA5}">
                      <a16:colId xmlns:a16="http://schemas.microsoft.com/office/drawing/2014/main" val="41678323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Condition</a:t>
                      </a:r>
                      <a:r>
                        <a:rPr lang="en-GB" sz="900" baseline="30000">
                          <a:effectLst/>
                        </a:rPr>
                        <a:t> NOTE1,2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T</a:t>
                      </a:r>
                      <a:r>
                        <a:rPr lang="en-GB" sz="900" baseline="-25000">
                          <a:effectLst/>
                        </a:rPr>
                        <a:t> SSB_measurement_period_inter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90052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No DRX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Max(200ms, 8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Max(MGRP, SMTC period))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47352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DRX cycle </a:t>
                      </a:r>
                      <a:r>
                        <a:rPr lang="en-US" sz="900">
                          <a:effectLst/>
                        </a:rPr>
                        <a:t>≤</a:t>
                      </a:r>
                      <a:r>
                        <a:rPr lang="x-none" sz="900">
                          <a:effectLst/>
                        </a:rPr>
                        <a:t> 320ms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Max(200ms, Ceil(8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M2</a:t>
                      </a:r>
                      <a:r>
                        <a:rPr lang="x-none" sz="900" baseline="30000">
                          <a:effectLst/>
                        </a:rPr>
                        <a:t> Note 3</a:t>
                      </a:r>
                      <a:r>
                        <a:rPr lang="x-none" sz="900">
                          <a:effectLst/>
                        </a:rPr>
                        <a:t>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Max(MGRP, SMTC period, DRX cycle))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89866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DRX cycle &gt; 320ms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4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M2</a:t>
                      </a:r>
                      <a:r>
                        <a:rPr lang="x-none" sz="900" baseline="30000">
                          <a:effectLst/>
                        </a:rPr>
                        <a:t> Note 3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DRX cycle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6030102"/>
                  </a:ext>
                </a:extLst>
              </a:tr>
              <a:tr h="44450">
                <a:tc gridSpan="2">
                  <a:txBody>
                    <a:bodyPr/>
                    <a:lstStyle/>
                    <a:p>
                      <a:pPr marL="540385" indent="-540385"/>
                      <a:r>
                        <a:rPr lang="x-none" sz="900" dirty="0">
                          <a:effectLst/>
                        </a:rPr>
                        <a:t>NOTE 1:	DRX or non DRX requirements apply according to the conditions described in clause 3.6.1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/>
                      <a:r>
                        <a:rPr lang="x-none" sz="900" dirty="0">
                          <a:effectLst/>
                        </a:rPr>
                        <a:t>NOTE 2:	In EN-DC operation, the parameters, timers and scheduling requests referred to in clause 3.6.1 are for the secondary cell group. The DRX cycle is the DRX cycle of the secondary cell group.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/>
                      <a:r>
                        <a:rPr lang="x-none" sz="900" dirty="0">
                          <a:effectLst/>
                        </a:rPr>
                        <a:t>NOTE 3:	When RRM enhancement for high speed is not configured, M2 = 1.5; When RRM enhancement for high speed is configured, M2 = 1.5 if SMTC periodicity &gt; 40 ms;,otherwise M2=1.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941102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26461800-3314-403B-A5C2-5C4B824751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550296"/>
              </p:ext>
            </p:extLst>
          </p:nvPr>
        </p:nvGraphicFramePr>
        <p:xfrm>
          <a:off x="1305019" y="3850722"/>
          <a:ext cx="7011397" cy="159359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32478">
                  <a:extLst>
                    <a:ext uri="{9D8B030D-6E8A-4147-A177-3AD203B41FA5}">
                      <a16:colId xmlns:a16="http://schemas.microsoft.com/office/drawing/2014/main" val="3109733683"/>
                    </a:ext>
                  </a:extLst>
                </a:gridCol>
                <a:gridCol w="5078919">
                  <a:extLst>
                    <a:ext uri="{9D8B030D-6E8A-4147-A177-3AD203B41FA5}">
                      <a16:colId xmlns:a16="http://schemas.microsoft.com/office/drawing/2014/main" val="38562760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Condition</a:t>
                      </a:r>
                      <a:r>
                        <a:rPr lang="en-GB" sz="900" baseline="30000">
                          <a:effectLst/>
                        </a:rPr>
                        <a:t> NOTE1,2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T</a:t>
                      </a:r>
                      <a:r>
                        <a:rPr lang="en-GB" sz="900" baseline="-25000">
                          <a:effectLst/>
                        </a:rPr>
                        <a:t> SSB_measurement_period_inter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73971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</a:pPr>
                      <a:r>
                        <a:rPr lang="x-none" sz="900">
                          <a:effectLst/>
                        </a:rPr>
                        <a:t>No DRX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</a:pPr>
                      <a:r>
                        <a:rPr lang="x-none" sz="900">
                          <a:effectLst/>
                        </a:rPr>
                        <a:t>Max(200ms, 5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Max(MGRP, SMTC period))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257523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</a:pPr>
                      <a:r>
                        <a:rPr lang="x-none" sz="900">
                          <a:effectLst/>
                        </a:rPr>
                        <a:t>DRX cycle</a:t>
                      </a:r>
                      <a:r>
                        <a:rPr lang="en-US" sz="900">
                          <a:effectLst/>
                        </a:rPr>
                        <a:t>≤ </a:t>
                      </a:r>
                      <a:r>
                        <a:rPr lang="x-none" sz="900">
                          <a:effectLst/>
                        </a:rPr>
                        <a:t>160ms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</a:pPr>
                      <a:r>
                        <a:rPr lang="x-none" sz="900">
                          <a:effectLst/>
                        </a:rPr>
                        <a:t>Max(200ms, Ceil(5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M2</a:t>
                      </a:r>
                      <a:r>
                        <a:rPr lang="x-none" sz="900" baseline="30000">
                          <a:effectLst/>
                        </a:rPr>
                        <a:t> Note 3</a:t>
                      </a:r>
                      <a:r>
                        <a:rPr lang="x-none" sz="900">
                          <a:effectLst/>
                        </a:rPr>
                        <a:t>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Max(MGRP, SMTC period, DRX cycle))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9334500"/>
                  </a:ext>
                </a:extLst>
              </a:tr>
              <a:tr h="17589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</a:pPr>
                      <a:r>
                        <a:rPr lang="x-none" sz="900">
                          <a:effectLst/>
                        </a:rPr>
                        <a:t>160 ms </a:t>
                      </a:r>
                      <a:r>
                        <a:rPr lang="en-US" sz="900">
                          <a:effectLst/>
                        </a:rPr>
                        <a:t>≤</a:t>
                      </a:r>
                      <a:r>
                        <a:rPr lang="x-none" sz="900">
                          <a:effectLst/>
                        </a:rPr>
                        <a:t>DRX cycle </a:t>
                      </a:r>
                      <a:r>
                        <a:rPr lang="en-US" sz="900">
                          <a:effectLst/>
                        </a:rPr>
                        <a:t>≤</a:t>
                      </a:r>
                      <a:r>
                        <a:rPr lang="x-none" sz="900">
                          <a:effectLst/>
                        </a:rPr>
                        <a:t> 320ms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</a:pPr>
                      <a:r>
                        <a:rPr lang="x-none" sz="900">
                          <a:effectLst/>
                        </a:rPr>
                        <a:t>4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M2</a:t>
                      </a:r>
                      <a:r>
                        <a:rPr lang="x-none" sz="900" baseline="30000">
                          <a:effectLst/>
                        </a:rPr>
                        <a:t> Note 3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DRX cycle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49255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</a:pPr>
                      <a:r>
                        <a:rPr lang="x-none" sz="900">
                          <a:effectLst/>
                        </a:rPr>
                        <a:t>DRX cycle &gt; 320ms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</a:pPr>
                      <a:r>
                        <a:rPr lang="fr-FR" sz="900">
                          <a:effectLst/>
                        </a:rPr>
                        <a:t> Y</a:t>
                      </a:r>
                      <a:r>
                        <a:rPr lang="fr-FR" sz="900" baseline="30000">
                          <a:effectLst/>
                        </a:rPr>
                        <a:t> Note 4</a:t>
                      </a:r>
                      <a:r>
                        <a:rPr lang="fr-FR" sz="900">
                          <a:effectLst/>
                        </a:rPr>
                        <a:t> 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DRX cycle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7758770"/>
                  </a:ext>
                </a:extLst>
              </a:tr>
              <a:tr h="44450">
                <a:tc gridSpan="2">
                  <a:txBody>
                    <a:bodyPr/>
                    <a:lstStyle/>
                    <a:p>
                      <a:pPr marL="540385" indent="-540385">
                        <a:lnSpc>
                          <a:spcPct val="106000"/>
                        </a:lnSpc>
                      </a:pPr>
                      <a:r>
                        <a:rPr lang="x-none" sz="900" dirty="0">
                          <a:effectLst/>
                        </a:rPr>
                        <a:t>NOTE 1:	DRX or non DRX requirements apply according to the conditions described in clause 3.6.1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>
                        <a:lnSpc>
                          <a:spcPct val="106000"/>
                        </a:lnSpc>
                      </a:pPr>
                      <a:r>
                        <a:rPr lang="x-none" sz="900" dirty="0">
                          <a:effectLst/>
                        </a:rPr>
                        <a:t>NOTE 2:	In EN-DC operation, the parameters, timers and scheduling requests referred to in clause 3.6.1 are for the secondary cell group. The DRX cycle is the DRX cycle of the secondary cell group.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>
                        <a:lnSpc>
                          <a:spcPct val="106000"/>
                        </a:lnSpc>
                      </a:pPr>
                      <a:r>
                        <a:rPr lang="x-none" sz="900" dirty="0">
                          <a:effectLst/>
                        </a:rPr>
                        <a:t>NOTE 3:	M2 = 1.5 if SMTC periodicity &gt; 40 ms; otherwise M2=1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>
                        <a:lnSpc>
                          <a:spcPct val="106000"/>
                        </a:lnSpc>
                      </a:pPr>
                      <a:r>
                        <a:rPr lang="x-none" sz="900" dirty="0">
                          <a:effectLst/>
                        </a:rPr>
                        <a:t>NOTE 4:	Y=3 when SMTC &lt;= 40ms, Y=5 when SMTC &gt; 40ms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>
                        <a:lnSpc>
                          <a:spcPct val="106000"/>
                        </a:lnSpc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26699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346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35349"/>
            <a:ext cx="8229600" cy="5256584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Inter-frequency measurement in idle state</a:t>
            </a:r>
            <a:endParaRPr lang="en-GB" altLang="zh-CN" sz="1800" dirty="0"/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800" dirty="0"/>
              <a:t>Whether define the enhancement for inter-frequency measurement in idle mode for HST</a:t>
            </a:r>
          </a:p>
          <a:p>
            <a:pPr marL="1314450" lvl="3" indent="-457200">
              <a:spcBef>
                <a:spcPts val="1300"/>
              </a:spcBef>
              <a:buFont typeface="Wingdings" panose="05000000000000000000" pitchFamily="2" charset="2"/>
              <a:buChar char="Ø"/>
            </a:pPr>
            <a:r>
              <a:rPr lang="en-US" altLang="zh-CN" sz="1800" dirty="0"/>
              <a:t>Option 1 (HW, OPPO, QC, Ericsson, Xiaomi, CATT, CMCC, vivo): Yes</a:t>
            </a:r>
          </a:p>
          <a:p>
            <a:pPr marL="1314450" lvl="3" indent="-457200">
              <a:spcBef>
                <a:spcPts val="1300"/>
              </a:spcBef>
              <a:buFont typeface="Wingdings" panose="05000000000000000000" pitchFamily="2" charset="2"/>
              <a:buChar char="Ø"/>
            </a:pPr>
            <a:r>
              <a:rPr lang="en-US" altLang="zh-CN" sz="1800" dirty="0"/>
              <a:t>Option 2 (MTK, Nokia): No</a:t>
            </a:r>
          </a:p>
          <a:p>
            <a:pPr marL="1314450" lvl="3" indent="-457200">
              <a:spcBef>
                <a:spcPts val="1300"/>
              </a:spcBef>
              <a:buFont typeface="Wingdings" panose="05000000000000000000" pitchFamily="2" charset="2"/>
              <a:buChar char="Ø"/>
            </a:pPr>
            <a:r>
              <a:rPr lang="en-US" altLang="zh-CN" sz="1800" dirty="0"/>
              <a:t>Option 3 (Apple): introduce a dedicated UE capability indicating the support of inter-frequency measurement in idle mode for HST</a:t>
            </a: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endParaRPr lang="en-US" altLang="zh-CN" sz="1800" dirty="0"/>
          </a:p>
          <a:p>
            <a:pPr marL="0" lvl="1" indent="0"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5200794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35349"/>
            <a:ext cx="8229600" cy="1645579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400" dirty="0"/>
              <a:t>Inter-frequency measurement in idle state</a:t>
            </a:r>
            <a:endParaRPr lang="en-GB" altLang="zh-CN" sz="1400" dirty="0"/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400" dirty="0"/>
              <a:t>if it is agreed to enhance the inter-frequency measurement requirements in idle mode, how to perform the enhancement </a:t>
            </a:r>
          </a:p>
          <a:p>
            <a:pPr marL="1314450" lvl="3" indent="-457200">
              <a:spcBef>
                <a:spcPts val="13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/>
              <a:t>Option 1 (HW, QC, CATT, CMCC, Ericsson): using the same requirement as for intra-frequency measurement for HST</a:t>
            </a:r>
          </a:p>
          <a:p>
            <a:pPr marL="0" lvl="1" indent="0">
              <a:buNone/>
            </a:pPr>
            <a:endParaRPr lang="en-US" altLang="zh-CN" sz="14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5CE7D52C-6BD6-47C0-9948-0A629D74C8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965420"/>
              </p:ext>
            </p:extLst>
          </p:nvPr>
        </p:nvGraphicFramePr>
        <p:xfrm>
          <a:off x="1716333" y="2756912"/>
          <a:ext cx="6281481" cy="960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62323">
                  <a:extLst>
                    <a:ext uri="{9D8B030D-6E8A-4147-A177-3AD203B41FA5}">
                      <a16:colId xmlns:a16="http://schemas.microsoft.com/office/drawing/2014/main" val="1932294319"/>
                    </a:ext>
                  </a:extLst>
                </a:gridCol>
                <a:gridCol w="1772634">
                  <a:extLst>
                    <a:ext uri="{9D8B030D-6E8A-4147-A177-3AD203B41FA5}">
                      <a16:colId xmlns:a16="http://schemas.microsoft.com/office/drawing/2014/main" val="2855417219"/>
                    </a:ext>
                  </a:extLst>
                </a:gridCol>
                <a:gridCol w="1773890">
                  <a:extLst>
                    <a:ext uri="{9D8B030D-6E8A-4147-A177-3AD203B41FA5}">
                      <a16:colId xmlns:a16="http://schemas.microsoft.com/office/drawing/2014/main" val="2431754134"/>
                    </a:ext>
                  </a:extLst>
                </a:gridCol>
                <a:gridCol w="1772634">
                  <a:extLst>
                    <a:ext uri="{9D8B030D-6E8A-4147-A177-3AD203B41FA5}">
                      <a16:colId xmlns:a16="http://schemas.microsoft.com/office/drawing/2014/main" val="3657071302"/>
                    </a:ext>
                  </a:extLst>
                </a:gridCol>
              </a:tblGrid>
              <a:tr h="19558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DRX cycle length [s]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dirty="0">
                          <a:effectLst/>
                        </a:rPr>
                        <a:t>T</a:t>
                      </a:r>
                      <a:r>
                        <a:rPr lang="x-none" sz="900" baseline="-25000" dirty="0">
                          <a:effectLst/>
                        </a:rPr>
                        <a:t>detect,NR_Inter</a:t>
                      </a:r>
                      <a:r>
                        <a:rPr lang="x-none" sz="900" dirty="0">
                          <a:effectLst/>
                        </a:rPr>
                        <a:t> [s] (number of DRX cycles)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dirty="0">
                          <a:effectLst/>
                        </a:rPr>
                        <a:t>T</a:t>
                      </a:r>
                      <a:r>
                        <a:rPr lang="x-none" sz="900" baseline="-25000" dirty="0">
                          <a:effectLst/>
                        </a:rPr>
                        <a:t>measure,NR_Inter</a:t>
                      </a:r>
                      <a:r>
                        <a:rPr lang="x-none" sz="900" dirty="0">
                          <a:effectLst/>
                        </a:rPr>
                        <a:t> [s] (number of DRX cycles)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T</a:t>
                      </a:r>
                      <a:r>
                        <a:rPr lang="x-none" sz="900" baseline="-25000">
                          <a:effectLst/>
                        </a:rPr>
                        <a:t>evaluate,NR_Inter</a:t>
                      </a:r>
                      <a:endParaRPr lang="zh-CN" sz="900">
                        <a:effectLst/>
                      </a:endParaRPr>
                    </a:p>
                    <a:p>
                      <a:pPr algn="ctr"/>
                      <a:r>
                        <a:rPr lang="x-none" sz="900">
                          <a:effectLst/>
                        </a:rPr>
                        <a:t>[s] (number of DRX cycles)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1039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0.32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2.56 x M2 (8 x M2)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0.32 x M3 (1 x M3)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0.96 x M4 (3 x M4)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99331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 dirty="0">
                          <a:effectLst/>
                        </a:rPr>
                        <a:t>0.64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5.12 (8)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0.64 (1)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1.92 (3)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734039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1.28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8.96 (7)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1.28 (1)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3.84 (3)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21065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2.56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dirty="0">
                          <a:effectLst/>
                        </a:rPr>
                        <a:t>58.88 (23)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2.56 (1)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7.68 (3)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5013807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540385" indent="-540385"/>
                      <a:r>
                        <a:rPr lang="x-none" sz="900" dirty="0">
                          <a:effectLst/>
                        </a:rPr>
                        <a:t>Note 1:</a:t>
                      </a:r>
                      <a:r>
                        <a:rPr lang="en-US" sz="900" dirty="0">
                          <a:effectLst/>
                        </a:rPr>
                        <a:t>	</a:t>
                      </a:r>
                      <a:r>
                        <a:rPr lang="x-none" sz="900" dirty="0">
                          <a:effectLst/>
                        </a:rPr>
                        <a:t>when SMTC &lt; = 40 ms, M2 = M3 = M4 = 1; and when SMTC &gt; 40 ms, M2 = 1.5, M3 = M4 = 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1386029"/>
                  </a:ext>
                </a:extLst>
              </a:tr>
            </a:tbl>
          </a:graphicData>
        </a:graphic>
      </p:graphicFrame>
      <p:sp>
        <p:nvSpPr>
          <p:cNvPr id="5" name="内容占位符 2">
            <a:extLst>
              <a:ext uri="{FF2B5EF4-FFF2-40B4-BE49-F238E27FC236}">
                <a16:creationId xmlns:a16="http://schemas.microsoft.com/office/drawing/2014/main" id="{69FC4922-B93A-45BB-BA34-68E379473D50}"/>
              </a:ext>
            </a:extLst>
          </p:cNvPr>
          <p:cNvSpPr txBox="1">
            <a:spLocks/>
          </p:cNvSpPr>
          <p:nvPr/>
        </p:nvSpPr>
        <p:spPr>
          <a:xfrm>
            <a:off x="457200" y="4339839"/>
            <a:ext cx="8229600" cy="4573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14450" lvl="3" indent="-457200">
              <a:spcBef>
                <a:spcPts val="13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/>
              <a:t>Option 2 (OPPO, Xiaomi, MTK, vivo): The R16 enhanced EUTRA-NR inter-RAT measurement requirements in idle mode could be reused for NR inter-frequency measurements</a:t>
            </a:r>
          </a:p>
          <a:p>
            <a:pPr marL="0" lvl="1" indent="0">
              <a:buFont typeface="Arial" pitchFamily="34" charset="0"/>
              <a:buNone/>
            </a:pPr>
            <a:endParaRPr lang="en-US" altLang="zh-CN" sz="14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65CBACF-FD5D-4C06-9BB1-C0D5535EE9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869027"/>
              </p:ext>
            </p:extLst>
          </p:nvPr>
        </p:nvGraphicFramePr>
        <p:xfrm>
          <a:off x="1691680" y="4989160"/>
          <a:ext cx="6901342" cy="960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86271">
                  <a:extLst>
                    <a:ext uri="{9D8B030D-6E8A-4147-A177-3AD203B41FA5}">
                      <a16:colId xmlns:a16="http://schemas.microsoft.com/office/drawing/2014/main" val="3469875660"/>
                    </a:ext>
                  </a:extLst>
                </a:gridCol>
                <a:gridCol w="1937897">
                  <a:extLst>
                    <a:ext uri="{9D8B030D-6E8A-4147-A177-3AD203B41FA5}">
                      <a16:colId xmlns:a16="http://schemas.microsoft.com/office/drawing/2014/main" val="3820412930"/>
                    </a:ext>
                  </a:extLst>
                </a:gridCol>
                <a:gridCol w="1937897">
                  <a:extLst>
                    <a:ext uri="{9D8B030D-6E8A-4147-A177-3AD203B41FA5}">
                      <a16:colId xmlns:a16="http://schemas.microsoft.com/office/drawing/2014/main" val="3588937410"/>
                    </a:ext>
                  </a:extLst>
                </a:gridCol>
                <a:gridCol w="1939277">
                  <a:extLst>
                    <a:ext uri="{9D8B030D-6E8A-4147-A177-3AD203B41FA5}">
                      <a16:colId xmlns:a16="http://schemas.microsoft.com/office/drawing/2014/main" val="102654129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DRX cycle length [s]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T</a:t>
                      </a:r>
                      <a:r>
                        <a:rPr lang="x-none" sz="900" baseline="-25000">
                          <a:effectLst/>
                        </a:rPr>
                        <a:t>detect,NR_Inter</a:t>
                      </a:r>
                      <a:r>
                        <a:rPr lang="x-none" sz="900">
                          <a:effectLst/>
                        </a:rPr>
                        <a:t> [s] (number of DRX cycles)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T</a:t>
                      </a:r>
                      <a:r>
                        <a:rPr lang="x-none" sz="900" baseline="-25000">
                          <a:effectLst/>
                        </a:rPr>
                        <a:t>measure,NR_Inter</a:t>
                      </a:r>
                      <a:r>
                        <a:rPr lang="x-none" sz="900">
                          <a:effectLst/>
                        </a:rPr>
                        <a:t> [s] (number of DRX cycles)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T</a:t>
                      </a:r>
                      <a:r>
                        <a:rPr lang="x-none" sz="900" baseline="-25000">
                          <a:effectLst/>
                        </a:rPr>
                        <a:t>evaluate,NR_Inter</a:t>
                      </a:r>
                      <a:r>
                        <a:rPr lang="x-none" sz="900">
                          <a:effectLst/>
                        </a:rPr>
                        <a:t> [s] (number of DRX cycles)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333857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0.32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4.16 x M2 (13 x M2)</a:t>
                      </a:r>
                      <a:r>
                        <a:rPr lang="x-none" sz="900" baseline="30000">
                          <a:effectLst/>
                        </a:rPr>
                        <a:t>Note 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0.64 x M3 (2 x M3)</a:t>
                      </a:r>
                      <a:r>
                        <a:rPr lang="x-none" sz="900" baseline="30000">
                          <a:effectLst/>
                        </a:rPr>
                        <a:t>Note 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0.96 x M4 (3 x M4)</a:t>
                      </a:r>
                      <a:r>
                        <a:rPr lang="x-none" sz="900" baseline="30000">
                          <a:effectLst/>
                        </a:rPr>
                        <a:t> Note 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22969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0.64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7.68 (12))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1.28 (2)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1.92 (3)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04826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1.28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12.8(10) 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1.28 (1)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3.84 (3)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19423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2.56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58.88 (23)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2.56 (1)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7.68 (3)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80779840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540385" indent="-540385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Note 1: 	M2=1.5, M3=2 and M4=2 if SMTC periodicity of measured intra-frequency cell &gt; 40 </a:t>
                      </a:r>
                      <a:r>
                        <a:rPr lang="en-GB" sz="900" dirty="0" err="1">
                          <a:effectLst/>
                        </a:rPr>
                        <a:t>ms</a:t>
                      </a:r>
                      <a:r>
                        <a:rPr lang="en-GB" sz="900" dirty="0">
                          <a:effectLst/>
                        </a:rPr>
                        <a:t>; otherwise M2=M2=M3=1.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44313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62176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35349"/>
            <a:ext cx="8229600" cy="5256584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>
                <a:effectLst/>
                <a:ea typeface="宋体" panose="02010600030101010101" pitchFamily="2" charset="-122"/>
              </a:rPr>
              <a:t>Principle on the requirements if there are HST inter-frequency layers and non-HST inter-frequency layers to be measured</a:t>
            </a:r>
            <a:endParaRPr lang="en-GB" altLang="zh-CN" sz="1800" baseline="-25000" dirty="0"/>
          </a:p>
          <a:p>
            <a:pPr marL="685800" lvl="2" indent="-28575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Option 1 (HW, QC, Ericsson, Apple, CATT, vivo): If RAN4 decided to specify inter-frequency measurement enhancement in FR1 HST, the requirements shall follow the principle:</a:t>
            </a:r>
          </a:p>
          <a:p>
            <a:pPr marL="400050" lvl="2" indent="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None/>
            </a:pP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          </a:t>
            </a:r>
            <a:r>
              <a:rPr lang="en-GB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GB" altLang="zh-CN" sz="18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HST_inter</a:t>
            </a:r>
            <a:r>
              <a:rPr lang="en-GB" altLang="zh-CN" sz="18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-f carrier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* </a:t>
            </a:r>
            <a:r>
              <a:rPr lang="en-GB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altLang="zh-CN" sz="18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HST_interf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 </a:t>
            </a:r>
            <a:r>
              <a:rPr lang="en-GB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GB" altLang="zh-CN" sz="18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nonHST_inter</a:t>
            </a:r>
            <a:r>
              <a:rPr lang="en-GB" altLang="zh-CN" sz="18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-f carrier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* </a:t>
            </a:r>
            <a:r>
              <a:rPr lang="en-GB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altLang="zh-CN" sz="18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nonHST_interf</a:t>
            </a:r>
            <a:endParaRPr lang="en-US" altLang="zh-CN" sz="1800" dirty="0">
              <a:ea typeface="等线" panose="02010600030101010101" pitchFamily="2" charset="-122"/>
            </a:endParaRPr>
          </a:p>
          <a:p>
            <a:pPr marL="685800" lvl="2" indent="-28575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n-US" altLang="zh-CN" sz="1800" dirty="0">
              <a:ea typeface="等线" panose="02010600030101010101" pitchFamily="2" charset="-122"/>
            </a:endParaRPr>
          </a:p>
          <a:p>
            <a:pPr marL="685800" lvl="2" indent="-28575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Option 2 (OPPO, MTK, Nokia): FFS</a:t>
            </a:r>
          </a:p>
          <a:p>
            <a:pPr marL="400050" lvl="2" indent="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None/>
            </a:pPr>
            <a:endParaRPr lang="zh-CN" altLang="zh-CN" sz="1800" dirty="0">
              <a:ea typeface="等线" panose="02010600030101010101" pitchFamily="2" charset="-122"/>
            </a:endParaRP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endParaRPr lang="en-US" altLang="zh-CN" sz="1800" dirty="0">
              <a:effectLst/>
              <a:ea typeface="等线" panose="02010600030101010101" pitchFamily="2" charset="-122"/>
            </a:endParaRPr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1800" dirty="0"/>
          </a:p>
          <a:p>
            <a:pPr marL="0" lvl="1" indent="0"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6137971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35349"/>
            <a:ext cx="8229600" cy="5256584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>
                <a:effectLst/>
                <a:ea typeface="宋体" panose="02010600030101010101" pitchFamily="2" charset="-122"/>
              </a:rPr>
              <a:t>N</a:t>
            </a:r>
            <a:r>
              <a:rPr lang="en-US" altLang="zh-CN" sz="1800" baseline="-25000" dirty="0">
                <a:effectLst/>
                <a:ea typeface="宋体" panose="02010600030101010101" pitchFamily="2" charset="-122"/>
              </a:rPr>
              <a:t>SCC_SSB </a:t>
            </a:r>
            <a:r>
              <a:rPr lang="en-US" altLang="zh-CN" sz="1800" dirty="0">
                <a:effectLst/>
                <a:ea typeface="宋体" panose="02010600030101010101" pitchFamily="2" charset="-122"/>
              </a:rPr>
              <a:t>for </a:t>
            </a:r>
            <a:r>
              <a:rPr lang="en-US" altLang="zh-CN" sz="1800" dirty="0" err="1">
                <a:effectLst/>
                <a:ea typeface="宋体" panose="02010600030101010101" pitchFamily="2" charset="-122"/>
              </a:rPr>
              <a:t>CSSF</a:t>
            </a:r>
            <a:r>
              <a:rPr lang="en-US" altLang="zh-CN" sz="1800" baseline="-25000" dirty="0" err="1">
                <a:effectLst/>
                <a:ea typeface="宋体" panose="02010600030101010101" pitchFamily="2" charset="-122"/>
              </a:rPr>
              <a:t>outside_gap,i</a:t>
            </a:r>
            <a:r>
              <a:rPr lang="en-US" altLang="zh-CN" sz="1800" baseline="-25000" dirty="0">
                <a:effectLst/>
                <a:ea typeface="宋体" panose="02010600030101010101" pitchFamily="2" charset="-122"/>
              </a:rPr>
              <a:t> </a:t>
            </a:r>
            <a:endParaRPr lang="en-GB" altLang="zh-CN" sz="1800" baseline="-25000" dirty="0"/>
          </a:p>
          <a:p>
            <a:pPr marL="685800" lvl="2" indent="-28575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Option 1(Nokia, Xiaomi, CMCC, vivo, QC, Ericsson, Apple): </a:t>
            </a:r>
            <a:r>
              <a:rPr lang="en-US" altLang="zh-CN" sz="1800" dirty="0">
                <a:effectLst/>
                <a:ea typeface="宋体" panose="02010600030101010101" pitchFamily="2" charset="-122"/>
              </a:rPr>
              <a:t>N</a:t>
            </a:r>
            <a:r>
              <a:rPr lang="en-US" altLang="zh-CN" sz="1800" baseline="-25000" dirty="0">
                <a:effectLst/>
                <a:ea typeface="宋体" panose="02010600030101010101" pitchFamily="2" charset="-122"/>
              </a:rPr>
              <a:t>SCC_SSB </a:t>
            </a:r>
            <a:r>
              <a:rPr lang="en-US" altLang="zh-CN" sz="1800" dirty="0">
                <a:ea typeface="等线" panose="02010600030101010101" pitchFamily="2" charset="-122"/>
              </a:rPr>
              <a:t>clarification/correction should cover non-HST as well as HST, i.e. unified </a:t>
            </a:r>
            <a:r>
              <a:rPr lang="en-US" altLang="zh-CN" sz="1800" dirty="0">
                <a:effectLst/>
                <a:ea typeface="宋体" panose="02010600030101010101" pitchFamily="2" charset="-122"/>
              </a:rPr>
              <a:t>N</a:t>
            </a:r>
            <a:r>
              <a:rPr lang="en-US" altLang="zh-CN" sz="1800" baseline="-25000" dirty="0">
                <a:effectLst/>
                <a:ea typeface="宋体" panose="02010600030101010101" pitchFamily="2" charset="-122"/>
              </a:rPr>
              <a:t>SCC_SSB </a:t>
            </a:r>
            <a:r>
              <a:rPr lang="en-US" altLang="zh-CN" sz="1800" dirty="0">
                <a:ea typeface="等线" panose="02010600030101010101" pitchFamily="2" charset="-122"/>
              </a:rPr>
              <a:t>design for both HST and non-HST</a:t>
            </a:r>
          </a:p>
          <a:p>
            <a:pPr marL="685800" lvl="2" indent="-28575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Option 2 (CMCC, MTK): for high speed train scenario, it is proposed to clarify that only </a:t>
            </a:r>
            <a:r>
              <a:rPr lang="en-US" altLang="zh-CN" sz="1800" dirty="0" err="1">
                <a:ea typeface="等线" panose="02010600030101010101" pitchFamily="2" charset="-122"/>
              </a:rPr>
              <a:t>SCell</a:t>
            </a:r>
            <a:r>
              <a:rPr lang="en-US" altLang="zh-CN" sz="1800" dirty="0">
                <a:ea typeface="等线" panose="02010600030101010101" pitchFamily="2" charset="-122"/>
              </a:rPr>
              <a:t>(s) measured without MG are counted in </a:t>
            </a:r>
            <a:r>
              <a:rPr lang="en-US" altLang="zh-CN" sz="1800" dirty="0">
                <a:effectLst/>
                <a:ea typeface="宋体" panose="02010600030101010101" pitchFamily="2" charset="-122"/>
              </a:rPr>
              <a:t>N</a:t>
            </a:r>
            <a:r>
              <a:rPr lang="en-US" altLang="zh-CN" sz="1800" baseline="-25000" dirty="0">
                <a:effectLst/>
                <a:ea typeface="宋体" panose="02010600030101010101" pitchFamily="2" charset="-122"/>
              </a:rPr>
              <a:t>SCC_SSB </a:t>
            </a:r>
            <a:r>
              <a:rPr lang="en-US" altLang="zh-CN" sz="1800" dirty="0">
                <a:ea typeface="等线" panose="02010600030101010101" pitchFamily="2" charset="-122"/>
              </a:rPr>
              <a:t>for the calculation of </a:t>
            </a:r>
            <a:r>
              <a:rPr lang="en-US" altLang="zh-CN" sz="1800" dirty="0" err="1">
                <a:effectLst/>
                <a:ea typeface="宋体" panose="02010600030101010101" pitchFamily="2" charset="-122"/>
              </a:rPr>
              <a:t>CSSF</a:t>
            </a:r>
            <a:r>
              <a:rPr lang="en-US" altLang="zh-CN" sz="1800" baseline="-25000" dirty="0" err="1">
                <a:effectLst/>
                <a:ea typeface="宋体" panose="02010600030101010101" pitchFamily="2" charset="-122"/>
              </a:rPr>
              <a:t>outside_gap,i</a:t>
            </a:r>
            <a:r>
              <a:rPr lang="en-US" altLang="zh-CN" sz="1800" baseline="-25000" dirty="0">
                <a:effectLst/>
                <a:ea typeface="宋体" panose="02010600030101010101" pitchFamily="2" charset="-122"/>
              </a:rPr>
              <a:t> </a:t>
            </a:r>
          </a:p>
          <a:p>
            <a:pPr marL="685800" lvl="2" indent="-28575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Option 3 (HW): keep </a:t>
            </a:r>
            <a:r>
              <a:rPr lang="en-US" altLang="zh-CN" sz="1800" dirty="0">
                <a:effectLst/>
                <a:ea typeface="宋体" panose="02010600030101010101" pitchFamily="2" charset="-122"/>
              </a:rPr>
              <a:t>N</a:t>
            </a:r>
            <a:r>
              <a:rPr lang="en-US" altLang="zh-CN" sz="1800" baseline="-25000" dirty="0">
                <a:effectLst/>
                <a:ea typeface="宋体" panose="02010600030101010101" pitchFamily="2" charset="-122"/>
              </a:rPr>
              <a:t>SCC_SSB </a:t>
            </a:r>
            <a:r>
              <a:rPr lang="en-US" altLang="zh-CN" sz="1800" dirty="0">
                <a:ea typeface="等线" panose="02010600030101010101" pitchFamily="2" charset="-122"/>
              </a:rPr>
              <a:t>as it is in the spec</a:t>
            </a:r>
          </a:p>
          <a:p>
            <a:pPr marL="342900" lvl="1" indent="-342900">
              <a:lnSpc>
                <a:spcPct val="105000"/>
              </a:lnSpc>
              <a:spcAft>
                <a:spcPts val="600"/>
              </a:spcAft>
              <a:buFont typeface="Arial" pitchFamily="34" charset="0"/>
              <a:buChar char="•"/>
            </a:pPr>
            <a:endParaRPr lang="en-US" altLang="zh-CN" sz="1800" dirty="0">
              <a:ea typeface="宋体" panose="02010600030101010101" pitchFamily="2" charset="-122"/>
            </a:endParaRPr>
          </a:p>
          <a:p>
            <a:pPr marL="342900" lvl="1" indent="-342900">
              <a:lnSpc>
                <a:spcPct val="105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800" dirty="0" err="1">
                <a:ea typeface="宋体" panose="02010600030101010101" pitchFamily="2" charset="-122"/>
              </a:rPr>
              <a:t>Kp</a:t>
            </a:r>
            <a:r>
              <a:rPr lang="en-US" altLang="zh-CN" sz="1800" dirty="0">
                <a:ea typeface="宋体" panose="02010600030101010101" pitchFamily="2" charset="-122"/>
              </a:rPr>
              <a:t> for the requirements on deactivated </a:t>
            </a:r>
            <a:r>
              <a:rPr lang="en-US" altLang="zh-CN" sz="1800" dirty="0" err="1">
                <a:ea typeface="宋体" panose="02010600030101010101" pitchFamily="2" charset="-122"/>
              </a:rPr>
              <a:t>SCell</a:t>
            </a:r>
            <a:endParaRPr lang="en-US" altLang="zh-CN" sz="1800" dirty="0">
              <a:ea typeface="宋体" panose="02010600030101010101" pitchFamily="2" charset="-122"/>
            </a:endParaRPr>
          </a:p>
          <a:p>
            <a:pPr marL="685800" lvl="2" indent="-28575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/>
              <a:t>FFS whether Rel-16 </a:t>
            </a:r>
            <a:r>
              <a:rPr lang="en-US" altLang="zh-CN" sz="1800" dirty="0" err="1"/>
              <a:t>Kp</a:t>
            </a:r>
            <a:r>
              <a:rPr lang="en-US" altLang="zh-CN" sz="1800" dirty="0"/>
              <a:t> requirements modifications (if any) shall also apply for R17 HST</a:t>
            </a:r>
          </a:p>
          <a:p>
            <a:pPr marL="685800" lvl="2" indent="-28575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n-US" altLang="zh-CN" sz="1800" dirty="0">
              <a:ea typeface="等线" panose="02010600030101010101" pitchFamily="2" charset="-122"/>
            </a:endParaRP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zh-CN" altLang="zh-CN" sz="1800" dirty="0">
              <a:ea typeface="等线" panose="02010600030101010101" pitchFamily="2" charset="-122"/>
            </a:endParaRP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endParaRPr lang="en-US" altLang="zh-CN" sz="1800" dirty="0">
              <a:effectLst/>
              <a:ea typeface="等线" panose="02010600030101010101" pitchFamily="2" charset="-122"/>
            </a:endParaRPr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1800" dirty="0"/>
          </a:p>
          <a:p>
            <a:pPr marL="0" lvl="1" indent="0"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8334426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2DA425D-1FC1-4CB8-8A8E-189A746A44AA}"/>
              </a:ext>
            </a:extLst>
          </p:cNvPr>
          <p:cNvSpPr txBox="1">
            <a:spLocks/>
          </p:cNvSpPr>
          <p:nvPr/>
        </p:nvSpPr>
        <p:spPr>
          <a:xfrm>
            <a:off x="539552" y="908720"/>
            <a:ext cx="8229600" cy="504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en-US" altLang="zh-CN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L1-SINR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FFS whether L1-SINR measurement is applicable to HST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GB" altLang="zh-CN" sz="1800" dirty="0">
                <a:ea typeface="等线" panose="02010600030101010101" pitchFamily="2" charset="-122"/>
              </a:rPr>
              <a:t>If </a:t>
            </a:r>
            <a:r>
              <a:rPr lang="en-US" altLang="zh-CN" sz="1800" dirty="0">
                <a:ea typeface="等线" panose="02010600030101010101" pitchFamily="2" charset="-122"/>
              </a:rPr>
              <a:t>L1-SINR measurement is applicable to HST, whether it is necessary to specify upper bound of side condition for L1-SINR measurement</a:t>
            </a:r>
          </a:p>
          <a:p>
            <a:pPr marL="1143000" lvl="3" indent="-28575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</a:pPr>
            <a:r>
              <a:rPr lang="en-US" altLang="zh-CN" sz="1800" dirty="0">
                <a:ea typeface="等线" panose="02010600030101010101" pitchFamily="2" charset="-122"/>
              </a:rPr>
              <a:t>Option 1 (CMCC, vivo): legacy L1-SINR accuracy requirements can be reused for high speed train scenario, no restriction is needed</a:t>
            </a:r>
          </a:p>
          <a:p>
            <a:pPr marL="1143000" lvl="3" indent="-28575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</a:pPr>
            <a:r>
              <a:rPr lang="en-US" altLang="zh-CN" sz="1800" dirty="0">
                <a:ea typeface="等线" panose="02010600030101010101" pitchFamily="2" charset="-122"/>
              </a:rPr>
              <a:t>Option 2 (MTK, Ericsson): If RAN4 confirm the L1-SINR measurement will be applied for HST, then the upper bound of the side condition SSB </a:t>
            </a:r>
            <a:r>
              <a:rPr lang="en-US" altLang="zh-CN" sz="1800" dirty="0" err="1">
                <a:ea typeface="等线" panose="02010600030101010101" pitchFamily="2" charset="-122"/>
              </a:rPr>
              <a:t>Ês</a:t>
            </a:r>
            <a:r>
              <a:rPr lang="en-US" altLang="zh-CN" sz="1800" dirty="0">
                <a:ea typeface="等线" panose="02010600030101010101" pitchFamily="2" charset="-122"/>
              </a:rPr>
              <a:t>/</a:t>
            </a:r>
            <a:r>
              <a:rPr lang="en-US" altLang="zh-CN" sz="1800" dirty="0" err="1">
                <a:ea typeface="等线" panose="02010600030101010101" pitchFamily="2" charset="-122"/>
              </a:rPr>
              <a:t>Iot</a:t>
            </a:r>
            <a:r>
              <a:rPr lang="en-US" altLang="zh-CN" sz="1800" dirty="0">
                <a:ea typeface="等线" panose="02010600030101010101" pitchFamily="2" charset="-122"/>
              </a:rPr>
              <a:t> ≤5 dB should be introduced, for CMR only case at least</a:t>
            </a:r>
          </a:p>
          <a:p>
            <a:pPr marL="1143000" lvl="3" indent="-28575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</a:pPr>
            <a:r>
              <a:rPr lang="en-US" altLang="zh-CN" sz="1800" dirty="0">
                <a:ea typeface="等线" panose="02010600030101010101" pitchFamily="2" charset="-122"/>
              </a:rPr>
              <a:t>Option 3 (Nokia): L1-SINR for CMR only does not seem to face the same side condition problem as SS-SINR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zh-CN" altLang="zh-CN" sz="1800" dirty="0"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88528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3DC7906A-1423-416D-A035-FD226560FAB0}"/>
              </a:ext>
            </a:extLst>
          </p:cNvPr>
          <p:cNvSpPr txBox="1">
            <a:spLocks/>
          </p:cNvSpPr>
          <p:nvPr/>
        </p:nvSpPr>
        <p:spPr>
          <a:xfrm>
            <a:off x="457200" y="1058906"/>
            <a:ext cx="8229600" cy="2376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en-US" altLang="zh-CN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Scell link recovery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Option 1 (CATT, CMCC, vivo, Nokia): For </a:t>
            </a:r>
            <a:r>
              <a:rPr lang="en-US" altLang="zh-CN" sz="1800" dirty="0" err="1">
                <a:ea typeface="等线" panose="02010600030101010101" pitchFamily="2" charset="-122"/>
              </a:rPr>
              <a:t>SCell</a:t>
            </a:r>
            <a:r>
              <a:rPr lang="en-US" altLang="zh-CN" sz="1800" dirty="0">
                <a:ea typeface="等线" panose="02010600030101010101" pitchFamily="2" charset="-122"/>
              </a:rPr>
              <a:t> link recovery, it depends on network. There is no need to have the limitation on the number of band(s)in the spec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Option 2 (MTK): For </a:t>
            </a:r>
            <a:r>
              <a:rPr lang="en-US" altLang="zh-CN" sz="1800" dirty="0" err="1">
                <a:ea typeface="等线" panose="02010600030101010101" pitchFamily="2" charset="-122"/>
              </a:rPr>
              <a:t>SCell</a:t>
            </a:r>
            <a:r>
              <a:rPr lang="en-US" altLang="zh-CN" sz="1800" dirty="0">
                <a:ea typeface="等线" panose="02010600030101010101" pitchFamily="2" charset="-122"/>
              </a:rPr>
              <a:t> link recovery, RAN4 needs to study how many band(s) is supported in R17 HST in FR1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Option 3 (OPPO, HW, Nokia, vivo): The same limitation on the number of band(s) on which UE is performing beam failure detection for </a:t>
            </a:r>
            <a:r>
              <a:rPr lang="en-US" altLang="zh-CN" sz="1800" dirty="0" err="1">
                <a:ea typeface="等线" panose="02010600030101010101" pitchFamily="2" charset="-122"/>
              </a:rPr>
              <a:t>SCell</a:t>
            </a:r>
            <a:r>
              <a:rPr lang="en-US" altLang="zh-CN" sz="1800" dirty="0">
                <a:ea typeface="等线" panose="02010600030101010101" pitchFamily="2" charset="-122"/>
              </a:rPr>
              <a:t> in R16 can be reused in R17 HST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zh-CN" altLang="zh-CN" sz="1800" dirty="0"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2131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2DA425D-1FC1-4CB8-8A8E-189A746A44AA}"/>
              </a:ext>
            </a:extLst>
          </p:cNvPr>
          <p:cNvSpPr txBox="1">
            <a:spLocks/>
          </p:cNvSpPr>
          <p:nvPr/>
        </p:nvSpPr>
        <p:spPr>
          <a:xfrm>
            <a:off x="662880" y="908720"/>
            <a:ext cx="8229600" cy="2376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en-US" altLang="zh-CN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CSSF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Option 1(HW, OPPO, QC, CATT, CMCC, Ericsson, Nokia, vivo): For CSSF, it depends on network. There is no need to have the limitation on the number of Scell (s) in the spec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Option 2 (MTK): For CSSF, RAN4 needs to study how many </a:t>
            </a:r>
            <a:r>
              <a:rPr lang="en-US" altLang="zh-CN" sz="1800" dirty="0" err="1">
                <a:ea typeface="等线" panose="02010600030101010101" pitchFamily="2" charset="-122"/>
              </a:rPr>
              <a:t>SCell</a:t>
            </a:r>
            <a:r>
              <a:rPr lang="en-US" altLang="zh-CN" sz="1800" dirty="0">
                <a:ea typeface="等线" panose="02010600030101010101" pitchFamily="2" charset="-122"/>
              </a:rPr>
              <a:t>(s) is supported in R17 HST in FR1</a:t>
            </a:r>
          </a:p>
        </p:txBody>
      </p:sp>
    </p:spTree>
    <p:extLst>
      <p:ext uri="{BB962C8B-B14F-4D97-AF65-F5344CB8AC3E}">
        <p14:creationId xmlns:p14="http://schemas.microsoft.com/office/powerpoint/2010/main" val="5602109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2DA425D-1FC1-4CB8-8A8E-189A746A44AA}"/>
              </a:ext>
            </a:extLst>
          </p:cNvPr>
          <p:cNvSpPr txBox="1">
            <a:spLocks/>
          </p:cNvSpPr>
          <p:nvPr/>
        </p:nvSpPr>
        <p:spPr>
          <a:xfrm>
            <a:off x="662880" y="908720"/>
            <a:ext cx="8301608" cy="540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en-US" altLang="zh-CN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Signaling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FFS whether highSpeedMeasFlag-r16 can be reused for the indication of application of enhanced RRM requirements for HST CA</a:t>
            </a:r>
          </a:p>
          <a:p>
            <a:pPr marL="1314450" lvl="3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ea typeface="等线" panose="02010600030101010101" pitchFamily="2" charset="-122"/>
              </a:rPr>
              <a:t>Option 1 (CMCC, HW, OPPO, MTK, Nokia, Ericsson, CATT, vivo): Yes, the highSpeedMeasFlag-r16 can be reused for the indication of application of enhanced RRM requirements for HST CA</a:t>
            </a:r>
          </a:p>
          <a:p>
            <a:pPr marL="1314450" lvl="3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ea typeface="等线" panose="02010600030101010101" pitchFamily="2" charset="-122"/>
              </a:rPr>
              <a:t>Other option is not precluded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FFS whether NW shall indicate which inter-frequency layers need to be measured more often, for which enhanced inter-frequency measurement requirements shall apply</a:t>
            </a:r>
          </a:p>
          <a:p>
            <a:pPr marL="1314450" lvl="3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ea typeface="等线" panose="02010600030101010101" pitchFamily="2" charset="-122"/>
              </a:rPr>
              <a:t>Option 1 (Apple, vivo): NW shall indicate which inter-frequency layers need to be measured more often, for which enhanced inter-frequency measurement requirements shall apply</a:t>
            </a:r>
          </a:p>
          <a:p>
            <a:pPr marL="1314450" lvl="3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ea typeface="等线" panose="02010600030101010101" pitchFamily="2" charset="-122"/>
              </a:rPr>
              <a:t>Other option is not precluded</a:t>
            </a:r>
          </a:p>
          <a:p>
            <a:pPr marL="857250" lvl="3" indent="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None/>
            </a:pPr>
            <a:endParaRPr lang="en-US" altLang="zh-CN" sz="1400" dirty="0"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14414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2DA425D-1FC1-4CB8-8A8E-189A746A44AA}"/>
              </a:ext>
            </a:extLst>
          </p:cNvPr>
          <p:cNvSpPr txBox="1">
            <a:spLocks/>
          </p:cNvSpPr>
          <p:nvPr/>
        </p:nvSpPr>
        <p:spPr>
          <a:xfrm>
            <a:off x="662880" y="908720"/>
            <a:ext cx="8229600" cy="2376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en-US" altLang="zh-CN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Release independent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Option 1 (CATT, CMCC, Ericsson): Rel-17 NR HST RRM enhancement can be release independent from Rel-15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Option 2 (vivo, OPPO, Ericsson, vivo): The release independent issue is not discussed until the features discussed in R17 FR1 HST becomes stable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n-US" altLang="zh-CN" sz="1800" dirty="0"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4281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56B4E7-F5B2-4EC4-96DE-D3E3FE82A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58F4EF0B-6AEE-4084-8128-BA9EFD8E6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700808"/>
            <a:ext cx="8568952" cy="4176464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The following WFs were approved:</a:t>
            </a:r>
          </a:p>
          <a:p>
            <a:pPr lvl="1"/>
            <a:r>
              <a:rPr lang="en-GB" altLang="zh-CN" dirty="0"/>
              <a:t>R4-2103678 </a:t>
            </a:r>
            <a:r>
              <a:rPr lang="en-US" altLang="zh-CN" dirty="0"/>
              <a:t> WF on RRM for NR HST, RAN4#98-e</a:t>
            </a:r>
          </a:p>
          <a:p>
            <a:pPr lvl="1"/>
            <a:r>
              <a:rPr lang="en-GB" altLang="zh-CN" dirty="0"/>
              <a:t>R4-2105793 </a:t>
            </a:r>
            <a:r>
              <a:rPr lang="en-US" altLang="zh-CN" dirty="0"/>
              <a:t> WF on RRM for NR HST, RAN4#98-e-bis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lvl="2">
              <a:buNone/>
            </a:pPr>
            <a:endParaRPr lang="en-US" altLang="zh-CN" sz="28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02167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35349"/>
            <a:ext cx="8229600" cy="5256584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Inter-frequency measurement without MG, connected state</a:t>
            </a:r>
            <a:endParaRPr lang="en-GB" altLang="zh-CN" sz="1800" dirty="0"/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800" dirty="0"/>
              <a:t>For PSS/SSS detection for inter-frequency measurement without measurement gaps in connected state, the enhancement on PSS/SSS detection delay requirements specified for intra-frequency measurement in R16 HST can be reused, i.e. M2 is reused:</a:t>
            </a: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endParaRPr lang="en-US" altLang="zh-CN" sz="18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1800" dirty="0"/>
          </a:p>
          <a:p>
            <a:pPr marL="0" lvl="1" indent="0">
              <a:buNone/>
            </a:pPr>
            <a:endParaRPr lang="en-US" altLang="zh-CN" sz="18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44244D1-DB90-4FC0-A477-1D6054D1B8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511054"/>
              </p:ext>
            </p:extLst>
          </p:nvPr>
        </p:nvGraphicFramePr>
        <p:xfrm>
          <a:off x="1475656" y="3110071"/>
          <a:ext cx="7128792" cy="188385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13525">
                  <a:extLst>
                    <a:ext uri="{9D8B030D-6E8A-4147-A177-3AD203B41FA5}">
                      <a16:colId xmlns:a16="http://schemas.microsoft.com/office/drawing/2014/main" val="1466324448"/>
                    </a:ext>
                  </a:extLst>
                </a:gridCol>
                <a:gridCol w="5315267">
                  <a:extLst>
                    <a:ext uri="{9D8B030D-6E8A-4147-A177-3AD203B41FA5}">
                      <a16:colId xmlns:a16="http://schemas.microsoft.com/office/drawing/2014/main" val="15112815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1400">
                          <a:effectLst/>
                        </a:rPr>
                        <a:t>DRX cycle</a:t>
                      </a:r>
                      <a:endParaRPr lang="zh-CN" sz="14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1400">
                          <a:effectLst/>
                        </a:rPr>
                        <a:t>T</a:t>
                      </a:r>
                      <a:r>
                        <a:rPr lang="x-none" sz="1400" baseline="-25000">
                          <a:effectLst/>
                        </a:rPr>
                        <a:t>PSS/SSS_sync_inter</a:t>
                      </a:r>
                      <a:endParaRPr lang="zh-CN" sz="14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39899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1400">
                          <a:effectLst/>
                        </a:rPr>
                        <a:t>No DRX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1400">
                          <a:effectLst/>
                        </a:rPr>
                        <a:t>max( 600ms, ceil( 5 x K</a:t>
                      </a:r>
                      <a:r>
                        <a:rPr lang="x-none" sz="1400" baseline="-25000">
                          <a:effectLst/>
                        </a:rPr>
                        <a:t>p</a:t>
                      </a:r>
                      <a:r>
                        <a:rPr lang="x-none" sz="1400">
                          <a:effectLst/>
                        </a:rPr>
                        <a:t>) x SMTC period )</a:t>
                      </a:r>
                      <a:r>
                        <a:rPr lang="x-none" sz="1400" baseline="30000">
                          <a:effectLst/>
                        </a:rPr>
                        <a:t>Note 1</a:t>
                      </a:r>
                      <a:r>
                        <a:rPr lang="x-none" sz="1400">
                          <a:effectLst/>
                        </a:rPr>
                        <a:t> x CSSF</a:t>
                      </a:r>
                      <a:r>
                        <a:rPr lang="x-none" sz="1400" baseline="-25000">
                          <a:effectLst/>
                        </a:rPr>
                        <a:t>inter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64615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1400" dirty="0">
                          <a:effectLst/>
                        </a:rPr>
                        <a:t>DRX cycle</a:t>
                      </a:r>
                      <a:r>
                        <a:rPr lang="en-US" sz="1400" dirty="0">
                          <a:effectLst/>
                        </a:rPr>
                        <a:t>≤</a:t>
                      </a:r>
                      <a:r>
                        <a:rPr lang="x-none" sz="1400" dirty="0">
                          <a:effectLst/>
                        </a:rPr>
                        <a:t> 320ms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1400">
                          <a:effectLst/>
                        </a:rPr>
                        <a:t>max( 600ms, ceil(M2x 5 x K</a:t>
                      </a:r>
                      <a:r>
                        <a:rPr lang="x-none" sz="1400" baseline="-25000">
                          <a:effectLst/>
                        </a:rPr>
                        <a:t>p</a:t>
                      </a:r>
                      <a:r>
                        <a:rPr lang="x-none" sz="1400">
                          <a:effectLst/>
                        </a:rPr>
                        <a:t>) x max(SMTC period, DRX cycle)) x CSSF</a:t>
                      </a:r>
                      <a:r>
                        <a:rPr lang="x-none" sz="1400" baseline="-25000">
                          <a:effectLst/>
                        </a:rPr>
                        <a:t>inter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40666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1400">
                          <a:effectLst/>
                        </a:rPr>
                        <a:t>DRX cycle&gt;320ms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1400">
                          <a:effectLst/>
                        </a:rPr>
                        <a:t>ceil(5 x K</a:t>
                      </a:r>
                      <a:r>
                        <a:rPr lang="x-none" sz="1400" baseline="-25000">
                          <a:effectLst/>
                        </a:rPr>
                        <a:t>p</a:t>
                      </a:r>
                      <a:r>
                        <a:rPr lang="x-none" sz="1400">
                          <a:effectLst/>
                        </a:rPr>
                        <a:t>) x DRX cycle x CSSF</a:t>
                      </a:r>
                      <a:r>
                        <a:rPr lang="x-none" sz="1400" baseline="-25000">
                          <a:effectLst/>
                        </a:rPr>
                        <a:t>inter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5861613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540385" indent="-540385">
                        <a:lnSpc>
                          <a:spcPct val="115000"/>
                        </a:lnSpc>
                      </a:pPr>
                      <a:r>
                        <a:rPr lang="x-none" sz="1400" dirty="0">
                          <a:effectLst/>
                        </a:rPr>
                        <a:t>NOTE 1:	If different SMTC periodicities are configured for different cells, the SMTC period in the requirement is the one used by the cell being identified</a:t>
                      </a:r>
                      <a:endParaRPr lang="zh-CN" sz="1400" dirty="0">
                        <a:effectLst/>
                      </a:endParaRPr>
                    </a:p>
                    <a:p>
                      <a:pPr marL="540385" indent="-540385">
                        <a:lnSpc>
                          <a:spcPct val="115000"/>
                        </a:lnSpc>
                      </a:pPr>
                      <a:r>
                        <a:rPr lang="x-none" sz="1400" dirty="0">
                          <a:effectLst/>
                        </a:rPr>
                        <a:t>NOTE 2:  When [high speed] is not configured, M2 = 1.5. When [high speed] is configured, M2 = 1.5 if SMTC periodicity &gt; 40 ms, otherwise M2=1.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18016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5842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35349"/>
            <a:ext cx="8229600" cy="5256584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Inter-frequency measurement without MG, connected state</a:t>
            </a:r>
            <a:endParaRPr lang="en-GB" altLang="zh-CN" sz="1800" dirty="0"/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800" dirty="0"/>
              <a:t>For index detection for inter-frequency measurement without measurement gaps in connected state, the enhancement on index detection delay requirements specified for intra-frequency measurement in R16 HST can be reused, i.e. M2 is reused:</a:t>
            </a: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endParaRPr lang="en-US" altLang="zh-CN" sz="18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1800" dirty="0"/>
          </a:p>
          <a:p>
            <a:pPr marL="0" lvl="1" indent="0">
              <a:buNone/>
            </a:pPr>
            <a:endParaRPr lang="en-US" altLang="zh-CN" sz="1800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2C57F3F2-5191-4B09-9B02-5E0F0B7F3DC5}"/>
              </a:ext>
            </a:extLst>
          </p:cNvPr>
          <p:cNvGraphicFramePr>
            <a:graphicFrameLocks noGrp="1"/>
          </p:cNvGraphicFramePr>
          <p:nvPr/>
        </p:nvGraphicFramePr>
        <p:xfrm>
          <a:off x="1547665" y="3140968"/>
          <a:ext cx="6933455" cy="188385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89124">
                  <a:extLst>
                    <a:ext uri="{9D8B030D-6E8A-4147-A177-3AD203B41FA5}">
                      <a16:colId xmlns:a16="http://schemas.microsoft.com/office/drawing/2014/main" val="1110906356"/>
                    </a:ext>
                  </a:extLst>
                </a:gridCol>
                <a:gridCol w="5344331">
                  <a:extLst>
                    <a:ext uri="{9D8B030D-6E8A-4147-A177-3AD203B41FA5}">
                      <a16:colId xmlns:a16="http://schemas.microsoft.com/office/drawing/2014/main" val="171203798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1400">
                          <a:effectLst/>
                        </a:rPr>
                        <a:t>DRX cycle</a:t>
                      </a:r>
                      <a:endParaRPr lang="zh-CN" sz="14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1400">
                          <a:effectLst/>
                        </a:rPr>
                        <a:t>T</a:t>
                      </a:r>
                      <a:r>
                        <a:rPr lang="x-none" sz="1400" baseline="-25000">
                          <a:effectLst/>
                        </a:rPr>
                        <a:t>SSB_time_index_inter</a:t>
                      </a:r>
                      <a:endParaRPr lang="zh-CN" sz="14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999829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1400">
                          <a:effectLst/>
                        </a:rPr>
                        <a:t>No DRX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1400">
                          <a:effectLst/>
                        </a:rPr>
                        <a:t>max(120ms, ceil( 3 x K</a:t>
                      </a:r>
                      <a:r>
                        <a:rPr lang="x-none" sz="1400" baseline="-25000">
                          <a:effectLst/>
                        </a:rPr>
                        <a:t>p </a:t>
                      </a:r>
                      <a:r>
                        <a:rPr lang="x-none" sz="1400">
                          <a:effectLst/>
                        </a:rPr>
                        <a:t>)</a:t>
                      </a:r>
                      <a:r>
                        <a:rPr lang="x-none" sz="1400" baseline="-25000">
                          <a:effectLst/>
                        </a:rPr>
                        <a:t> </a:t>
                      </a:r>
                      <a:r>
                        <a:rPr lang="x-none" sz="1400">
                          <a:effectLst/>
                        </a:rPr>
                        <a:t>x SMTC period)</a:t>
                      </a:r>
                      <a:r>
                        <a:rPr lang="x-none" sz="1400" baseline="30000">
                          <a:effectLst/>
                        </a:rPr>
                        <a:t>Note 1</a:t>
                      </a:r>
                      <a:r>
                        <a:rPr lang="x-none" sz="1400">
                          <a:effectLst/>
                        </a:rPr>
                        <a:t> x CSSF</a:t>
                      </a:r>
                      <a:r>
                        <a:rPr lang="x-none" sz="1400" baseline="-25000">
                          <a:effectLst/>
                        </a:rPr>
                        <a:t>inter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90256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1400">
                          <a:effectLst/>
                        </a:rPr>
                        <a:t>DRX cycle</a:t>
                      </a:r>
                      <a:r>
                        <a:rPr lang="en-US" sz="1400">
                          <a:effectLst/>
                        </a:rPr>
                        <a:t>≤</a:t>
                      </a:r>
                      <a:r>
                        <a:rPr lang="x-none" sz="1400">
                          <a:effectLst/>
                        </a:rPr>
                        <a:t> 320ms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1400">
                          <a:effectLst/>
                        </a:rPr>
                        <a:t>max(120ms, ceil (M2 x 3 x K</a:t>
                      </a:r>
                      <a:r>
                        <a:rPr lang="x-none" sz="1400" baseline="-25000">
                          <a:effectLst/>
                        </a:rPr>
                        <a:t>p</a:t>
                      </a:r>
                      <a:r>
                        <a:rPr lang="x-none" sz="1400">
                          <a:effectLst/>
                        </a:rPr>
                        <a:t>) x max(SMTC period,DRX cycle)) x CSSF</a:t>
                      </a:r>
                      <a:r>
                        <a:rPr lang="x-none" sz="1400" baseline="-25000">
                          <a:effectLst/>
                        </a:rPr>
                        <a:t>inter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56653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1400">
                          <a:effectLst/>
                        </a:rPr>
                        <a:t>DRX cycle&gt;320ms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1400">
                          <a:effectLst/>
                        </a:rPr>
                        <a:t>Ceil(3 x K</a:t>
                      </a:r>
                      <a:r>
                        <a:rPr lang="x-none" sz="1400" baseline="-25000">
                          <a:effectLst/>
                        </a:rPr>
                        <a:t>p</a:t>
                      </a:r>
                      <a:r>
                        <a:rPr lang="x-none" sz="1400">
                          <a:effectLst/>
                        </a:rPr>
                        <a:t>) x DRX cycle x CSSF</a:t>
                      </a:r>
                      <a:r>
                        <a:rPr lang="x-none" sz="1400" baseline="-25000">
                          <a:effectLst/>
                        </a:rPr>
                        <a:t>inter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9487805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540385" indent="-540385">
                        <a:lnSpc>
                          <a:spcPct val="115000"/>
                        </a:lnSpc>
                      </a:pPr>
                      <a:r>
                        <a:rPr lang="x-none" sz="1400" dirty="0">
                          <a:effectLst/>
                        </a:rPr>
                        <a:t>NOTE 1:	If different SMTC periodicities are configured for different cells, the SMTC period in the requirement is the one used by the cell being identified</a:t>
                      </a:r>
                      <a:endParaRPr lang="zh-CN" sz="1400" dirty="0">
                        <a:effectLst/>
                      </a:endParaRPr>
                    </a:p>
                    <a:p>
                      <a:pPr marL="540385" indent="-540385">
                        <a:lnSpc>
                          <a:spcPct val="115000"/>
                        </a:lnSpc>
                      </a:pPr>
                      <a:r>
                        <a:rPr lang="x-none" sz="1400" dirty="0">
                          <a:effectLst/>
                        </a:rPr>
                        <a:t>NOTE 2:  When [high speed] is not configured, M2 = 1.5. When [high speed] is configured, M2 = 1.5 if SMTC periodicity &gt; 40 ms, otherwise M2=1.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5074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4900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35349"/>
            <a:ext cx="8229600" cy="5256584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Inter-frequency measurement without MG, connected state</a:t>
            </a:r>
            <a:endParaRPr lang="en-GB" altLang="zh-CN" sz="1800" dirty="0"/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800" dirty="0"/>
              <a:t>For measurement delay for inter-frequency measurement without measurement gaps in connected state, the enhancement on measurement delay requirements specified for intra-frequency measurement in R16 HST can be reused, i.e. M2 and Y are reused: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1800" dirty="0"/>
          </a:p>
          <a:p>
            <a:pPr marL="0" lvl="1" indent="0">
              <a:buNone/>
            </a:pPr>
            <a:endParaRPr lang="en-US" altLang="zh-CN" sz="1800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37B370A-79E0-452A-93D8-AA29160A3A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207176"/>
              </p:ext>
            </p:extLst>
          </p:nvPr>
        </p:nvGraphicFramePr>
        <p:xfrm>
          <a:off x="1259632" y="3162331"/>
          <a:ext cx="7221488" cy="2133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798625">
                  <a:extLst>
                    <a:ext uri="{9D8B030D-6E8A-4147-A177-3AD203B41FA5}">
                      <a16:colId xmlns:a16="http://schemas.microsoft.com/office/drawing/2014/main" val="1694250702"/>
                    </a:ext>
                  </a:extLst>
                </a:gridCol>
                <a:gridCol w="4422863">
                  <a:extLst>
                    <a:ext uri="{9D8B030D-6E8A-4147-A177-3AD203B41FA5}">
                      <a16:colId xmlns:a16="http://schemas.microsoft.com/office/drawing/2014/main" val="5018957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1400">
                          <a:effectLst/>
                        </a:rPr>
                        <a:t>DRX cycle</a:t>
                      </a:r>
                      <a:endParaRPr lang="zh-CN" sz="14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1400">
                          <a:effectLst/>
                        </a:rPr>
                        <a:t>T</a:t>
                      </a:r>
                      <a:r>
                        <a:rPr lang="x-none" sz="1400" baseline="-25000">
                          <a:effectLst/>
                        </a:rPr>
                        <a:t> SSB_measurement_period_inter</a:t>
                      </a:r>
                      <a:r>
                        <a:rPr lang="x-none" sz="1400">
                          <a:effectLst/>
                        </a:rPr>
                        <a:t>  </a:t>
                      </a:r>
                      <a:endParaRPr lang="zh-CN" sz="14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30229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1400">
                          <a:effectLst/>
                        </a:rPr>
                        <a:t>No DRX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1400">
                          <a:effectLst/>
                        </a:rPr>
                        <a:t>max(200ms, ceil( 5 x K</a:t>
                      </a:r>
                      <a:r>
                        <a:rPr lang="x-none" sz="1400" baseline="-25000">
                          <a:effectLst/>
                        </a:rPr>
                        <a:t>p</a:t>
                      </a:r>
                      <a:r>
                        <a:rPr lang="x-none" sz="1400">
                          <a:effectLst/>
                        </a:rPr>
                        <a:t>) x SMTC period)</a:t>
                      </a:r>
                      <a:r>
                        <a:rPr lang="x-none" sz="1400" baseline="30000">
                          <a:effectLst/>
                        </a:rPr>
                        <a:t>Note 1</a:t>
                      </a:r>
                      <a:r>
                        <a:rPr lang="x-none" sz="1400">
                          <a:effectLst/>
                        </a:rPr>
                        <a:t> x CSSF</a:t>
                      </a:r>
                      <a:r>
                        <a:rPr lang="x-none" sz="1400" baseline="-25000">
                          <a:effectLst/>
                        </a:rPr>
                        <a:t>inter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68202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1400">
                          <a:effectLst/>
                        </a:rPr>
                        <a:t>DRX cycle</a:t>
                      </a:r>
                      <a:r>
                        <a:rPr lang="en-US" sz="1400">
                          <a:effectLst/>
                        </a:rPr>
                        <a:t>≤ </a:t>
                      </a:r>
                      <a:r>
                        <a:rPr lang="x-none" sz="1400">
                          <a:effectLst/>
                        </a:rPr>
                        <a:t>160ms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1400">
                          <a:effectLst/>
                        </a:rPr>
                        <a:t>max(200ms, ceil(M2</a:t>
                      </a:r>
                      <a:r>
                        <a:rPr lang="x-none" sz="1400" baseline="30000">
                          <a:effectLst/>
                        </a:rPr>
                        <a:t> Note 2 </a:t>
                      </a:r>
                      <a:r>
                        <a:rPr lang="x-none" sz="1400">
                          <a:effectLst/>
                        </a:rPr>
                        <a:t>x 5 x K</a:t>
                      </a:r>
                      <a:r>
                        <a:rPr lang="x-none" sz="1400" baseline="-25000">
                          <a:effectLst/>
                        </a:rPr>
                        <a:t>p</a:t>
                      </a:r>
                      <a:r>
                        <a:rPr lang="x-none" sz="1400">
                          <a:effectLst/>
                        </a:rPr>
                        <a:t>) x max(SMTC period,DRX cycle)) x CSSF</a:t>
                      </a:r>
                      <a:r>
                        <a:rPr lang="x-none" sz="1400" baseline="-25000">
                          <a:effectLst/>
                        </a:rPr>
                        <a:t>inter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777421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1400">
                          <a:effectLst/>
                        </a:rPr>
                        <a:t>160ms &lt; DRX cycle</a:t>
                      </a:r>
                      <a:r>
                        <a:rPr lang="en-US" sz="1400">
                          <a:effectLst/>
                        </a:rPr>
                        <a:t>≤</a:t>
                      </a:r>
                      <a:r>
                        <a:rPr lang="x-none" sz="1400">
                          <a:effectLst/>
                        </a:rPr>
                        <a:t> 320ms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1400">
                          <a:effectLst/>
                        </a:rPr>
                        <a:t>ceil(4 x M2</a:t>
                      </a:r>
                      <a:r>
                        <a:rPr lang="x-none" sz="1400" baseline="30000">
                          <a:effectLst/>
                        </a:rPr>
                        <a:t> Note 2</a:t>
                      </a:r>
                      <a:r>
                        <a:rPr lang="x-none" sz="1400">
                          <a:effectLst/>
                        </a:rPr>
                        <a:t> x K</a:t>
                      </a:r>
                      <a:r>
                        <a:rPr lang="x-none" sz="1400" baseline="-25000">
                          <a:effectLst/>
                        </a:rPr>
                        <a:t>p</a:t>
                      </a:r>
                      <a:r>
                        <a:rPr lang="x-none" sz="1400">
                          <a:effectLst/>
                        </a:rPr>
                        <a:t>) x max(SMTC period,DRX cycle)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2594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1400">
                          <a:effectLst/>
                        </a:rPr>
                        <a:t>DRX cycle&gt;320ms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effectLst/>
                        </a:rPr>
                        <a:t>ceil(Y</a:t>
                      </a:r>
                      <a:r>
                        <a:rPr lang="fr-FR" sz="1400" baseline="30000">
                          <a:effectLst/>
                        </a:rPr>
                        <a:t> Note 3</a:t>
                      </a:r>
                      <a:r>
                        <a:rPr lang="fr-FR" sz="1400">
                          <a:effectLst/>
                        </a:rPr>
                        <a:t> x K</a:t>
                      </a:r>
                      <a:r>
                        <a:rPr lang="fr-FR" sz="1400" baseline="-25000">
                          <a:effectLst/>
                        </a:rPr>
                        <a:t>p </a:t>
                      </a:r>
                      <a:r>
                        <a:rPr lang="fr-FR" sz="1400">
                          <a:effectLst/>
                        </a:rPr>
                        <a:t>) x DRX cycle x CSSF</a:t>
                      </a:r>
                      <a:r>
                        <a:rPr lang="fr-FR" sz="1400" baseline="-25000">
                          <a:effectLst/>
                        </a:rPr>
                        <a:t>inter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8590905"/>
                  </a:ext>
                </a:extLst>
              </a:tr>
              <a:tr h="44450">
                <a:tc gridSpan="2">
                  <a:txBody>
                    <a:bodyPr/>
                    <a:lstStyle/>
                    <a:p>
                      <a:pPr marL="540385" indent="-540385"/>
                      <a:r>
                        <a:rPr lang="x-none" sz="1400" dirty="0">
                          <a:effectLst/>
                        </a:rPr>
                        <a:t>NOTE 1: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x-none" sz="1400" dirty="0">
                          <a:effectLst/>
                        </a:rPr>
                        <a:t>If different SMTC periodicities are configured for different cells, the SMTC period in the requirement is the one used by the cell being identified</a:t>
                      </a:r>
                      <a:endParaRPr lang="zh-CN" sz="1400" dirty="0">
                        <a:effectLst/>
                      </a:endParaRPr>
                    </a:p>
                    <a:p>
                      <a:pPr marL="540385" indent="-540385"/>
                      <a:r>
                        <a:rPr lang="x-none" sz="1400" dirty="0">
                          <a:effectLst/>
                        </a:rPr>
                        <a:t>NOTE 2: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x-none" sz="1400" dirty="0">
                          <a:effectLst/>
                        </a:rPr>
                        <a:t>When [high speed] is configured, M2 = 1.5 if SMTC periodicity &gt; 40 ms, otherwise M2=1</a:t>
                      </a:r>
                      <a:endParaRPr lang="zh-CN" sz="1400" dirty="0">
                        <a:effectLst/>
                      </a:endParaRPr>
                    </a:p>
                    <a:p>
                      <a:pPr marL="540385" indent="-540385"/>
                      <a:r>
                        <a:rPr lang="x-none" sz="1400" dirty="0">
                          <a:effectLst/>
                        </a:rPr>
                        <a:t>NOTE 3: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x-none" sz="1400" dirty="0">
                          <a:effectLst/>
                        </a:rPr>
                        <a:t>When [high speed] is configured, Y= 3 when SMTC &lt;= 40ms, Y= 5 when SMTC &gt; 40ms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2574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2183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90872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764704"/>
            <a:ext cx="8892480" cy="1429555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400" dirty="0"/>
              <a:t>Inter-frequency measurement with MG, connected state</a:t>
            </a:r>
            <a:endParaRPr lang="en-GB" altLang="zh-CN" sz="1400" dirty="0"/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400" dirty="0"/>
              <a:t>PSS/SSS detection time requirement for inter-frequency measurement with MG in connected state for HST</a:t>
            </a:r>
          </a:p>
          <a:p>
            <a:pPr marL="1314450" lvl="3" indent="-457200">
              <a:spcBef>
                <a:spcPts val="1300"/>
              </a:spcBef>
              <a:buFont typeface="Arial" panose="020B0604020202020204" pitchFamily="34" charset="0"/>
              <a:buChar char="•"/>
            </a:pPr>
            <a:r>
              <a:rPr lang="fr-FR" altLang="zh-CN" sz="1400" dirty="0"/>
              <a:t>Option 1 (QC, Apple, CMCC):</a:t>
            </a:r>
            <a:endParaRPr lang="en-US" altLang="zh-CN" sz="1400" dirty="0"/>
          </a:p>
          <a:p>
            <a:pPr marL="0" lvl="1" indent="0">
              <a:buNone/>
            </a:pPr>
            <a:endParaRPr lang="en-US" altLang="zh-CN" sz="14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C677480-2B03-4D06-ABF9-D1C720D4C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889539"/>
              </p:ext>
            </p:extLst>
          </p:nvPr>
        </p:nvGraphicFramePr>
        <p:xfrm>
          <a:off x="1328686" y="1900259"/>
          <a:ext cx="7149478" cy="12344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41727">
                  <a:extLst>
                    <a:ext uri="{9D8B030D-6E8A-4147-A177-3AD203B41FA5}">
                      <a16:colId xmlns:a16="http://schemas.microsoft.com/office/drawing/2014/main" val="3728229615"/>
                    </a:ext>
                  </a:extLst>
                </a:gridCol>
                <a:gridCol w="5507751">
                  <a:extLst>
                    <a:ext uri="{9D8B030D-6E8A-4147-A177-3AD203B41FA5}">
                      <a16:colId xmlns:a16="http://schemas.microsoft.com/office/drawing/2014/main" val="40338925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Condition</a:t>
                      </a:r>
                      <a:r>
                        <a:rPr lang="en-GB" sz="900" baseline="30000">
                          <a:effectLst/>
                        </a:rPr>
                        <a:t> NOTE1,2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T</a:t>
                      </a:r>
                      <a:r>
                        <a:rPr lang="en-GB" sz="900" baseline="-25000">
                          <a:effectLst/>
                        </a:rPr>
                        <a:t>PSS/SSS_sync_inter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61527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 dirty="0">
                          <a:effectLst/>
                        </a:rPr>
                        <a:t>No DRX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 Max(600ms, 6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Max(MGRP, SMTC period))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89213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DRX cycle </a:t>
                      </a:r>
                      <a:r>
                        <a:rPr lang="en-US" sz="900">
                          <a:effectLst/>
                        </a:rPr>
                        <a:t>≤</a:t>
                      </a:r>
                      <a:r>
                        <a:rPr lang="x-none" sz="900">
                          <a:effectLst/>
                        </a:rPr>
                        <a:t> 320ms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Max(600ms, Ceil(6*M2</a:t>
                      </a:r>
                      <a:r>
                        <a:rPr lang="x-none" sz="900" baseline="30000">
                          <a:effectLst/>
                        </a:rPr>
                        <a:t> Note 3</a:t>
                      </a:r>
                      <a:r>
                        <a:rPr lang="x-none" sz="900">
                          <a:effectLst/>
                        </a:rPr>
                        <a:t>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Max(MGRP, SMTC period, DRX cycle))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49946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DRX cycle &gt; 320ms 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6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DRX cycle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3337970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540385" indent="-540385"/>
                      <a:r>
                        <a:rPr lang="x-none" sz="900" dirty="0">
                          <a:effectLst/>
                        </a:rPr>
                        <a:t>NOTE 1:	DRX or non DRX requirements apply according to the conditions described in clause 3.6.1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/>
                      <a:r>
                        <a:rPr lang="x-none" sz="900" dirty="0">
                          <a:effectLst/>
                        </a:rPr>
                        <a:t>NOTE 2:	In EN-DC operation, the parameters, timers and scheduling requests referred to in clause 3.6.1 are for the secondary cell group. The DRX cycle is the DRX cycle of the secondary cell group.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/>
                      <a:r>
                        <a:rPr lang="x-none" sz="900" dirty="0">
                          <a:effectLst/>
                        </a:rPr>
                        <a:t>NOTE 3:	When high speed is not configured, M2 = 1.5; When high speed is configured, M2 = 1.5 if SMTC periodicity &gt; 40 ms;,otherwise M2=1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/>
                      <a:r>
                        <a:rPr lang="x-none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4051358"/>
                  </a:ext>
                </a:extLst>
              </a:tr>
            </a:tbl>
          </a:graphicData>
        </a:graphic>
      </p:graphicFrame>
      <p:sp>
        <p:nvSpPr>
          <p:cNvPr id="6" name="内容占位符 2">
            <a:extLst>
              <a:ext uri="{FF2B5EF4-FFF2-40B4-BE49-F238E27FC236}">
                <a16:creationId xmlns:a16="http://schemas.microsoft.com/office/drawing/2014/main" id="{503171CE-0278-4246-9635-40D993902AF5}"/>
              </a:ext>
            </a:extLst>
          </p:cNvPr>
          <p:cNvSpPr txBox="1">
            <a:spLocks/>
          </p:cNvSpPr>
          <p:nvPr/>
        </p:nvSpPr>
        <p:spPr>
          <a:xfrm>
            <a:off x="251520" y="3288431"/>
            <a:ext cx="8892480" cy="2845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14450" lvl="3" indent="-457200">
              <a:spcBef>
                <a:spcPts val="1300"/>
              </a:spcBef>
              <a:buFont typeface="Arial" pitchFamily="34" charset="0"/>
              <a:buChar char="•"/>
            </a:pPr>
            <a:r>
              <a:rPr lang="fr-FR" altLang="zh-CN" sz="1400" dirty="0"/>
              <a:t>Option 2 (CATT, vivo, Xiaomi, MTK, HW, Ericsson, Apple)</a:t>
            </a:r>
            <a:r>
              <a:rPr lang="zh-CN" altLang="en-US" sz="1400" dirty="0"/>
              <a:t>：</a:t>
            </a:r>
            <a:endParaRPr lang="en-US" altLang="zh-CN" sz="14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A24682AF-FFB4-42C7-8985-47A809D39E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390571"/>
              </p:ext>
            </p:extLst>
          </p:nvPr>
        </p:nvGraphicFramePr>
        <p:xfrm>
          <a:off x="1331641" y="3585889"/>
          <a:ext cx="7149480" cy="121126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41727">
                  <a:extLst>
                    <a:ext uri="{9D8B030D-6E8A-4147-A177-3AD203B41FA5}">
                      <a16:colId xmlns:a16="http://schemas.microsoft.com/office/drawing/2014/main" val="1573774745"/>
                    </a:ext>
                  </a:extLst>
                </a:gridCol>
                <a:gridCol w="5507753">
                  <a:extLst>
                    <a:ext uri="{9D8B030D-6E8A-4147-A177-3AD203B41FA5}">
                      <a16:colId xmlns:a16="http://schemas.microsoft.com/office/drawing/2014/main" val="9408633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Condition</a:t>
                      </a:r>
                      <a:r>
                        <a:rPr lang="en-GB" sz="900" baseline="30000">
                          <a:effectLst/>
                        </a:rPr>
                        <a:t> NOTE1,2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T</a:t>
                      </a:r>
                      <a:r>
                        <a:rPr lang="en-GB" sz="900" baseline="-25000">
                          <a:effectLst/>
                        </a:rPr>
                        <a:t>PSS/SSS_sync_inter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38484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900">
                          <a:effectLst/>
                        </a:rPr>
                        <a:t>No DRX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900">
                          <a:effectLst/>
                        </a:rPr>
                        <a:t> Max(600ms, 8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Max(MGRP, SMTC period))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0468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900">
                          <a:effectLst/>
                        </a:rPr>
                        <a:t>DRX cycle ≤ 320ms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900">
                          <a:effectLst/>
                        </a:rPr>
                        <a:t>Max(600ms, Ceil(8*M2)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Max(MGRP, SMTC period, DRX cycle))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58414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900">
                          <a:effectLst/>
                        </a:rPr>
                        <a:t>DRX cycle &gt; 320ms 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900">
                          <a:effectLst/>
                        </a:rPr>
                        <a:t>8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DRX cycle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34376607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540385" indent="-540385">
                        <a:lnSpc>
                          <a:spcPct val="115000"/>
                        </a:lnSpc>
                      </a:pPr>
                      <a:r>
                        <a:rPr lang="x-none" sz="900" dirty="0">
                          <a:effectLst/>
                        </a:rPr>
                        <a:t>NOTE 1:	DRX or non DRX requirements apply according to the conditions described in clause 3.6.1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>
                        <a:lnSpc>
                          <a:spcPct val="115000"/>
                        </a:lnSpc>
                      </a:pPr>
                      <a:r>
                        <a:rPr lang="x-none" sz="900" dirty="0">
                          <a:effectLst/>
                        </a:rPr>
                        <a:t>NOTE 2:	In EN-DC operation, the parameters, timers and scheduling requests referred to in clause 3.6.1 are for the secondary cell group. The DRX cycle is the DRX cycle of the secondary cell group.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>
                        <a:lnSpc>
                          <a:spcPct val="115000"/>
                        </a:lnSpc>
                      </a:pPr>
                      <a:r>
                        <a:rPr lang="x-none" sz="900" dirty="0">
                          <a:effectLst/>
                        </a:rPr>
                        <a:t>NOTE 3:  When high speed is not configured, M2 = 1.5. When high speed is configured, M2 = 1.5 if SMTC periodicity &gt; 40 ms, otherwise M2=1.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6330082"/>
                  </a:ext>
                </a:extLst>
              </a:tr>
            </a:tbl>
          </a:graphicData>
        </a:graphic>
      </p:graphicFrame>
      <p:sp>
        <p:nvSpPr>
          <p:cNvPr id="8" name="内容占位符 2">
            <a:extLst>
              <a:ext uri="{FF2B5EF4-FFF2-40B4-BE49-F238E27FC236}">
                <a16:creationId xmlns:a16="http://schemas.microsoft.com/office/drawing/2014/main" id="{BEDCEE20-82DB-43EF-8E80-5F90016C9F7B}"/>
              </a:ext>
            </a:extLst>
          </p:cNvPr>
          <p:cNvSpPr txBox="1">
            <a:spLocks/>
          </p:cNvSpPr>
          <p:nvPr/>
        </p:nvSpPr>
        <p:spPr>
          <a:xfrm>
            <a:off x="251520" y="4908380"/>
            <a:ext cx="8892480" cy="2845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14450" lvl="3" indent="-457200">
              <a:spcBef>
                <a:spcPts val="1300"/>
              </a:spcBef>
              <a:buFont typeface="Arial" pitchFamily="34" charset="0"/>
              <a:buChar char="•"/>
            </a:pPr>
            <a:r>
              <a:rPr lang="fr-FR" altLang="zh-CN" sz="1400" dirty="0"/>
              <a:t>Option 3 (Nokia)</a:t>
            </a:r>
            <a:r>
              <a:rPr lang="zh-CN" altLang="en-US" sz="1400" dirty="0"/>
              <a:t>：</a:t>
            </a:r>
            <a:endParaRPr lang="en-US" altLang="zh-CN" sz="1400" dirty="0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9F7699E3-1B60-421F-BC0F-E1C8B890B7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418167"/>
              </p:ext>
            </p:extLst>
          </p:nvPr>
        </p:nvGraphicFramePr>
        <p:xfrm>
          <a:off x="1341504" y="5195289"/>
          <a:ext cx="7149479" cy="156311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41727">
                  <a:extLst>
                    <a:ext uri="{9D8B030D-6E8A-4147-A177-3AD203B41FA5}">
                      <a16:colId xmlns:a16="http://schemas.microsoft.com/office/drawing/2014/main" val="578503422"/>
                    </a:ext>
                  </a:extLst>
                </a:gridCol>
                <a:gridCol w="5507752">
                  <a:extLst>
                    <a:ext uri="{9D8B030D-6E8A-4147-A177-3AD203B41FA5}">
                      <a16:colId xmlns:a16="http://schemas.microsoft.com/office/drawing/2014/main" val="1286466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Condition</a:t>
                      </a:r>
                      <a:r>
                        <a:rPr lang="en-GB" sz="900" baseline="30000" dirty="0">
                          <a:effectLst/>
                        </a:rPr>
                        <a:t> NOTE1,2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T</a:t>
                      </a:r>
                      <a:r>
                        <a:rPr lang="en-GB" sz="900" baseline="-25000" dirty="0">
                          <a:effectLst/>
                        </a:rPr>
                        <a:t>PSS/</a:t>
                      </a:r>
                      <a:r>
                        <a:rPr lang="en-GB" sz="900" baseline="-25000" dirty="0" err="1">
                          <a:effectLst/>
                        </a:rPr>
                        <a:t>SSS_sync_inter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123013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</a:pPr>
                      <a:r>
                        <a:rPr lang="x-none" sz="900">
                          <a:effectLst/>
                        </a:rPr>
                        <a:t>No DRX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</a:pPr>
                      <a:r>
                        <a:rPr lang="x-none" sz="900">
                          <a:effectLst/>
                        </a:rPr>
                        <a:t> Max(600ms, N</a:t>
                      </a:r>
                      <a:r>
                        <a:rPr lang="x-none" sz="900" baseline="30000">
                          <a:effectLst/>
                        </a:rPr>
                        <a:t> Note 4</a:t>
                      </a:r>
                      <a:r>
                        <a:rPr lang="x-none" sz="900">
                          <a:effectLst/>
                        </a:rPr>
                        <a:t>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Max(MGRP, SMTC period))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55056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</a:pPr>
                      <a:r>
                        <a:rPr lang="x-none" sz="900">
                          <a:effectLst/>
                        </a:rPr>
                        <a:t>DRX cycle </a:t>
                      </a:r>
                      <a:r>
                        <a:rPr lang="en-US" sz="900">
                          <a:effectLst/>
                        </a:rPr>
                        <a:t>≤</a:t>
                      </a:r>
                      <a:r>
                        <a:rPr lang="x-none" sz="900">
                          <a:effectLst/>
                        </a:rPr>
                        <a:t> 320ms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</a:pPr>
                      <a:r>
                        <a:rPr lang="x-none" sz="900">
                          <a:effectLst/>
                        </a:rPr>
                        <a:t>Max(600ms, Ceil(N</a:t>
                      </a:r>
                      <a:r>
                        <a:rPr lang="x-none" sz="900" baseline="30000">
                          <a:effectLst/>
                        </a:rPr>
                        <a:t> Note 4</a:t>
                      </a:r>
                      <a:r>
                        <a:rPr lang="x-none" sz="900">
                          <a:effectLst/>
                        </a:rPr>
                        <a:t>* M2</a:t>
                      </a:r>
                      <a:r>
                        <a:rPr lang="x-none" sz="900" baseline="30000">
                          <a:effectLst/>
                        </a:rPr>
                        <a:t> Note 3</a:t>
                      </a:r>
                      <a:r>
                        <a:rPr lang="x-none" sz="900">
                          <a:effectLst/>
                        </a:rPr>
                        <a:t>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Max(MGRP, SMTC period, DRX cycle))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70973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</a:pPr>
                      <a:r>
                        <a:rPr lang="x-none" sz="900">
                          <a:effectLst/>
                        </a:rPr>
                        <a:t>DRX cycle &gt; 320ms 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</a:pPr>
                      <a:r>
                        <a:rPr lang="x-none" sz="900">
                          <a:effectLst/>
                        </a:rPr>
                        <a:t>N</a:t>
                      </a:r>
                      <a:r>
                        <a:rPr lang="x-none" sz="900" baseline="30000">
                          <a:effectLst/>
                        </a:rPr>
                        <a:t> Note 4</a:t>
                      </a:r>
                      <a:r>
                        <a:rPr lang="x-none" sz="900">
                          <a:effectLst/>
                        </a:rPr>
                        <a:t>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DRX cycle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7529961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540385" indent="-540385">
                        <a:lnSpc>
                          <a:spcPct val="106000"/>
                        </a:lnSpc>
                      </a:pPr>
                      <a:r>
                        <a:rPr lang="x-none" sz="900" dirty="0">
                          <a:effectLst/>
                        </a:rPr>
                        <a:t>NOTE 1:	DRX or non DRX requirements apply according to the conditions described in clause 3.6.1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>
                        <a:lnSpc>
                          <a:spcPct val="106000"/>
                        </a:lnSpc>
                      </a:pPr>
                      <a:r>
                        <a:rPr lang="x-none" sz="900" dirty="0">
                          <a:effectLst/>
                        </a:rPr>
                        <a:t>NOTE 2:	In EN-DC operation, the parameters, timers and scheduling requests referred to in clause 3.6.1 are for the secondary cell group. The DRX cycle is the DRX cycle of the secondary cell group.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>
                        <a:lnSpc>
                          <a:spcPct val="106000"/>
                        </a:lnSpc>
                      </a:pPr>
                      <a:r>
                        <a:rPr lang="x-none" sz="900" dirty="0">
                          <a:effectLst/>
                        </a:rPr>
                        <a:t>NOTE 3:	When highSpeedMeasFlag-r16 is not configured, M2 = 1.5; When highSpeedMeasFlag-r16 is configured, M2 = 1.5 if SMTC periodicity &gt; 40 ms;,otherwise M2=1.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>
                        <a:lnSpc>
                          <a:spcPct val="106000"/>
                        </a:lnSpc>
                      </a:pPr>
                      <a:r>
                        <a:rPr lang="x-none" sz="900" dirty="0">
                          <a:effectLst/>
                        </a:rPr>
                        <a:t>NOTE 4:	When highSpeedMeasFlag-r16 is not configured, N = 8; otherwise N = 5.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>
                        <a:lnSpc>
                          <a:spcPct val="106000"/>
                        </a:lnSpc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56612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33658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35349"/>
            <a:ext cx="8229600" cy="5256584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Inter-frequency measurement with MG, connected state</a:t>
            </a:r>
            <a:endParaRPr lang="en-GB" altLang="zh-CN" sz="1800" dirty="0"/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800" dirty="0"/>
              <a:t>For index detection for inter-frequency measurement with measurement gaps in connected state, M2 is reused:</a:t>
            </a: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endParaRPr lang="en-US" altLang="zh-CN" sz="18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1800" dirty="0"/>
          </a:p>
          <a:p>
            <a:pPr marL="0" lvl="1" indent="0">
              <a:buNone/>
            </a:pPr>
            <a:endParaRPr lang="en-US" altLang="zh-CN" sz="18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754F903D-3C6A-41A3-924E-4E55BC16EB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948092"/>
              </p:ext>
            </p:extLst>
          </p:nvPr>
        </p:nvGraphicFramePr>
        <p:xfrm>
          <a:off x="1475656" y="2496693"/>
          <a:ext cx="6840760" cy="286512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31537">
                  <a:extLst>
                    <a:ext uri="{9D8B030D-6E8A-4147-A177-3AD203B41FA5}">
                      <a16:colId xmlns:a16="http://schemas.microsoft.com/office/drawing/2014/main" val="946883159"/>
                    </a:ext>
                  </a:extLst>
                </a:gridCol>
                <a:gridCol w="4609223">
                  <a:extLst>
                    <a:ext uri="{9D8B030D-6E8A-4147-A177-3AD203B41FA5}">
                      <a16:colId xmlns:a16="http://schemas.microsoft.com/office/drawing/2014/main" val="7324611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Condition</a:t>
                      </a:r>
                      <a:r>
                        <a:rPr lang="en-GB" sz="1400" baseline="30000" dirty="0">
                          <a:effectLst/>
                        </a:rPr>
                        <a:t> NOTE1,2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T</a:t>
                      </a:r>
                      <a:r>
                        <a:rPr lang="en-GB" sz="1400" baseline="-25000">
                          <a:effectLst/>
                        </a:rPr>
                        <a:t>SSB_time_index_inter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25290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1400" dirty="0">
                          <a:effectLst/>
                        </a:rPr>
                        <a:t>No DRX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1400">
                          <a:effectLst/>
                        </a:rPr>
                        <a:t>Max(120ms, 3 </a:t>
                      </a:r>
                      <a:r>
                        <a:rPr lang="x-none" sz="14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1400">
                          <a:effectLst/>
                        </a:rPr>
                        <a:t> Max(MGRP, SMTC period)) </a:t>
                      </a:r>
                      <a:r>
                        <a:rPr lang="x-none" sz="14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1400">
                          <a:effectLst/>
                        </a:rPr>
                        <a:t> CSSF</a:t>
                      </a:r>
                      <a:r>
                        <a:rPr lang="x-none" sz="1400" baseline="-25000">
                          <a:effectLst/>
                        </a:rPr>
                        <a:t>inter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37976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1400">
                          <a:effectLst/>
                        </a:rPr>
                        <a:t>DRX cycle ≤ 320ms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1400">
                          <a:effectLst/>
                        </a:rPr>
                        <a:t>Max(120ms, Ceil(3 </a:t>
                      </a:r>
                      <a:r>
                        <a:rPr lang="x-none" sz="14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1400">
                          <a:effectLst/>
                        </a:rPr>
                        <a:t> M2) </a:t>
                      </a:r>
                      <a:r>
                        <a:rPr lang="x-none" sz="14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1400">
                          <a:effectLst/>
                        </a:rPr>
                        <a:t> Max(MGRP, SMTC period, DRX cycle)) </a:t>
                      </a:r>
                      <a:r>
                        <a:rPr lang="x-none" sz="14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1400">
                          <a:effectLst/>
                        </a:rPr>
                        <a:t> CSSF</a:t>
                      </a:r>
                      <a:r>
                        <a:rPr lang="x-none" sz="1400" baseline="-25000">
                          <a:effectLst/>
                        </a:rPr>
                        <a:t>inter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591403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1400" dirty="0">
                          <a:effectLst/>
                        </a:rPr>
                        <a:t>DRX cycle &gt; 320ms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1400">
                          <a:effectLst/>
                        </a:rPr>
                        <a:t>3 </a:t>
                      </a:r>
                      <a:r>
                        <a:rPr lang="x-none" sz="14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1400">
                          <a:effectLst/>
                        </a:rPr>
                        <a:t> DRX cycle </a:t>
                      </a:r>
                      <a:r>
                        <a:rPr lang="x-none" sz="14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1400">
                          <a:effectLst/>
                        </a:rPr>
                        <a:t> CSSF</a:t>
                      </a:r>
                      <a:r>
                        <a:rPr lang="x-none" sz="1400" baseline="-25000">
                          <a:effectLst/>
                        </a:rPr>
                        <a:t>inter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04315092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540385" indent="-540385">
                        <a:lnSpc>
                          <a:spcPct val="115000"/>
                        </a:lnSpc>
                      </a:pPr>
                      <a:r>
                        <a:rPr lang="x-none" sz="1400" dirty="0">
                          <a:effectLst/>
                        </a:rPr>
                        <a:t>NOTE 1: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x-none" sz="1400" dirty="0">
                          <a:effectLst/>
                        </a:rPr>
                        <a:t>DRX or non DRX requirements apply according to the conditions described in clause 3.6.1</a:t>
                      </a:r>
                      <a:endParaRPr lang="zh-CN" sz="1400" dirty="0">
                        <a:effectLst/>
                      </a:endParaRPr>
                    </a:p>
                    <a:p>
                      <a:pPr marL="540385" indent="-540385">
                        <a:lnSpc>
                          <a:spcPct val="115000"/>
                        </a:lnSpc>
                      </a:pPr>
                      <a:r>
                        <a:rPr lang="x-none" sz="1400" dirty="0">
                          <a:effectLst/>
                        </a:rPr>
                        <a:t>NOTE 2: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x-none" sz="1400" dirty="0">
                          <a:effectLst/>
                        </a:rPr>
                        <a:t>In EN-DC operation, the parameters, timers and scheduling requests referred to in clause 3.6.1 are for the secondary cell group. The DRX cycle is the DRX cycle of the secondary cell group.</a:t>
                      </a:r>
                      <a:endParaRPr lang="zh-CN" sz="1400" dirty="0">
                        <a:effectLst/>
                      </a:endParaRPr>
                    </a:p>
                    <a:p>
                      <a:pPr marL="540385" indent="-540385">
                        <a:lnSpc>
                          <a:spcPct val="115000"/>
                        </a:lnSpc>
                      </a:pPr>
                      <a:r>
                        <a:rPr lang="x-none" sz="1400" dirty="0">
                          <a:effectLst/>
                        </a:rPr>
                        <a:t>NOTE 3: When [high speed] is not configured, M2 = 1.5. When [high speed] is configured, M2 = 1.5 if SMTC periodicity &gt; 40 ms, otherwise M2=1.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70911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0968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652219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37145"/>
            <a:ext cx="8373616" cy="1429555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400" dirty="0"/>
              <a:t>Inter-frequency measurement with MG, connected state</a:t>
            </a:r>
            <a:endParaRPr lang="en-GB" altLang="zh-CN" sz="1400" dirty="0"/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400" dirty="0"/>
              <a:t>Measurement delay requirement for inter-frequency measurement with MG in HST in connected state for HST</a:t>
            </a:r>
          </a:p>
          <a:p>
            <a:pPr marL="1314450" lvl="3" indent="-457200">
              <a:spcBef>
                <a:spcPts val="1300"/>
              </a:spcBef>
              <a:buFont typeface="Arial" panose="020B0604020202020204" pitchFamily="34" charset="0"/>
              <a:buChar char="•"/>
            </a:pPr>
            <a:r>
              <a:rPr lang="fr-FR" altLang="zh-CN" sz="1400" dirty="0"/>
              <a:t>Option 1 (QC):</a:t>
            </a:r>
            <a:endParaRPr lang="en-US" altLang="zh-CN" sz="1400" dirty="0"/>
          </a:p>
          <a:p>
            <a:pPr marL="0" lvl="1" indent="0">
              <a:buNone/>
            </a:pPr>
            <a:endParaRPr lang="en-US" altLang="zh-CN" sz="14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503171CE-0278-4246-9635-40D993902AF5}"/>
              </a:ext>
            </a:extLst>
          </p:cNvPr>
          <p:cNvSpPr txBox="1">
            <a:spLocks/>
          </p:cNvSpPr>
          <p:nvPr/>
        </p:nvSpPr>
        <p:spPr>
          <a:xfrm>
            <a:off x="457200" y="3429000"/>
            <a:ext cx="8229600" cy="11486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14450" lvl="3" indent="-457200">
              <a:spcBef>
                <a:spcPts val="1300"/>
              </a:spcBef>
              <a:buFont typeface="Arial" pitchFamily="34" charset="0"/>
              <a:buChar char="•"/>
            </a:pPr>
            <a:r>
              <a:rPr lang="fr-FR" altLang="zh-CN" sz="1400" dirty="0"/>
              <a:t>Option 2 (HW, OPPO)</a:t>
            </a:r>
            <a:r>
              <a:rPr lang="en-US" altLang="zh-CN" sz="1400" dirty="0"/>
              <a:t>:</a:t>
            </a:r>
          </a:p>
          <a:p>
            <a:pPr marL="1771650" lvl="4" indent="-457200">
              <a:spcBef>
                <a:spcPts val="13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/>
              <a:t>-7 samples for 160ms &lt; DRX cycle≤ 320ms</a:t>
            </a:r>
          </a:p>
          <a:p>
            <a:pPr marL="1771650" lvl="4" indent="-457200">
              <a:spcBef>
                <a:spcPts val="13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/>
              <a:t>-6 samples for DRX cycle&gt;320ms and SMTC &lt;= 40ms</a:t>
            </a:r>
          </a:p>
          <a:p>
            <a:pPr marL="1314450" lvl="3" indent="-457200">
              <a:spcBef>
                <a:spcPts val="1300"/>
              </a:spcBef>
              <a:buFont typeface="Arial" pitchFamily="34" charset="0"/>
              <a:buChar char="•"/>
            </a:pPr>
            <a:endParaRPr lang="en-US" altLang="zh-CN" sz="1400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BEDCEE20-82DB-43EF-8E80-5F90016C9F7B}"/>
              </a:ext>
            </a:extLst>
          </p:cNvPr>
          <p:cNvSpPr txBox="1">
            <a:spLocks/>
          </p:cNvSpPr>
          <p:nvPr/>
        </p:nvSpPr>
        <p:spPr>
          <a:xfrm>
            <a:off x="457200" y="4673726"/>
            <a:ext cx="8229600" cy="2845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14450" lvl="3" indent="-457200">
              <a:spcBef>
                <a:spcPts val="1300"/>
              </a:spcBef>
              <a:buFont typeface="Arial" pitchFamily="34" charset="0"/>
              <a:buChar char="•"/>
            </a:pPr>
            <a:r>
              <a:rPr lang="fr-FR" altLang="zh-CN" sz="1400" dirty="0"/>
              <a:t>Option 3 (CATT)</a:t>
            </a:r>
            <a:r>
              <a:rPr lang="en-US" altLang="zh-CN" sz="1400" dirty="0"/>
              <a:t>: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0389F4B8-9E74-4381-8F03-E9FB5D3E01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9242376"/>
              </p:ext>
            </p:extLst>
          </p:nvPr>
        </p:nvGraphicFramePr>
        <p:xfrm>
          <a:off x="1259632" y="1927081"/>
          <a:ext cx="7221488" cy="1371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58262">
                  <a:extLst>
                    <a:ext uri="{9D8B030D-6E8A-4147-A177-3AD203B41FA5}">
                      <a16:colId xmlns:a16="http://schemas.microsoft.com/office/drawing/2014/main" val="287571537"/>
                    </a:ext>
                  </a:extLst>
                </a:gridCol>
                <a:gridCol w="5563226">
                  <a:extLst>
                    <a:ext uri="{9D8B030D-6E8A-4147-A177-3AD203B41FA5}">
                      <a16:colId xmlns:a16="http://schemas.microsoft.com/office/drawing/2014/main" val="21778500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Condition</a:t>
                      </a:r>
                      <a:r>
                        <a:rPr lang="en-GB" sz="900" baseline="30000">
                          <a:effectLst/>
                        </a:rPr>
                        <a:t> NOTE1,2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T</a:t>
                      </a:r>
                      <a:r>
                        <a:rPr lang="en-GB" sz="900" baseline="-25000">
                          <a:effectLst/>
                        </a:rPr>
                        <a:t> SSB_measurement_period_inter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88200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No DRX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Max(200ms, 6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Max(MGRP, SMTC period))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92649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DRX cycle</a:t>
                      </a:r>
                      <a:r>
                        <a:rPr lang="en-US" sz="900">
                          <a:effectLst/>
                        </a:rPr>
                        <a:t>≤ </a:t>
                      </a:r>
                      <a:r>
                        <a:rPr lang="x-none" sz="900">
                          <a:effectLst/>
                        </a:rPr>
                        <a:t>160ms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max(200ms, ceil(6 x M2</a:t>
                      </a:r>
                      <a:r>
                        <a:rPr lang="x-none" sz="900" baseline="30000">
                          <a:effectLst/>
                        </a:rPr>
                        <a:t> Note 3</a:t>
                      </a:r>
                      <a:r>
                        <a:rPr lang="x-none" sz="900">
                          <a:effectLst/>
                        </a:rPr>
                        <a:t>) x max(SMTC period,DRX cycle)) x CSSF</a:t>
                      </a:r>
                      <a:r>
                        <a:rPr lang="x-none" sz="900" baseline="-25000">
                          <a:effectLst/>
                        </a:rPr>
                        <a:t>intra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19718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160ms &lt; DRX cycle</a:t>
                      </a:r>
                      <a:r>
                        <a:rPr lang="en-US" sz="900">
                          <a:effectLst/>
                        </a:rPr>
                        <a:t>≤</a:t>
                      </a:r>
                      <a:r>
                        <a:rPr lang="x-none" sz="900">
                          <a:effectLst/>
                        </a:rPr>
                        <a:t> 320ms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ceil(5 x M2</a:t>
                      </a:r>
                      <a:r>
                        <a:rPr lang="x-none" sz="900" baseline="30000">
                          <a:effectLst/>
                        </a:rPr>
                        <a:t> Note 3</a:t>
                      </a:r>
                      <a:r>
                        <a:rPr lang="x-none" sz="900">
                          <a:effectLst/>
                        </a:rPr>
                        <a:t> x K</a:t>
                      </a:r>
                      <a:r>
                        <a:rPr lang="x-none" sz="900" baseline="-25000">
                          <a:effectLst/>
                        </a:rPr>
                        <a:t>p</a:t>
                      </a:r>
                      <a:r>
                        <a:rPr lang="x-none" sz="900">
                          <a:effectLst/>
                        </a:rPr>
                        <a:t>) x max(SMTC period,DRX cycle)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748778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DRX cycle&gt;320ms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ceil( Y</a:t>
                      </a:r>
                      <a:r>
                        <a:rPr lang="x-none" sz="900" baseline="30000">
                          <a:effectLst/>
                        </a:rPr>
                        <a:t> Note 4</a:t>
                      </a:r>
                      <a:r>
                        <a:rPr lang="x-none" sz="900">
                          <a:effectLst/>
                        </a:rPr>
                        <a:t> x K</a:t>
                      </a:r>
                      <a:r>
                        <a:rPr lang="x-none" sz="900" baseline="-25000">
                          <a:effectLst/>
                        </a:rPr>
                        <a:t>p </a:t>
                      </a:r>
                      <a:r>
                        <a:rPr lang="x-none" sz="900">
                          <a:effectLst/>
                        </a:rPr>
                        <a:t>) x DRX cycle x CSSF</a:t>
                      </a:r>
                      <a:r>
                        <a:rPr lang="x-none" sz="900" baseline="-25000">
                          <a:effectLst/>
                        </a:rPr>
                        <a:t>intra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6543487"/>
                  </a:ext>
                </a:extLst>
              </a:tr>
              <a:tr h="44450">
                <a:tc gridSpan="2">
                  <a:txBody>
                    <a:bodyPr/>
                    <a:lstStyle/>
                    <a:p>
                      <a:pPr marL="540385" indent="-540385"/>
                      <a:r>
                        <a:rPr lang="x-none" sz="900" dirty="0">
                          <a:effectLst/>
                        </a:rPr>
                        <a:t>NOTE 1:	DRX or non DRX requirements apply according to the conditions described in clause 3.6.1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/>
                      <a:r>
                        <a:rPr lang="x-none" sz="900" dirty="0">
                          <a:effectLst/>
                        </a:rPr>
                        <a:t>NOTE 2:	In EN-DC operation, the parameters, timers and scheduling requests referred to in clause 3.6.1 are for the secondary cell group. The DRX cycle is the DRX cycle of the secondary cell group.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/>
                      <a:r>
                        <a:rPr lang="x-none" sz="900" dirty="0">
                          <a:effectLst/>
                        </a:rPr>
                        <a:t>NOTE 3:	M2 = 1.5 if SMTC periodicity &gt; 40 ms, otherwise M2=1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/>
                      <a:r>
                        <a:rPr lang="x-none" sz="900" dirty="0">
                          <a:effectLst/>
                        </a:rPr>
                        <a:t>NOTE 4:	Y=3 when SMTC &lt;= 40ms, Y=5 when SMTC &gt; 40ms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5468863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4A7D8B7C-F5BB-4992-AC64-ED9FDF3679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985849"/>
              </p:ext>
            </p:extLst>
          </p:nvPr>
        </p:nvGraphicFramePr>
        <p:xfrm>
          <a:off x="1284302" y="5008773"/>
          <a:ext cx="7221488" cy="151657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76533">
                  <a:extLst>
                    <a:ext uri="{9D8B030D-6E8A-4147-A177-3AD203B41FA5}">
                      <a16:colId xmlns:a16="http://schemas.microsoft.com/office/drawing/2014/main" val="1482255928"/>
                    </a:ext>
                  </a:extLst>
                </a:gridCol>
                <a:gridCol w="5544955">
                  <a:extLst>
                    <a:ext uri="{9D8B030D-6E8A-4147-A177-3AD203B41FA5}">
                      <a16:colId xmlns:a16="http://schemas.microsoft.com/office/drawing/2014/main" val="402324009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Condition</a:t>
                      </a:r>
                      <a:r>
                        <a:rPr lang="en-GB" sz="900" baseline="30000">
                          <a:effectLst/>
                        </a:rPr>
                        <a:t> NOTE1,2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T</a:t>
                      </a:r>
                      <a:r>
                        <a:rPr lang="en-GB" sz="900" baseline="-25000">
                          <a:effectLst/>
                        </a:rPr>
                        <a:t> SSB_measurement_period_inter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65394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900">
                          <a:effectLst/>
                        </a:rPr>
                        <a:t>No DRX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900">
                          <a:effectLst/>
                        </a:rPr>
                        <a:t>Max(200ms, 8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Max(MGRP, SMTC period))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523834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900">
                          <a:effectLst/>
                        </a:rPr>
                        <a:t>DRX cycle ≤ 160ms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900">
                          <a:effectLst/>
                        </a:rPr>
                        <a:t>Max(200ms, Ceil(8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M2)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Max(MGRP, SMTC period, DRX cycle))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859714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900" dirty="0">
                          <a:effectLst/>
                        </a:rPr>
                        <a:t>160ms &lt; DRX cycle</a:t>
                      </a:r>
                      <a:r>
                        <a:rPr lang="en-US" sz="900" dirty="0">
                          <a:effectLst/>
                        </a:rPr>
                        <a:t>≤</a:t>
                      </a:r>
                      <a:r>
                        <a:rPr lang="x-none" sz="900" dirty="0">
                          <a:effectLst/>
                        </a:rPr>
                        <a:t> 320ms</a:t>
                      </a:r>
                      <a:endParaRPr lang="zh-CN" sz="9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900">
                          <a:effectLst/>
                        </a:rPr>
                        <a:t>Max(200ms, Ceil(7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M2)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Max(MGRP, SMTC period, DRX cycle))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97445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900">
                          <a:effectLst/>
                        </a:rPr>
                        <a:t>DRX cycle &gt; 320ms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x-none" sz="900">
                          <a:effectLst/>
                        </a:rPr>
                        <a:t>8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DRX cycle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3342731"/>
                  </a:ext>
                </a:extLst>
              </a:tr>
              <a:tr h="44450">
                <a:tc gridSpan="2">
                  <a:txBody>
                    <a:bodyPr/>
                    <a:lstStyle/>
                    <a:p>
                      <a:pPr marL="540385" indent="-540385">
                        <a:lnSpc>
                          <a:spcPct val="115000"/>
                        </a:lnSpc>
                      </a:pPr>
                      <a:r>
                        <a:rPr lang="x-none" sz="900" dirty="0">
                          <a:effectLst/>
                        </a:rPr>
                        <a:t>NOTE 1:	DRX or non DRX requirements apply according to the conditions described in clause 3.6.1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>
                        <a:lnSpc>
                          <a:spcPct val="115000"/>
                        </a:lnSpc>
                      </a:pPr>
                      <a:r>
                        <a:rPr lang="x-none" sz="900" dirty="0">
                          <a:effectLst/>
                        </a:rPr>
                        <a:t>NOTE 2:	In EN-DC operation, the parameters, timers and scheduling requests referred to in clause 3.6.1 are for the secondary cell group. The DRX cycle is the DRX cycle of the secondary cell group.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>
                        <a:lnSpc>
                          <a:spcPct val="115000"/>
                        </a:lnSpc>
                      </a:pPr>
                      <a:r>
                        <a:rPr lang="x-none" sz="900" dirty="0">
                          <a:effectLst/>
                        </a:rPr>
                        <a:t>NOTE 3:  When high speed is not configured, M2 = 1.5. When high speed is configured, M2 = 1.5 if SMTC periodicity &gt; 40 ms, otherwise M2=1.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4622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41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34563"/>
            <a:ext cx="8229600" cy="622229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400" dirty="0"/>
              <a:t>Cont. from last slide:</a:t>
            </a:r>
          </a:p>
          <a:p>
            <a:pPr marL="1314450" lvl="3" indent="-457200">
              <a:spcBef>
                <a:spcPts val="1300"/>
              </a:spcBef>
              <a:buFont typeface="Arial" panose="020B0604020202020204" pitchFamily="34" charset="0"/>
              <a:buChar char="•"/>
            </a:pPr>
            <a:r>
              <a:rPr lang="fr-FR" altLang="zh-CN" sz="1400" dirty="0"/>
              <a:t>Option 4 (CMCC):</a:t>
            </a:r>
            <a:endParaRPr lang="en-US" altLang="zh-CN" sz="1400" dirty="0"/>
          </a:p>
          <a:p>
            <a:pPr marL="0" lvl="1" indent="0">
              <a:buNone/>
            </a:pPr>
            <a:endParaRPr lang="en-US" altLang="zh-CN" sz="1400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503171CE-0278-4246-9635-40D993902AF5}"/>
              </a:ext>
            </a:extLst>
          </p:cNvPr>
          <p:cNvSpPr txBox="1">
            <a:spLocks/>
          </p:cNvSpPr>
          <p:nvPr/>
        </p:nvSpPr>
        <p:spPr>
          <a:xfrm>
            <a:off x="485800" y="3336496"/>
            <a:ext cx="8229600" cy="5142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14450" lvl="3" indent="-457200">
              <a:spcBef>
                <a:spcPts val="1300"/>
              </a:spcBef>
              <a:buFont typeface="Arial" pitchFamily="34" charset="0"/>
              <a:buChar char="•"/>
            </a:pPr>
            <a:r>
              <a:rPr lang="fr-FR" altLang="zh-CN" sz="1400" dirty="0"/>
              <a:t>Option 5 (vivo, Xiaomi, OPPO)</a:t>
            </a:r>
            <a:r>
              <a:rPr lang="en-US" altLang="zh-CN" sz="1400" dirty="0"/>
              <a:t>:</a:t>
            </a:r>
            <a:r>
              <a:rPr lang="zh-CN" altLang="en-US" sz="1400" dirty="0"/>
              <a:t> </a:t>
            </a:r>
            <a:r>
              <a:rPr lang="en-US" altLang="zh-CN" sz="1400" dirty="0"/>
              <a:t>For inter-frequency measurement with MG, the enhanced requirements specified for LTE-NR inter-RAT measurements in R16 HST could be used as baseline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BEDCEE20-82DB-43EF-8E80-5F90016C9F7B}"/>
              </a:ext>
            </a:extLst>
          </p:cNvPr>
          <p:cNvSpPr txBox="1">
            <a:spLocks/>
          </p:cNvSpPr>
          <p:nvPr/>
        </p:nvSpPr>
        <p:spPr>
          <a:xfrm>
            <a:off x="485800" y="4224535"/>
            <a:ext cx="8229600" cy="2845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14450" lvl="3" indent="-457200">
              <a:spcBef>
                <a:spcPts val="1300"/>
              </a:spcBef>
              <a:buFont typeface="Arial" pitchFamily="34" charset="0"/>
              <a:buChar char="•"/>
            </a:pPr>
            <a:r>
              <a:rPr lang="fr-FR" altLang="zh-CN" sz="1400" dirty="0"/>
              <a:t>Option 6 (Apple, Ericsson)</a:t>
            </a:r>
            <a:r>
              <a:rPr lang="en-US" altLang="zh-CN" sz="1400" dirty="0"/>
              <a:t>: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E8179657-CFC9-4206-B39E-AB806854A1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375889"/>
              </p:ext>
            </p:extLst>
          </p:nvPr>
        </p:nvGraphicFramePr>
        <p:xfrm>
          <a:off x="1284302" y="1697360"/>
          <a:ext cx="7221488" cy="1371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58262">
                  <a:extLst>
                    <a:ext uri="{9D8B030D-6E8A-4147-A177-3AD203B41FA5}">
                      <a16:colId xmlns:a16="http://schemas.microsoft.com/office/drawing/2014/main" val="2438599021"/>
                    </a:ext>
                  </a:extLst>
                </a:gridCol>
                <a:gridCol w="5563226">
                  <a:extLst>
                    <a:ext uri="{9D8B030D-6E8A-4147-A177-3AD203B41FA5}">
                      <a16:colId xmlns:a16="http://schemas.microsoft.com/office/drawing/2014/main" val="22054609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Condition</a:t>
                      </a:r>
                      <a:r>
                        <a:rPr lang="en-GB" sz="900" baseline="30000">
                          <a:effectLst/>
                        </a:rPr>
                        <a:t> NOTE1,2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T</a:t>
                      </a:r>
                      <a:r>
                        <a:rPr lang="en-GB" sz="900" baseline="-25000">
                          <a:effectLst/>
                        </a:rPr>
                        <a:t> SSB_measurement_period_inter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80385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No DRX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Max(200ms, 8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Max(MGRP, SMTC period))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2846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DRX cycle</a:t>
                      </a:r>
                      <a:r>
                        <a:rPr lang="en-US" sz="900">
                          <a:effectLst/>
                        </a:rPr>
                        <a:t>≤ </a:t>
                      </a:r>
                      <a:r>
                        <a:rPr lang="x-none" sz="900">
                          <a:effectLst/>
                        </a:rPr>
                        <a:t>160ms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Max(200ms, Ceil(8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M2</a:t>
                      </a:r>
                      <a:r>
                        <a:rPr lang="x-none" sz="900" baseline="30000">
                          <a:effectLst/>
                        </a:rPr>
                        <a:t> Note 3</a:t>
                      </a:r>
                      <a:r>
                        <a:rPr lang="x-none" sz="900">
                          <a:effectLst/>
                        </a:rPr>
                        <a:t>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Max(MGRP, SMTC period, DRX cycle))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06637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160ms &lt;DRX cycle </a:t>
                      </a:r>
                      <a:r>
                        <a:rPr lang="en-US" sz="900">
                          <a:effectLst/>
                        </a:rPr>
                        <a:t>≤ </a:t>
                      </a:r>
                      <a:r>
                        <a:rPr lang="x-none" sz="900">
                          <a:effectLst/>
                        </a:rPr>
                        <a:t>320ms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Max(200ms, Ceil([4]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M2</a:t>
                      </a:r>
                      <a:r>
                        <a:rPr lang="x-none" sz="900" baseline="30000">
                          <a:effectLst/>
                        </a:rPr>
                        <a:t> Note 3</a:t>
                      </a:r>
                      <a:r>
                        <a:rPr lang="x-none" sz="900">
                          <a:effectLst/>
                        </a:rPr>
                        <a:t>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Max(MGRP, SMTC period, DRX cycle))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550340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DRX cycle &gt; 320ms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effectLst/>
                        </a:rPr>
                        <a:t>Y</a:t>
                      </a:r>
                      <a:r>
                        <a:rPr lang="fr-FR" sz="900" baseline="30000">
                          <a:effectLst/>
                        </a:rPr>
                        <a:t> Note 4</a:t>
                      </a:r>
                      <a:r>
                        <a:rPr lang="fr-FR" sz="900">
                          <a:effectLst/>
                        </a:rPr>
                        <a:t>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DRX cycle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80540954"/>
                  </a:ext>
                </a:extLst>
              </a:tr>
              <a:tr h="44450">
                <a:tc gridSpan="2">
                  <a:txBody>
                    <a:bodyPr/>
                    <a:lstStyle/>
                    <a:p>
                      <a:pPr marL="540385" indent="-540385"/>
                      <a:r>
                        <a:rPr lang="x-none" sz="900" dirty="0">
                          <a:effectLst/>
                        </a:rPr>
                        <a:t>NOTE 1:	DRX or non DRX requirements apply according to the conditions described in clause 3.6.1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/>
                      <a:r>
                        <a:rPr lang="x-none" sz="900" dirty="0">
                          <a:effectLst/>
                        </a:rPr>
                        <a:t>NOTE 2:	In EN-DC operation, the parameters, timers and scheduling requests referred to in clause 3.6.1 are for the secondary cell group. The DRX cycle is the DRX cycle of the secondary cell group.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/>
                      <a:r>
                        <a:rPr lang="x-none" sz="900" dirty="0">
                          <a:effectLst/>
                        </a:rPr>
                        <a:t>NOTE 3:	M2 = 1.5 if SMTC periodicity &gt; 40 ms, otherwise M2=1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/>
                      <a:r>
                        <a:rPr lang="x-none" sz="900" dirty="0">
                          <a:effectLst/>
                        </a:rPr>
                        <a:t>NOTE 4:	Y1= [3] when SMTC &lt;= 40ms, Y1= [8] when SMTC &gt; 40ms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6722154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965384FE-30AF-4CEE-A8EC-359F9C1343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508525"/>
              </p:ext>
            </p:extLst>
          </p:nvPr>
        </p:nvGraphicFramePr>
        <p:xfrm>
          <a:off x="1305019" y="4624869"/>
          <a:ext cx="7176101" cy="12344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47840">
                  <a:extLst>
                    <a:ext uri="{9D8B030D-6E8A-4147-A177-3AD203B41FA5}">
                      <a16:colId xmlns:a16="http://schemas.microsoft.com/office/drawing/2014/main" val="3186395977"/>
                    </a:ext>
                  </a:extLst>
                </a:gridCol>
                <a:gridCol w="5528261">
                  <a:extLst>
                    <a:ext uri="{9D8B030D-6E8A-4147-A177-3AD203B41FA5}">
                      <a16:colId xmlns:a16="http://schemas.microsoft.com/office/drawing/2014/main" val="5361735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Condition</a:t>
                      </a:r>
                      <a:r>
                        <a:rPr lang="en-GB" sz="900" baseline="30000">
                          <a:effectLst/>
                        </a:rPr>
                        <a:t> NOTE1,2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T</a:t>
                      </a:r>
                      <a:r>
                        <a:rPr lang="en-GB" sz="900" baseline="-25000">
                          <a:effectLst/>
                        </a:rPr>
                        <a:t> SSB_measurement_period_inter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32039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No DRX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Max(200ms, [6]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Max(MGRP, SMTC period))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44001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DRX cycle </a:t>
                      </a:r>
                      <a:r>
                        <a:rPr lang="en-US" sz="900">
                          <a:effectLst/>
                        </a:rPr>
                        <a:t>≤</a:t>
                      </a:r>
                      <a:r>
                        <a:rPr lang="x-none" sz="900">
                          <a:effectLst/>
                        </a:rPr>
                        <a:t> 320ms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Max(200ms, Ceil([6]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M2</a:t>
                      </a:r>
                      <a:r>
                        <a:rPr lang="x-none" sz="900" baseline="30000">
                          <a:effectLst/>
                        </a:rPr>
                        <a:t>NOTE 3</a:t>
                      </a:r>
                      <a:r>
                        <a:rPr lang="x-none" sz="900">
                          <a:effectLst/>
                        </a:rPr>
                        <a:t>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Max(MGRP, SMTC period, DRX cycle))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16602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DRX cycle &gt; 320ms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[6]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DRX cycle </a:t>
                      </a:r>
                      <a:r>
                        <a:rPr lang="x-none" sz="9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x-none" sz="900">
                          <a:effectLst/>
                        </a:rPr>
                        <a:t> CSSF</a:t>
                      </a:r>
                      <a:r>
                        <a:rPr lang="x-none" sz="900" baseline="-25000">
                          <a:effectLst/>
                        </a:rPr>
                        <a:t>inter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5065563"/>
                  </a:ext>
                </a:extLst>
              </a:tr>
              <a:tr h="44450">
                <a:tc gridSpan="2">
                  <a:txBody>
                    <a:bodyPr/>
                    <a:lstStyle/>
                    <a:p>
                      <a:pPr marL="540385" indent="-540385"/>
                      <a:r>
                        <a:rPr lang="x-none" sz="900" dirty="0">
                          <a:effectLst/>
                        </a:rPr>
                        <a:t>NOTE 1:	DRX or non DRX requirements apply according to the conditions described in clause 3.6.1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/>
                      <a:r>
                        <a:rPr lang="x-none" sz="900" dirty="0">
                          <a:effectLst/>
                        </a:rPr>
                        <a:t>NOTE 2:	In EN-DC operation, the parameters, timers and scheduling requests referred to in clause 3.6.1 are for the secondary cell group. The DRX cycle is the DRX cycle of the secondary cell group.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/>
                      <a:r>
                        <a:rPr lang="x-none" sz="900" dirty="0">
                          <a:effectLst/>
                        </a:rPr>
                        <a:t>NOTE 3:  When [highSpeedMeasFlag-r17] is not configured, M2 = 1.5; When [highSpeedMeasFlag-r17] is configured, M2 = 1.5 if SMTC periodicity &gt; 40 ms;,otherwise M2=1.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95235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32079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4" ma:contentTypeDescription="Create a new document." ma:contentTypeScope="" ma:versionID="4657363b426412f99c90575c569fa0bf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1d137aa175c9de76dc3e16bb87d534cf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</documentManagement>
</p:properties>
</file>

<file path=customXml/itemProps1.xml><?xml version="1.0" encoding="utf-8"?>
<ds:datastoreItem xmlns:ds="http://schemas.openxmlformats.org/officeDocument/2006/customXml" ds:itemID="{EB445FCC-1007-4681-AA7D-972E4F7E99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802469C-0D52-41DA-90DC-2E5045EE5EA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8EB2BBC-A178-49B1-99ED-81B47E4069BB}">
  <ds:schemaRefs>
    <ds:schemaRef ds:uri="http://schemas.microsoft.com/office/2006/metadata/properties"/>
    <ds:schemaRef ds:uri="http://schemas.microsoft.com/office/infopath/2007/PartnerControls"/>
    <ds:schemaRef ds:uri="2f282d3b-eb4a-4b09-b61f-b9593442e28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3317</TotalTime>
  <Words>3727</Words>
  <Application>Microsoft Office PowerPoint</Application>
  <PresentationFormat>全屏显示(4:3)</PresentationFormat>
  <Paragraphs>317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5" baseType="lpstr">
      <vt:lpstr>Arial</vt:lpstr>
      <vt:lpstr>Calibri</vt:lpstr>
      <vt:lpstr>Symbol</vt:lpstr>
      <vt:lpstr>Times New Roman</vt:lpstr>
      <vt:lpstr>Wingdings</vt:lpstr>
      <vt:lpstr>Office 主题</vt:lpstr>
      <vt:lpstr>PowerPoint 演示文稿</vt:lpstr>
      <vt:lpstr>Background</vt:lpstr>
      <vt:lpstr>Agreement</vt:lpstr>
      <vt:lpstr>Agreement</vt:lpstr>
      <vt:lpstr>Agreement</vt:lpstr>
      <vt:lpstr>Agreement</vt:lpstr>
      <vt:lpstr>Agreement</vt:lpstr>
      <vt:lpstr>Agreement</vt:lpstr>
      <vt:lpstr>Agreement</vt:lpstr>
      <vt:lpstr>Agreement</vt:lpstr>
      <vt:lpstr>Agreement</vt:lpstr>
      <vt:lpstr>Agreement</vt:lpstr>
      <vt:lpstr>Agreement</vt:lpstr>
      <vt:lpstr>Agreement</vt:lpstr>
      <vt:lpstr>Agreement</vt:lpstr>
      <vt:lpstr>Agreement</vt:lpstr>
      <vt:lpstr>Agreement</vt:lpstr>
      <vt:lpstr>Agreement</vt:lpstr>
      <vt:lpstr>Agreement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jingjing chen</cp:lastModifiedBy>
  <cp:revision>363</cp:revision>
  <dcterms:created xsi:type="dcterms:W3CDTF">2018-01-09T09:10:37Z</dcterms:created>
  <dcterms:modified xsi:type="dcterms:W3CDTF">2021-05-24T07:00:18Z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D:\Project_3GPP\2020_02_RAN4_94\Pre-meeting Study\Rel-16 HST RRM\R4-200xxxx WF on RRM for NR HST_0304_v1.0_Nokia_CATT_CMCC.pptx</vt:lpwstr>
  </property>
  <property fmtid="{D5CDD505-2E9C-101B-9397-08002B2CF9AE}" pid="4" name="ContentTypeId">
    <vt:lpwstr>0x010100F3E9551B3FDDA24EBF0A209BAAD637CA</vt:lpwstr>
  </property>
</Properties>
</file>