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10" r:id="rId4"/>
    <p:sldId id="319" r:id="rId5"/>
    <p:sldId id="316" r:id="rId6"/>
    <p:sldId id="321" r:id="rId7"/>
    <p:sldId id="30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" initials="EAB" lastIdx="7" clrIdx="0">
    <p:extLst>
      <p:ext uri="{19B8F6BF-5375-455C-9EA6-DF929625EA0E}">
        <p15:presenceInfo xmlns:p15="http://schemas.microsoft.com/office/powerpoint/2012/main" userId="Erics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65" autoAdjust="0"/>
    <p:restoredTop sz="94660"/>
  </p:normalViewPr>
  <p:slideViewPr>
    <p:cSldViewPr snapToGrid="0">
      <p:cViewPr varScale="1">
        <p:scale>
          <a:sx n="90" d="100"/>
          <a:sy n="90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8C041-E8A7-4DEF-85DE-2957B09B2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8529AA-5997-456D-8E67-BF8EF72EC9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41C2AF-8644-4CD8-98EE-61020B74B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A62F50-D52C-483B-9EA6-F1FC84B46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1F5D16-9B85-4BDB-8D5D-D9A3EBF7B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389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E42BF-8C17-43AE-BCF0-507B67AE6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4EB27F-12F7-4EF1-9EDC-174FCE12D0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CFF8A3-E095-4ECB-BF66-81AC3A9BA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CE515-3B4A-4E7B-BC5B-C8EAD3589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FCD4B-F1F6-4A07-89A3-1EBBC394F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90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B99980-5AD4-431A-94B9-05B78E5982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7C6B02-E41B-44C5-95FF-ECECDE6400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19AFF-BAE4-43DD-B086-7803421A0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2A497-0DEE-459A-BB37-AA9A2F033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DB55-DA8B-4CDA-86CF-F0C7B18AB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347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46DA1-F61F-4928-B5DF-D3059C4D1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1DB6C4-E53B-4EC3-9920-22DEE03F3F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41617-BC8E-4C73-97BD-1E22846AE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4C3455-2A1A-4086-91C0-528E9640B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A1D8C-3712-4036-8A4C-DD0EEE6860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196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8B1B7-D972-4E81-B665-D9A162E80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6A4FB-5946-4578-AA76-B083C42743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96A812-08E3-4A1D-AD7E-E357730AF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1C6332-8B7A-4A8A-881A-F25B73524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97934B-B9C2-425F-920B-C522B1C20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182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85ED9-016A-4EAE-8C8C-41C9CE303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40761-6922-48FA-82B8-6C7F79BFEE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272253-AAFA-4CC5-B26F-AE4D9F48AC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B9A213-41D7-438D-9EBF-D27109657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DD408-C3D7-4D7D-B174-7E507665E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13C10F-7A1D-4700-9B1D-9D45B1376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51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EE7CB-5E1A-4E1F-863E-E3AC75340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7D17D9-0AD1-4CD7-A7E3-4394463F99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191956-0B92-4169-AB35-C9111B3884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EDCBAC-E197-42CB-B120-4C43120E03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7AA4DC-2BB1-48DB-A8F8-AC737EE4A6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3FC106-47FB-494C-BDBA-63DA186C0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6C2738-AE93-411D-9AA9-84B106D55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4C634D-6983-4F8A-9E8C-E66087301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33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6B48D-33E2-4424-B72D-F9A23F92A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E3466C-440B-4FD4-A4E1-5EEB7B326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84E854-E39F-4B2C-AAFB-299C23E0F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BE9FAA-EAE5-4375-AFD0-A3740D2A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380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00BDF2-3D4D-47D5-9515-C0F7DB72C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7EC229-F677-4F6B-AA22-B50A97116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D92BB6-A005-4D07-9B20-29A7A679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610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33D03-3227-4F7D-BD18-E07F5506D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D4E528-8889-4C29-882F-F7381B061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59B9E1-7109-4A3D-8E27-6213D0B01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5B394D-980A-4059-8058-DF2F6B419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C5803F-80E9-4C0E-B9AB-1DFC0BA56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FCEDD5-BD5E-4668-939C-C713D7A44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079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25B69-F484-4D62-8DCF-AA7F4C767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7548C6-761B-4E09-AC1B-71FE44E5526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7B9C0F-F9A3-428E-98A5-68276D2E3C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6C663D-79D6-4BE0-A294-C067493AB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8AE9A-C3F7-49A6-9A80-03BB6F79EE9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98A34F-91F3-47A5-BCAB-F8A15E19A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CA5289-7522-42F6-80ED-5AA6881C8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724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11743D-3E47-4D6D-8F99-9C79A62A7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E50D45-7904-435E-88B4-B64436F91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FD22BA-E104-43C4-9417-C6A091DBA6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8AE9A-C3F7-49A6-9A80-03BB6F79EE92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4DCE26-99FB-4BB3-B267-D643EE716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5D32C-3EBD-4582-A51A-230204A467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9983C-77F6-4897-A40E-27454F8CF3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835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434D9-7B7A-4E3D-8DA4-4BF1E4A3E2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307" y="1154262"/>
            <a:ext cx="11160807" cy="2387600"/>
          </a:xfrm>
        </p:spPr>
        <p:txBody>
          <a:bodyPr>
            <a:normAutofit/>
          </a:bodyPr>
          <a:lstStyle/>
          <a:p>
            <a:r>
              <a:rPr lang="en-US" sz="4800" dirty="0">
                <a:solidFill>
                  <a:schemeClr val="accent5">
                    <a:lumMod val="75000"/>
                  </a:schemeClr>
                </a:solidFill>
              </a:rPr>
              <a:t>Way Forward on core requirement maintenance of Direct SCell activation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BC4FF4-1FC1-436A-877C-58056A298D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7731"/>
            <a:ext cx="9144000" cy="1655762"/>
          </a:xfrm>
        </p:spPr>
        <p:txBody>
          <a:bodyPr/>
          <a:lstStyle/>
          <a:p>
            <a:r>
              <a:rPr lang="sv-SE" dirty="0"/>
              <a:t>Ericsson,</a:t>
            </a:r>
            <a:r>
              <a:rPr lang="sv-SE" dirty="0">
                <a:solidFill>
                  <a:srgbClr val="0070C0"/>
                </a:solidFill>
              </a:rPr>
              <a:t> </a:t>
            </a:r>
            <a:r>
              <a:rPr lang="sv-SE" dirty="0"/>
              <a:t>...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0516AE-7250-4E64-AF44-EC784B22B1A6}"/>
              </a:ext>
            </a:extLst>
          </p:cNvPr>
          <p:cNvSpPr txBox="1"/>
          <p:nvPr/>
        </p:nvSpPr>
        <p:spPr>
          <a:xfrm>
            <a:off x="425885" y="476032"/>
            <a:ext cx="4897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b="1" dirty="0"/>
              <a:t>3GPP TSG-RAN WG4 Meeting #99-e</a:t>
            </a:r>
          </a:p>
          <a:p>
            <a:r>
              <a:rPr lang="sv-SE" b="1" dirty="0"/>
              <a:t>Electronic Meeting, May 19 – 27, 2021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A03C48-36DE-4A13-9BDA-7459D109CB5C}"/>
              </a:ext>
            </a:extLst>
          </p:cNvPr>
          <p:cNvSpPr txBox="1"/>
          <p:nvPr/>
        </p:nvSpPr>
        <p:spPr>
          <a:xfrm>
            <a:off x="6868438" y="476032"/>
            <a:ext cx="4897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b="1" dirty="0"/>
              <a:t>R4-2108290</a:t>
            </a:r>
          </a:p>
          <a:p>
            <a:pPr algn="r"/>
            <a:r>
              <a:rPr lang="sv-SE" b="1" dirty="0"/>
              <a:t>Document for: </a:t>
            </a:r>
            <a:r>
              <a:rPr lang="sv-SE" dirty="0"/>
              <a:t>Approval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423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Background</a:t>
            </a:r>
            <a:endParaRPr lang="en-US" sz="3200" dirty="0">
              <a:solidFill>
                <a:srgbClr val="0070C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DE76DE-FD78-44DC-A603-9EFD032CB8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sv-SE" sz="2200" dirty="0"/>
              <a:t>Companies provided contributions on core requirement maintenance to RAN4#99-e.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v-SE" sz="2200" dirty="0"/>
              <a:t>Agreements and open issues pertaining to those contributions are captured in this WF.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sv-SE" sz="2200" dirty="0"/>
              <a:t>Further background can be found in R4-2108385 or revision thereof.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378506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4F819-B501-4EB0-AAEC-92CB70C7B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Agreements in RAN4#99-e						(1/4)</a:t>
            </a:r>
            <a:br>
              <a:rPr lang="sv-SE" sz="3200" dirty="0">
                <a:solidFill>
                  <a:srgbClr val="0070C0"/>
                </a:solidFill>
              </a:rPr>
            </a:br>
            <a:r>
              <a:rPr lang="sv-SE" sz="3200" dirty="0">
                <a:solidFill>
                  <a:srgbClr val="0070C0"/>
                </a:solidFill>
              </a:rPr>
              <a:t>Core requirement maintenance – Direct SCell activation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367A4-3D97-4E4F-8F36-EA76379DB6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200" dirty="0">
                <a:highlight>
                  <a:srgbClr val="00FF00"/>
                </a:highlight>
              </a:rPr>
              <a:t>Agreement:</a:t>
            </a:r>
            <a:endParaRPr lang="sv-SE" sz="2200" strike="sngStrike" dirty="0">
              <a:highlight>
                <a:srgbClr val="FFFF00"/>
              </a:highlight>
            </a:endParaRP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Timeline for directly activated SCell configured with multiple TCI states:</a:t>
            </a:r>
            <a:r>
              <a:rPr lang="en-GB" sz="2000" baseline="30000" dirty="0"/>
              <a:t>[Issue 1-1-1]</a:t>
            </a:r>
            <a:endParaRPr lang="en-US" sz="1800" strike="sngStrike" dirty="0"/>
          </a:p>
          <a:p>
            <a:pPr marL="742950" lvl="2" indent="-28575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1600" dirty="0" err="1"/>
              <a:t>N</a:t>
            </a:r>
            <a:r>
              <a:rPr lang="en-GB" sz="1600" baseline="-25000" dirty="0" err="1"/>
              <a:t>direct</a:t>
            </a:r>
            <a:r>
              <a:rPr lang="en-GB" sz="1600" dirty="0"/>
              <a:t> = </a:t>
            </a:r>
            <a:r>
              <a:rPr lang="en-US" sz="1600" dirty="0" err="1"/>
              <a:t>T</a:t>
            </a:r>
            <a:r>
              <a:rPr lang="en-US" sz="1600" baseline="-25000" dirty="0" err="1"/>
              <a:t>RRC_Process</a:t>
            </a:r>
            <a:r>
              <a:rPr lang="en-US" sz="1600" dirty="0"/>
              <a:t> </a:t>
            </a:r>
            <a:r>
              <a:rPr lang="en-GB" sz="1600" dirty="0"/>
              <a:t>+ T</a:t>
            </a:r>
            <a:r>
              <a:rPr lang="en-GB" sz="1600" baseline="-25000" dirty="0"/>
              <a:t>1</a:t>
            </a:r>
            <a:r>
              <a:rPr lang="en-GB" sz="1600" dirty="0"/>
              <a:t> + </a:t>
            </a:r>
            <a:r>
              <a:rPr lang="en-GB" sz="1600" dirty="0" err="1"/>
              <a:t>T</a:t>
            </a:r>
            <a:r>
              <a:rPr lang="en-GB" sz="1600" baseline="-25000" dirty="0" err="1"/>
              <a:t>activation_time</a:t>
            </a:r>
            <a:r>
              <a:rPr lang="en-GB" sz="1600" baseline="-25000" dirty="0"/>
              <a:t> </a:t>
            </a:r>
            <a:r>
              <a:rPr lang="en-GB" sz="1600" dirty="0"/>
              <a:t>+ </a:t>
            </a:r>
            <a:r>
              <a:rPr lang="en-GB" sz="1600" dirty="0" err="1"/>
              <a:t>T</a:t>
            </a:r>
            <a:r>
              <a:rPr lang="en-GB" sz="1600" baseline="-25000" dirty="0" err="1"/>
              <a:t>CSI_Reporting</a:t>
            </a:r>
            <a:r>
              <a:rPr lang="en-GB" sz="1600" dirty="0"/>
              <a:t> - 3ms</a:t>
            </a:r>
            <a:r>
              <a:rPr lang="en-GB" sz="1800" dirty="0"/>
              <a:t>, when TCI state is not indicated within </a:t>
            </a:r>
            <a:r>
              <a:rPr lang="en-GB" sz="1800" dirty="0" err="1"/>
              <a:t>T</a:t>
            </a:r>
            <a:r>
              <a:rPr lang="en-GB" sz="1800" baseline="-25000" dirty="0" err="1"/>
              <a:t>activation_time</a:t>
            </a:r>
            <a:r>
              <a:rPr lang="en-GB" sz="1800" dirty="0"/>
              <a:t>, and</a:t>
            </a:r>
          </a:p>
          <a:p>
            <a:pPr marL="742950" lvl="2" indent="-285750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en-GB" sz="1600" dirty="0" err="1"/>
              <a:t>N</a:t>
            </a:r>
            <a:r>
              <a:rPr lang="en-GB" sz="1600" baseline="-25000" dirty="0" err="1"/>
              <a:t>direct</a:t>
            </a:r>
            <a:r>
              <a:rPr lang="en-GB" sz="1600" dirty="0"/>
              <a:t> = </a:t>
            </a:r>
            <a:r>
              <a:rPr lang="en-GB" sz="1600" dirty="0" err="1"/>
              <a:t>T</a:t>
            </a:r>
            <a:r>
              <a:rPr lang="en-GB" sz="1600" baseline="-25000" dirty="0" err="1"/>
              <a:t>RRC_Process</a:t>
            </a:r>
            <a:r>
              <a:rPr lang="en-GB" sz="1600" baseline="-25000" dirty="0"/>
              <a:t> </a:t>
            </a:r>
            <a:r>
              <a:rPr lang="en-GB" sz="1600" dirty="0"/>
              <a:t>+ T</a:t>
            </a:r>
            <a:r>
              <a:rPr lang="en-GB" sz="1600" baseline="-25000" dirty="0"/>
              <a:t>1</a:t>
            </a:r>
            <a:r>
              <a:rPr lang="en-GB" sz="1600" dirty="0"/>
              <a:t> + T</a:t>
            </a:r>
            <a:r>
              <a:rPr lang="en-GB" sz="1600" baseline="-25000" dirty="0"/>
              <a:t>HARQ</a:t>
            </a:r>
            <a:r>
              <a:rPr lang="en-GB" sz="1600" dirty="0"/>
              <a:t> + </a:t>
            </a:r>
            <a:r>
              <a:rPr lang="en-GB" sz="1600" dirty="0" err="1"/>
              <a:t>T</a:t>
            </a:r>
            <a:r>
              <a:rPr lang="en-GB" sz="1600" baseline="-25000" dirty="0" err="1"/>
              <a:t>activation_time</a:t>
            </a:r>
            <a:r>
              <a:rPr lang="en-GB" sz="1600" baseline="-25000" dirty="0"/>
              <a:t> </a:t>
            </a:r>
            <a:r>
              <a:rPr lang="en-GB" sz="1600" dirty="0"/>
              <a:t>+ </a:t>
            </a:r>
            <a:r>
              <a:rPr lang="en-GB" sz="1600" dirty="0" err="1"/>
              <a:t>T</a:t>
            </a:r>
            <a:r>
              <a:rPr lang="en-GB" sz="1600" baseline="-25000" dirty="0" err="1"/>
              <a:t>CSI_Reporting</a:t>
            </a:r>
            <a:r>
              <a:rPr lang="en-GB" sz="1800" dirty="0"/>
              <a:t>, otherwise </a:t>
            </a:r>
          </a:p>
          <a:p>
            <a:pPr marL="914400" lvl="3" indent="0">
              <a:lnSpc>
                <a:spcPct val="100000"/>
              </a:lnSpc>
              <a:spcBef>
                <a:spcPts val="0"/>
              </a:spcBef>
              <a:buNone/>
            </a:pPr>
            <a:endParaRPr lang="en-GB" dirty="0"/>
          </a:p>
          <a:p>
            <a:pPr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Agreement</a:t>
            </a:r>
            <a:r>
              <a:rPr lang="en-US" sz="2000" strike="sngStrike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captured in CR R4-2108292 or revision thereof.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27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4F819-B501-4EB0-AAEC-92CB70C7B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Agreements in RAN4#99-e						(2/4)</a:t>
            </a:r>
            <a:br>
              <a:rPr lang="sv-SE" sz="3200" dirty="0">
                <a:solidFill>
                  <a:srgbClr val="0070C0"/>
                </a:solidFill>
              </a:rPr>
            </a:br>
            <a:r>
              <a:rPr lang="sv-SE" sz="3200" dirty="0">
                <a:solidFill>
                  <a:srgbClr val="0070C0"/>
                </a:solidFill>
              </a:rPr>
              <a:t>Core requirement maintenance – Direct SCell activation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367A4-3D97-4E4F-8F36-EA76379DB6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v-SE" sz="2200" dirty="0">
                <a:highlight>
                  <a:srgbClr val="00FF00"/>
                </a:highlight>
              </a:rPr>
              <a:t>Agreement: </a:t>
            </a:r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Removal of bracket for SCell known condition in NR FR1:</a:t>
            </a:r>
            <a:r>
              <a:rPr lang="en-GB" sz="2000" baseline="30000" dirty="0"/>
              <a:t>[Issue 1-2-1]</a:t>
            </a:r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/>
              <a:t>Remove bracket around [5] seconds in SCell known condition requirement for Direct SCell Activation in NR FR1.</a:t>
            </a:r>
          </a:p>
          <a:p>
            <a:pPr marL="457200" lvl="1" indent="0">
              <a:buNone/>
            </a:pPr>
            <a:endParaRPr lang="en-GB" sz="1800" dirty="0"/>
          </a:p>
          <a:p>
            <a:pPr marL="228600" lvl="1">
              <a:lnSpc>
                <a:spcPct val="10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r>
              <a:rPr lang="en-US" sz="2000" dirty="0">
                <a:solidFill>
                  <a:schemeClr val="accent5">
                    <a:lumMod val="75000"/>
                  </a:schemeClr>
                </a:solidFill>
              </a:rPr>
              <a:t>Agreement captured in CR R4-2108293 or revision thereof.</a:t>
            </a:r>
          </a:p>
        </p:txBody>
      </p:sp>
    </p:spTree>
    <p:extLst>
      <p:ext uri="{BB962C8B-B14F-4D97-AF65-F5344CB8AC3E}">
        <p14:creationId xmlns:p14="http://schemas.microsoft.com/office/powerpoint/2010/main" val="72180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4F819-B501-4EB0-AAEC-92CB70C7B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Agreements in RAN4#99-e						(3/4)</a:t>
            </a:r>
            <a:br>
              <a:rPr lang="sv-SE" sz="3200" dirty="0">
                <a:solidFill>
                  <a:srgbClr val="0070C0"/>
                </a:solidFill>
              </a:rPr>
            </a:br>
            <a:r>
              <a:rPr lang="sv-SE" sz="3200" dirty="0">
                <a:solidFill>
                  <a:srgbClr val="0070C0"/>
                </a:solidFill>
              </a:rPr>
              <a:t>Core requirement maintenance – Direct SCell activation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367A4-3D97-4E4F-8F36-EA76379DB6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sv-SE" sz="2200" dirty="0">
                <a:highlight>
                  <a:srgbClr val="FFFF00"/>
                </a:highlight>
              </a:rPr>
              <a:t>Yet to be settled: </a:t>
            </a:r>
          </a:p>
          <a:p>
            <a:pPr>
              <a:buFont typeface="Calibri" panose="020F0502020204030204" pitchFamily="34" charset="0"/>
              <a:buChar char="─"/>
            </a:pPr>
            <a:r>
              <a:rPr lang="en-GB" sz="2000" dirty="0">
                <a:solidFill>
                  <a:schemeClr val="accent5">
                    <a:lumMod val="75000"/>
                  </a:schemeClr>
                </a:solidFill>
              </a:rPr>
              <a:t>Measurement period threshold value for requirement branching in NR FR1:</a:t>
            </a:r>
            <a:r>
              <a:rPr lang="en-GB" sz="2000" baseline="30000" dirty="0"/>
              <a:t>[Issue 1-3-1]</a:t>
            </a:r>
            <a:endParaRPr lang="en-US" sz="2000" dirty="0">
              <a:solidFill>
                <a:schemeClr val="accent5">
                  <a:lumMod val="75000"/>
                </a:schemeClr>
              </a:solidFill>
            </a:endParaRP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>
                <a:solidFill>
                  <a:srgbClr val="0070C0"/>
                </a:solidFill>
              </a:rPr>
              <a:t>Option 1: </a:t>
            </a:r>
            <a:r>
              <a:rPr lang="en-GB" sz="1800" dirty="0"/>
              <a:t>Increase the measurement period threshold for Direct SCell activation in FR1 from 1280ms to [5]s.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>
                <a:solidFill>
                  <a:srgbClr val="0070C0"/>
                </a:solidFill>
              </a:rPr>
              <a:t>Option 2a: </a:t>
            </a:r>
            <a:r>
              <a:rPr lang="en-US" sz="1800" dirty="0"/>
              <a:t>Use threshold [2560ms]</a:t>
            </a:r>
            <a:r>
              <a:rPr lang="en-US" sz="1800" dirty="0" err="1"/>
              <a:t>xCSSFinter</a:t>
            </a:r>
            <a:r>
              <a:rPr lang="en-US" sz="1800" dirty="0"/>
              <a:t> for Direct SCell activation in FR1.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>
                <a:solidFill>
                  <a:srgbClr val="0070C0"/>
                </a:solidFill>
              </a:rPr>
              <a:t>Option 2b: </a:t>
            </a:r>
            <a:r>
              <a:rPr lang="en-GB" sz="1800" dirty="0"/>
              <a:t>Use the threshold [1280ms]×</a:t>
            </a:r>
            <a:r>
              <a:rPr lang="en-GB" sz="1800" dirty="0" err="1"/>
              <a:t>CSSFinter</a:t>
            </a:r>
            <a:r>
              <a:rPr lang="en-GB" sz="1800" dirty="0"/>
              <a:t> for Direct SCell activation in FR1.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>
                <a:solidFill>
                  <a:srgbClr val="0070C0"/>
                </a:solidFill>
              </a:rPr>
              <a:t>Option 3: </a:t>
            </a:r>
            <a:r>
              <a:rPr lang="en-GB" sz="1800" dirty="0"/>
              <a:t>Do not use a threshold in the Direct SCell activation delay requirement. Always assume the longer activation procedure (</a:t>
            </a:r>
            <a:r>
              <a:rPr lang="en-GB" sz="1800" dirty="0" err="1"/>
              <a:t>T</a:t>
            </a:r>
            <a:r>
              <a:rPr lang="en-GB" sz="1800" baseline="-25000" dirty="0" err="1"/>
              <a:t>FirstSSB_MAX</a:t>
            </a:r>
            <a:r>
              <a:rPr lang="en-GB" sz="1800" dirty="0"/>
              <a:t> + </a:t>
            </a:r>
            <a:r>
              <a:rPr lang="en-GB" sz="1800" dirty="0" err="1"/>
              <a:t>Trs</a:t>
            </a:r>
            <a:r>
              <a:rPr lang="en-GB" sz="1800" dirty="0"/>
              <a:t> + 5ms) is needed.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1800" dirty="0">
                <a:solidFill>
                  <a:srgbClr val="0070C0"/>
                </a:solidFill>
              </a:rPr>
              <a:t>Option 4: </a:t>
            </a:r>
            <a:r>
              <a:rPr lang="en-GB" sz="1800" dirty="0"/>
              <a:t>Keep agreement in RAN4#98-bis-e unchanged, i.e. use [1280ms] for Direct SCell activation in FR1</a:t>
            </a:r>
          </a:p>
          <a:p>
            <a:pPr marL="457200" lvl="1" indent="0" algn="r">
              <a:buNone/>
            </a:pPr>
            <a:r>
              <a:rPr lang="en-GB" sz="1800" i="1" dirty="0">
                <a:solidFill>
                  <a:srgbClr val="0070C0"/>
                </a:solidFill>
              </a:rPr>
              <a:t>continued on next slide</a:t>
            </a:r>
          </a:p>
        </p:txBody>
      </p:sp>
    </p:spTree>
    <p:extLst>
      <p:ext uri="{BB962C8B-B14F-4D97-AF65-F5344CB8AC3E}">
        <p14:creationId xmlns:p14="http://schemas.microsoft.com/office/powerpoint/2010/main" val="3805136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4F819-B501-4EB0-AAEC-92CB70C7B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200" dirty="0">
                <a:solidFill>
                  <a:srgbClr val="0070C0"/>
                </a:solidFill>
              </a:rPr>
              <a:t>Agreements in RAN4#99-e						(4/4)</a:t>
            </a:r>
            <a:br>
              <a:rPr lang="sv-SE" sz="3200" dirty="0">
                <a:solidFill>
                  <a:srgbClr val="0070C0"/>
                </a:solidFill>
              </a:rPr>
            </a:br>
            <a:r>
              <a:rPr lang="sv-SE" sz="3200" dirty="0">
                <a:solidFill>
                  <a:srgbClr val="0070C0"/>
                </a:solidFill>
              </a:rPr>
              <a:t>Core requirement maintenance – Direct SCell activation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367A4-3D97-4E4F-8F36-EA76379DB6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sv-SE" sz="1800" i="1" dirty="0">
                <a:solidFill>
                  <a:srgbClr val="0070C0"/>
                </a:solidFill>
              </a:rPr>
              <a:t>continued from previous slide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70C0"/>
                </a:solidFill>
              </a:rPr>
              <a:t>Option 5 (added during 2</a:t>
            </a:r>
            <a:r>
              <a:rPr lang="en-US" sz="1800" baseline="30000" dirty="0">
                <a:solidFill>
                  <a:srgbClr val="0070C0"/>
                </a:solidFill>
              </a:rPr>
              <a:t>nd</a:t>
            </a:r>
            <a:r>
              <a:rPr lang="en-US" sz="1800" dirty="0">
                <a:solidFill>
                  <a:srgbClr val="0070C0"/>
                </a:solidFill>
              </a:rPr>
              <a:t> round GTW session):</a:t>
            </a:r>
          </a:p>
          <a:p>
            <a:pPr lvl="2">
              <a:buFont typeface="Calibri" panose="020F0502020204030204" pitchFamily="34" charset="0"/>
              <a:buChar char="─"/>
            </a:pPr>
            <a:r>
              <a:rPr lang="en-US" sz="1800" dirty="0"/>
              <a:t>Case 1: Activation delay for an SCell which was a deactivated SCell prior to e.g. HO and now target for the direct SCell activation.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US" dirty="0"/>
              <a:t>Reuse requirements in 8.3.2</a:t>
            </a:r>
          </a:p>
          <a:p>
            <a:pPr lvl="2">
              <a:buFont typeface="Calibri" panose="020F0502020204030204" pitchFamily="34" charset="0"/>
              <a:buChar char="─"/>
            </a:pPr>
            <a:r>
              <a:rPr lang="en-US" sz="1800" dirty="0"/>
              <a:t>Case 2: Other cells (i.e. cells which were not deactivated SCell prior to being target SCell in the direct activation)</a:t>
            </a:r>
          </a:p>
          <a:p>
            <a:pPr lvl="3">
              <a:buFont typeface="Wingdings" panose="05000000000000000000" pitchFamily="2" charset="2"/>
              <a:buChar char="§"/>
            </a:pPr>
            <a:r>
              <a:rPr lang="en-US" dirty="0"/>
              <a:t>If the SCell is known and belongs to FR1, </a:t>
            </a:r>
            <a:r>
              <a:rPr lang="en-US" dirty="0" err="1"/>
              <a:t>T</a:t>
            </a:r>
            <a:r>
              <a:rPr lang="en-US" baseline="-25000" dirty="0" err="1"/>
              <a:t>CSI_Reporting</a:t>
            </a:r>
            <a:r>
              <a:rPr lang="en-US" baseline="-25000" dirty="0"/>
              <a:t> </a:t>
            </a:r>
            <a:r>
              <a:rPr lang="en-US" dirty="0"/>
              <a:t>is specified in clause 8.3.2 and </a:t>
            </a:r>
            <a:r>
              <a:rPr lang="en-US" dirty="0" err="1"/>
              <a:t>T</a:t>
            </a:r>
            <a:r>
              <a:rPr lang="en-US" baseline="-25000" dirty="0" err="1"/>
              <a:t>activation_time</a:t>
            </a:r>
            <a:r>
              <a:rPr lang="en-US" dirty="0"/>
              <a:t> is defined as:</a:t>
            </a:r>
          </a:p>
          <a:p>
            <a:pPr lvl="4"/>
            <a:r>
              <a:rPr lang="en-US" dirty="0" err="1"/>
              <a:t>T</a:t>
            </a:r>
            <a:r>
              <a:rPr lang="en-US" baseline="-25000" dirty="0" err="1"/>
              <a:t>FirstSSB</a:t>
            </a:r>
            <a:r>
              <a:rPr lang="en-US" dirty="0"/>
              <a:t>+ 5ms, if the measurement period is equal to or smaller than [1280]</a:t>
            </a:r>
            <a:r>
              <a:rPr lang="en-US" dirty="0" err="1"/>
              <a:t>ms.</a:t>
            </a:r>
            <a:r>
              <a:rPr lang="en-US" dirty="0"/>
              <a:t> </a:t>
            </a:r>
          </a:p>
          <a:p>
            <a:pPr lvl="4"/>
            <a:r>
              <a:rPr lang="en-US" dirty="0" err="1"/>
              <a:t>T</a:t>
            </a:r>
            <a:r>
              <a:rPr lang="en-US" baseline="-25000" dirty="0" err="1"/>
              <a:t>FirstSSB_MAX</a:t>
            </a:r>
            <a:r>
              <a:rPr lang="en-US" baseline="-25000" dirty="0"/>
              <a:t> </a:t>
            </a:r>
            <a:r>
              <a:rPr lang="en-US" dirty="0"/>
              <a:t>+ </a:t>
            </a:r>
            <a:r>
              <a:rPr lang="en-US" dirty="0" err="1"/>
              <a:t>T</a:t>
            </a:r>
            <a:r>
              <a:rPr lang="en-US" baseline="-25000" dirty="0" err="1"/>
              <a:t>rs</a:t>
            </a:r>
            <a:r>
              <a:rPr lang="en-US" dirty="0"/>
              <a:t> + 5ms, if measurement period is larger than [1280]</a:t>
            </a:r>
            <a:r>
              <a:rPr lang="en-US" dirty="0" err="1"/>
              <a:t>ms.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71367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EE16-87D1-4820-A399-FE15952F3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5605"/>
            <a:ext cx="10515600" cy="1325563"/>
          </a:xfrm>
        </p:spPr>
        <p:txBody>
          <a:bodyPr anchor="ctr">
            <a:norm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For RAN4#100-e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A2D306-2FAF-4183-9F91-888EA8060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pPr marL="342900" lvl="1" indent="-3429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sv-SE" dirty="0"/>
              <a:t>Interested companies are asked to provide contributions on remaining open issues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endParaRPr lang="en-GB" dirty="0"/>
          </a:p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endParaRPr lang="en-GB" dirty="0"/>
          </a:p>
          <a:p>
            <a:pPr marL="342900" lvl="1" indent="-342900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endParaRPr lang="en-GB" dirty="0">
              <a:solidFill>
                <a:schemeClr val="accent5">
                  <a:lumMod val="75000"/>
                </a:schemeClr>
              </a:solidFill>
            </a:endParaRPr>
          </a:p>
          <a:p>
            <a:pPr marL="342900" lvl="1" indent="-342900">
              <a:lnSpc>
                <a:spcPct val="110000"/>
              </a:lnSpc>
              <a:spcBef>
                <a:spcPts val="0"/>
              </a:spcBef>
              <a:buFont typeface="Calibri" panose="020F0502020204030204" pitchFamily="34" charset="0"/>
              <a:buChar char="─"/>
            </a:pPr>
            <a:endParaRPr lang="en-GB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endParaRPr lang="en-GB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237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555</Words>
  <Application>Microsoft Office PowerPoint</Application>
  <PresentationFormat>Widescreen</PresentationFormat>
  <Paragraphs>46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Wingdings</vt:lpstr>
      <vt:lpstr>Office Theme</vt:lpstr>
      <vt:lpstr>Way Forward on core requirement maintenance of Direct SCell activation</vt:lpstr>
      <vt:lpstr>Background</vt:lpstr>
      <vt:lpstr>Agreements in RAN4#99-e      (1/4) Core requirement maintenance – Direct SCell activation</vt:lpstr>
      <vt:lpstr>Agreements in RAN4#99-e      (2/4) Core requirement maintenance – Direct SCell activation</vt:lpstr>
      <vt:lpstr>Agreements in RAN4#99-e      (3/4) Core requirement maintenance – Direct SCell activation</vt:lpstr>
      <vt:lpstr>Agreements in RAN4#99-e      (4/4) Core requirement maintenance – Direct SCell activation</vt:lpstr>
      <vt:lpstr>For RAN4#100-e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core requirement maintenance of Direct SCell activation</dc:title>
  <dc:creator>Dalsgaard, Lars (Nokia - FI/Oulu)</dc:creator>
  <cp:lastModifiedBy>Moderator</cp:lastModifiedBy>
  <cp:revision>33</cp:revision>
  <dcterms:created xsi:type="dcterms:W3CDTF">2021-05-24T11:49:14Z</dcterms:created>
  <dcterms:modified xsi:type="dcterms:W3CDTF">2021-05-26T18:32:13Z</dcterms:modified>
</cp:coreProperties>
</file>