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26"/>
  </p:notesMasterIdLst>
  <p:handoutMasterIdLst>
    <p:handoutMasterId r:id="rId27"/>
  </p:handoutMasterIdLst>
  <p:sldIdLst>
    <p:sldId id="341" r:id="rId5"/>
    <p:sldId id="363" r:id="rId6"/>
    <p:sldId id="364" r:id="rId7"/>
    <p:sldId id="365" r:id="rId8"/>
    <p:sldId id="464" r:id="rId9"/>
    <p:sldId id="467" r:id="rId10"/>
    <p:sldId id="505" r:id="rId11"/>
    <p:sldId id="450" r:id="rId12"/>
    <p:sldId id="452" r:id="rId13"/>
    <p:sldId id="453" r:id="rId14"/>
    <p:sldId id="489" r:id="rId15"/>
    <p:sldId id="469" r:id="rId16"/>
    <p:sldId id="491" r:id="rId17"/>
    <p:sldId id="471" r:id="rId18"/>
    <p:sldId id="472" r:id="rId19"/>
    <p:sldId id="493" r:id="rId20"/>
    <p:sldId id="495" r:id="rId21"/>
    <p:sldId id="507" r:id="rId22"/>
    <p:sldId id="502" r:id="rId23"/>
    <p:sldId id="503" r:id="rId24"/>
    <p:sldId id="481" r:id="rId2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 Everaere" initials="DE" lastIdx="6" clrIdx="0"/>
  <p:cmAuthor id="2" name="ZTE" initials="Xuefei"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00"/>
    <a:srgbClr val="FFFFFF"/>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95EB087-F687-4260-9C35-C1A1263E8C5E}" v="6" dt="2021-05-26T01:59:13.084"/>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23" autoAdjust="0"/>
    <p:restoredTop sz="86457" autoAdjust="0"/>
  </p:normalViewPr>
  <p:slideViewPr>
    <p:cSldViewPr snapToGrid="0">
      <p:cViewPr varScale="1">
        <p:scale>
          <a:sx n="76" d="100"/>
          <a:sy n="76" d="100"/>
        </p:scale>
        <p:origin x="1022" y="5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70" d="100"/>
          <a:sy n="70" d="100"/>
        </p:scale>
        <p:origin x="-3019" y="509"/>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t>‹N°›</a:t>
            </a:fld>
            <a:endParaRPr lang="en-GB" altLang="en-US"/>
          </a:p>
        </p:txBody>
      </p:sp>
    </p:spTree>
    <p:extLst>
      <p:ext uri="{BB962C8B-B14F-4D97-AF65-F5344CB8AC3E}">
        <p14:creationId xmlns:p14="http://schemas.microsoft.com/office/powerpoint/2010/main" val="35530576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t>‹N°›</a:t>
            </a:fld>
            <a:endParaRPr lang="en-GB" altLang="en-US"/>
          </a:p>
        </p:txBody>
      </p:sp>
    </p:spTree>
    <p:extLst>
      <p:ext uri="{BB962C8B-B14F-4D97-AF65-F5344CB8AC3E}">
        <p14:creationId xmlns:p14="http://schemas.microsoft.com/office/powerpoint/2010/main" val="22312649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t>1</a:t>
            </a:fld>
            <a:endParaRPr lang="en-GB" altLang="en-US"/>
          </a:p>
        </p:txBody>
      </p:sp>
    </p:spTree>
    <p:extLst>
      <p:ext uri="{BB962C8B-B14F-4D97-AF65-F5344CB8AC3E}">
        <p14:creationId xmlns:p14="http://schemas.microsoft.com/office/powerpoint/2010/main" val="291858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2020</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‹N°›</a:t>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50" y="36513"/>
            <a:ext cx="4286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sz="1200" b="1" kern="1200" dirty="0">
                <a:solidFill>
                  <a:schemeClr val="tx1"/>
                </a:solidFill>
                <a:latin typeface="Arial" panose="020B0604020202020204"/>
                <a:ea typeface="+mn-ea"/>
                <a:cs typeface="Arial" panose="020B0604020202020204" pitchFamily="34" charset="0"/>
              </a:rPr>
              <a:t>3GPP TSG-RAN WG4 Meeting # 99-e </a:t>
            </a:r>
            <a:r>
              <a:rPr lang="sv-SE" altLang="en-US" sz="1200" b="1" dirty="0">
                <a:latin typeface="Arial" panose="020B0604020202020204"/>
              </a:rPr>
              <a:t>	</a:t>
            </a:r>
          </a:p>
          <a:p>
            <a:pPr eaLnBrk="1" hangingPunct="1">
              <a:defRPr/>
            </a:pPr>
            <a:r>
              <a:rPr lang="en-GB" sz="1200" b="1" kern="1200" dirty="0">
                <a:solidFill>
                  <a:schemeClr val="tx1"/>
                </a:solidFill>
                <a:latin typeface="Arial" panose="020B0604020202020204"/>
                <a:ea typeface="+mn-ea"/>
                <a:cs typeface="Arial" panose="020B0604020202020204" pitchFamily="34" charset="0"/>
              </a:rPr>
              <a:t>Electronic Meeting, </a:t>
            </a:r>
            <a:r>
              <a:rPr lang="en-US" sz="1200" b="1" kern="1200" dirty="0">
                <a:solidFill>
                  <a:schemeClr val="tx1"/>
                </a:solidFill>
                <a:latin typeface="Arial" panose="020B0604020202020204"/>
                <a:ea typeface="+mn-ea"/>
                <a:cs typeface="Arial" panose="020B0604020202020204" pitchFamily="34" charset="0"/>
              </a:rPr>
              <a:t>19th-27th of May, 2021</a:t>
            </a:r>
            <a:endParaRPr lang="sv-SE" altLang="en-US" sz="1200" b="1" kern="1200" dirty="0">
              <a:solidFill>
                <a:schemeClr val="tx1"/>
              </a:solidFill>
              <a:latin typeface="Arial" panose="020B0604020202020204"/>
              <a:ea typeface="+mn-ea"/>
              <a:cs typeface="Arial" panose="020B0604020202020204" pitchFamily="34" charset="0"/>
            </a:endParaRPr>
          </a:p>
        </p:txBody>
      </p:sp>
      <p:sp>
        <p:nvSpPr>
          <p:cNvPr id="13" name="Text Box 14"/>
          <p:cNvSpPr txBox="1">
            <a:spLocks noChangeArrowheads="1"/>
          </p:cNvSpPr>
          <p:nvPr userDrawn="1"/>
        </p:nvSpPr>
        <p:spPr bwMode="auto">
          <a:xfrm>
            <a:off x="8795658" y="133350"/>
            <a:ext cx="296771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sz="1200" b="1" kern="1200" dirty="0" smtClean="0">
                <a:solidFill>
                  <a:schemeClr val="tx1"/>
                </a:solidFill>
                <a:latin typeface="Arial" panose="020B0604020202020204"/>
                <a:ea typeface="+mn-ea"/>
                <a:cs typeface="Arial" panose="020B0604020202020204" pitchFamily="34" charset="0"/>
              </a:rPr>
              <a:t>R4-2108099 (revision</a:t>
            </a:r>
            <a:r>
              <a:rPr lang="en-GB" sz="1200" b="1" kern="1200" baseline="0" dirty="0" smtClean="0">
                <a:solidFill>
                  <a:schemeClr val="tx1"/>
                </a:solidFill>
                <a:latin typeface="Arial" panose="020B0604020202020204"/>
                <a:ea typeface="+mn-ea"/>
                <a:cs typeface="Arial" panose="020B0604020202020204" pitchFamily="34" charset="0"/>
              </a:rPr>
              <a:t> of </a:t>
            </a:r>
            <a:r>
              <a:rPr lang="en-GB" sz="1200" b="1" kern="1200" dirty="0" smtClean="0">
                <a:solidFill>
                  <a:schemeClr val="tx1"/>
                </a:solidFill>
                <a:latin typeface="Arial" panose="020B0604020202020204"/>
                <a:ea typeface="+mn-ea"/>
                <a:cs typeface="Arial" panose="020B0604020202020204" pitchFamily="34" charset="0"/>
              </a:rPr>
              <a:t>R4-2108643)</a:t>
            </a:r>
            <a:endParaRPr lang="sv-SE" altLang="en-US" sz="1200" b="1" dirty="0">
              <a:latin typeface="Arial" panose="020B0604020202020204"/>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urldefense.com/v3/__https:/www.3gpp.org/ftp/TSG_RAN/TSG_RAN/TSGR_88e/Docs/RP-200638.zip__;!!Emaut56SYw!kAsSapSriZf38gQXpe0tVQXKX0In-JfzOHkcHJx6dP2WTikqBv94CWWtYHjPQT6DJkE$"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64655" y="2819400"/>
            <a:ext cx="11462327" cy="1114425"/>
          </a:xfrm>
        </p:spPr>
        <p:txBody>
          <a:bodyPr/>
          <a:lstStyle/>
          <a:p>
            <a:pPr algn="ctr" eaLnBrk="1" hangingPunct="1"/>
            <a:r>
              <a:rPr lang="en-GB" altLang="en-US" noProof="0" dirty="0"/>
              <a:t/>
            </a:r>
            <a:br>
              <a:rPr lang="en-GB" altLang="en-US" noProof="0" dirty="0"/>
            </a:br>
            <a:r>
              <a:rPr lang="en-GB" b="1" dirty="0"/>
              <a:t>WF on [312] NTN_Solutions_Part1</a:t>
            </a:r>
            <a:br>
              <a:rPr lang="en-GB" b="1" dirty="0"/>
            </a:br>
            <a:r>
              <a:rPr lang="en-GB" sz="2800" b="1" dirty="0"/>
              <a:t>(</a:t>
            </a:r>
            <a:r>
              <a:rPr lang="en-GB" sz="2800" b="1" noProof="0" dirty="0"/>
              <a:t>NTN general part)</a:t>
            </a:r>
            <a:endParaRPr lang="en-GB" altLang="en-US" sz="2800" b="1" noProof="0" dirty="0"/>
          </a:p>
        </p:txBody>
      </p:sp>
      <p:sp>
        <p:nvSpPr>
          <p:cNvPr id="5123" name="Text Placeholder 2"/>
          <p:cNvSpPr>
            <a:spLocks noGrp="1"/>
          </p:cNvSpPr>
          <p:nvPr>
            <p:ph type="body" idx="4294967295"/>
          </p:nvPr>
        </p:nvSpPr>
        <p:spPr>
          <a:xfrm>
            <a:off x="2147888" y="4589463"/>
            <a:ext cx="7886700" cy="1500187"/>
          </a:xfrm>
        </p:spPr>
        <p:txBody>
          <a:bodyPr/>
          <a:lstStyle/>
          <a:p>
            <a:pPr marL="0" indent="0" eaLnBrk="1" hangingPunct="1">
              <a:buFontTx/>
              <a:buNone/>
            </a:pPr>
            <a:endParaRPr lang="en-GB" altLang="en-US" noProof="0" dirty="0"/>
          </a:p>
          <a:p>
            <a:pPr marL="0" indent="0" eaLnBrk="1" hangingPunct="1">
              <a:buFontTx/>
              <a:buNone/>
            </a:pPr>
            <a:r>
              <a:rPr lang="en-GB" altLang="en-US" noProof="0" dirty="0"/>
              <a:t>Moderator, THALES</a:t>
            </a: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5"/>
            <a:ext cx="11353800" cy="1325563"/>
          </a:xfrm>
        </p:spPr>
        <p:txBody>
          <a:bodyPr/>
          <a:lstStyle/>
          <a:p>
            <a:r>
              <a:rPr lang="fr-FR" sz="3600" dirty="0"/>
              <a:t>Topic #1 – NTN Intermodulation Test</a:t>
            </a:r>
          </a:p>
        </p:txBody>
      </p:sp>
      <p:sp>
        <p:nvSpPr>
          <p:cNvPr id="3" name="Espace réservé du contenu 2"/>
          <p:cNvSpPr>
            <a:spLocks noGrp="1"/>
          </p:cNvSpPr>
          <p:nvPr>
            <p:ph idx="1"/>
          </p:nvPr>
        </p:nvSpPr>
        <p:spPr>
          <a:xfrm>
            <a:off x="838200" y="1785433"/>
            <a:ext cx="10515600" cy="4351338"/>
          </a:xfrm>
        </p:spPr>
        <p:txBody>
          <a:bodyPr/>
          <a:lstStyle/>
          <a:p>
            <a:r>
              <a:rPr lang="en-GB" sz="2000" b="1" dirty="0">
                <a:solidFill>
                  <a:srgbClr val="00B050"/>
                </a:solidFill>
              </a:rPr>
              <a:t>Proposal 1-1-6-1:</a:t>
            </a:r>
            <a:r>
              <a:rPr lang="en-GB" sz="2000" dirty="0">
                <a:solidFill>
                  <a:srgbClr val="00B050"/>
                </a:solidFill>
              </a:rPr>
              <a:t> </a:t>
            </a:r>
            <a:r>
              <a:rPr lang="en-US" sz="2000" dirty="0">
                <a:solidFill>
                  <a:srgbClr val="00B050"/>
                </a:solidFill>
              </a:rPr>
              <a:t>Additional evidence should be provided before concluding that </a:t>
            </a:r>
            <a:r>
              <a:rPr lang="en-US" sz="2000" b="1" dirty="0">
                <a:solidFill>
                  <a:srgbClr val="00B050"/>
                </a:solidFill>
              </a:rPr>
              <a:t>OTA based </a:t>
            </a:r>
            <a:r>
              <a:rPr lang="en-GB" sz="2000" dirty="0" smtClean="0">
                <a:solidFill>
                  <a:srgbClr val="00B050"/>
                </a:solidFill>
              </a:rPr>
              <a:t>Intermodulation </a:t>
            </a:r>
            <a:r>
              <a:rPr lang="en-GB" sz="2000" dirty="0">
                <a:solidFill>
                  <a:srgbClr val="00B050"/>
                </a:solidFill>
              </a:rPr>
              <a:t>test is feasible</a:t>
            </a:r>
            <a:r>
              <a:rPr lang="en-US" sz="2000" dirty="0">
                <a:solidFill>
                  <a:srgbClr val="00B050"/>
                </a:solidFill>
              </a:rPr>
              <a:t> for (</a:t>
            </a:r>
            <a:r>
              <a:rPr lang="en-GB" sz="2000" dirty="0">
                <a:solidFill>
                  <a:srgbClr val="00B050"/>
                </a:solidFill>
              </a:rPr>
              <a:t>Satellite + feeder link + NTN-Gateway + Non-NTN infrastructure </a:t>
            </a:r>
            <a:r>
              <a:rPr lang="en-GB" sz="2000" dirty="0" err="1">
                <a:solidFill>
                  <a:srgbClr val="00B050"/>
                </a:solidFill>
              </a:rPr>
              <a:t>gNB</a:t>
            </a:r>
            <a:r>
              <a:rPr lang="en-GB" sz="2000" dirty="0">
                <a:solidFill>
                  <a:srgbClr val="00B050"/>
                </a:solidFill>
              </a:rPr>
              <a:t>) as a single entity.</a:t>
            </a:r>
          </a:p>
          <a:p>
            <a:endParaRPr lang="en-GB" sz="2400" dirty="0">
              <a:solidFill>
                <a:srgbClr val="00B050"/>
              </a:solidFill>
            </a:endParaRPr>
          </a:p>
          <a:p>
            <a:endParaRPr lang="en-GB" sz="2400" dirty="0">
              <a:solidFill>
                <a:srgbClr val="00B050"/>
              </a:solidFill>
            </a:endParaRPr>
          </a:p>
          <a:p>
            <a:endParaRPr lang="en-GB" sz="2400" dirty="0">
              <a:solidFill>
                <a:srgbClr val="00B050"/>
              </a:solidFill>
            </a:endParaRPr>
          </a:p>
          <a:p>
            <a:pPr marL="0" indent="0">
              <a:buNone/>
            </a:pPr>
            <a:endParaRPr lang="en-GB" sz="2400" dirty="0">
              <a:solidFill>
                <a:srgbClr val="00B050"/>
              </a:solidFill>
            </a:endParaRPr>
          </a:p>
          <a:p>
            <a:pPr marL="457200" lvl="1" indent="0">
              <a:buNone/>
            </a:pPr>
            <a:endParaRPr lang="en-GB" sz="2000" b="1" dirty="0">
              <a:solidFill>
                <a:srgbClr val="00B050"/>
              </a:solidFill>
            </a:endParaRPr>
          </a:p>
          <a:p>
            <a:pPr lvl="1"/>
            <a:endParaRPr lang="en-GB" sz="2000" b="1" dirty="0" smtClean="0"/>
          </a:p>
          <a:p>
            <a:pPr lvl="1"/>
            <a:r>
              <a:rPr lang="en-GB" sz="2000" b="1" dirty="0" smtClean="0">
                <a:solidFill>
                  <a:srgbClr val="00B050"/>
                </a:solidFill>
              </a:rPr>
              <a:t>Note1</a:t>
            </a:r>
            <a:r>
              <a:rPr lang="en-GB" sz="2000" b="1" dirty="0">
                <a:solidFill>
                  <a:srgbClr val="00B050"/>
                </a:solidFill>
              </a:rPr>
              <a:t>: RAN4 confirms </a:t>
            </a:r>
            <a:r>
              <a:rPr lang="en-GB" sz="2000" b="1" dirty="0" smtClean="0">
                <a:solidFill>
                  <a:srgbClr val="00B050"/>
                </a:solidFill>
              </a:rPr>
              <a:t>conducted mode </a:t>
            </a:r>
            <a:r>
              <a:rPr lang="en-US" sz="2000" b="1" dirty="0" smtClean="0">
                <a:solidFill>
                  <a:srgbClr val="00B050"/>
                </a:solidFill>
              </a:rPr>
              <a:t>Intermodulation </a:t>
            </a:r>
            <a:r>
              <a:rPr lang="en-US" sz="2000" b="1" dirty="0">
                <a:solidFill>
                  <a:srgbClr val="00B050"/>
                </a:solidFill>
              </a:rPr>
              <a:t>test </a:t>
            </a:r>
            <a:r>
              <a:rPr lang="en-US" sz="2000" dirty="0">
                <a:solidFill>
                  <a:srgbClr val="00B050"/>
                </a:solidFill>
              </a:rPr>
              <a:t>for (Satellite + feeder link + NTN-Gateway + Non-NTN infrastructure </a:t>
            </a:r>
            <a:r>
              <a:rPr lang="en-US" sz="2000" dirty="0" err="1">
                <a:solidFill>
                  <a:srgbClr val="00B050"/>
                </a:solidFill>
              </a:rPr>
              <a:t>gNB</a:t>
            </a:r>
            <a:r>
              <a:rPr lang="en-US" sz="2000" dirty="0">
                <a:solidFill>
                  <a:srgbClr val="00B050"/>
                </a:solidFill>
              </a:rPr>
              <a:t>) as a single entity</a:t>
            </a:r>
            <a:r>
              <a:rPr lang="en-US" sz="2000" dirty="0" smtClean="0">
                <a:solidFill>
                  <a:srgbClr val="00B050"/>
                </a:solidFill>
              </a:rPr>
              <a:t>.</a:t>
            </a:r>
            <a:endParaRPr lang="en-GB" sz="2000" b="1" dirty="0" smtClean="0">
              <a:solidFill>
                <a:srgbClr val="00B050"/>
              </a:solidFill>
            </a:endParaRPr>
          </a:p>
          <a:p>
            <a:pPr lvl="1"/>
            <a:r>
              <a:rPr lang="en-GB" sz="2000" b="1" dirty="0" smtClean="0">
                <a:solidFill>
                  <a:srgbClr val="00B050"/>
                </a:solidFill>
              </a:rPr>
              <a:t>Note2: </a:t>
            </a:r>
            <a:r>
              <a:rPr lang="en-GB" sz="2000" dirty="0">
                <a:solidFill>
                  <a:srgbClr val="00B050"/>
                </a:solidFill>
              </a:rPr>
              <a:t>For the Non-NTN infrastructure </a:t>
            </a:r>
            <a:r>
              <a:rPr lang="en-GB" sz="2000" dirty="0" err="1">
                <a:solidFill>
                  <a:srgbClr val="00B050"/>
                </a:solidFill>
              </a:rPr>
              <a:t>gNB</a:t>
            </a:r>
            <a:r>
              <a:rPr lang="en-GB" sz="2000" dirty="0">
                <a:solidFill>
                  <a:srgbClr val="00B050"/>
                </a:solidFill>
              </a:rPr>
              <a:t>, please refer to RAN3 NTN architecture.</a:t>
            </a:r>
            <a:endParaRPr lang="fr-FR" sz="2000" dirty="0">
              <a:solidFill>
                <a:srgbClr val="00B050"/>
              </a:solidFill>
            </a:endParaRPr>
          </a:p>
          <a:p>
            <a:pPr lvl="1"/>
            <a:r>
              <a:rPr lang="en-US" sz="2000" b="1" dirty="0" smtClean="0">
                <a:solidFill>
                  <a:srgbClr val="00B050"/>
                </a:solidFill>
              </a:rPr>
              <a:t>Note3:</a:t>
            </a:r>
            <a:r>
              <a:rPr lang="en-US" sz="2000" dirty="0" smtClean="0">
                <a:solidFill>
                  <a:srgbClr val="00B050"/>
                </a:solidFill>
              </a:rPr>
              <a:t> </a:t>
            </a:r>
            <a:r>
              <a:rPr lang="en-US" sz="2000" dirty="0">
                <a:solidFill>
                  <a:srgbClr val="00B050"/>
                </a:solidFill>
              </a:rPr>
              <a:t>RAN4 to identify any additional evidence to be provided.</a:t>
            </a:r>
            <a:endParaRPr lang="fr-FR" sz="2000" dirty="0">
              <a:solidFill>
                <a:srgbClr val="00B050"/>
              </a:solidFill>
            </a:endParaRPr>
          </a:p>
        </p:txBody>
      </p:sp>
      <p:pic>
        <p:nvPicPr>
          <p:cNvPr id="4" name="Imag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73827" y="2472064"/>
            <a:ext cx="5948680" cy="2671854"/>
          </a:xfrm>
          <a:prstGeom prst="rect">
            <a:avLst/>
          </a:prstGeom>
          <a:noFill/>
        </p:spPr>
      </p:pic>
    </p:spTree>
    <p:extLst>
      <p:ext uri="{BB962C8B-B14F-4D97-AF65-F5344CB8AC3E}">
        <p14:creationId xmlns:p14="http://schemas.microsoft.com/office/powerpoint/2010/main" val="1797240505"/>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5"/>
            <a:ext cx="11353800" cy="1325563"/>
          </a:xfrm>
        </p:spPr>
        <p:txBody>
          <a:bodyPr/>
          <a:lstStyle/>
          <a:p>
            <a:r>
              <a:rPr lang="fr-FR" sz="3600" dirty="0"/>
              <a:t>Topic #1</a:t>
            </a:r>
          </a:p>
        </p:txBody>
      </p:sp>
      <p:sp>
        <p:nvSpPr>
          <p:cNvPr id="3" name="Espace réservé du contenu 2"/>
          <p:cNvSpPr>
            <a:spLocks noGrp="1"/>
          </p:cNvSpPr>
          <p:nvPr>
            <p:ph idx="1"/>
          </p:nvPr>
        </p:nvSpPr>
        <p:spPr>
          <a:xfrm>
            <a:off x="838199" y="1814739"/>
            <a:ext cx="11179629" cy="4351338"/>
          </a:xfrm>
        </p:spPr>
        <p:txBody>
          <a:bodyPr/>
          <a:lstStyle/>
          <a:p>
            <a:r>
              <a:rPr lang="en-GB" sz="2000" b="1" dirty="0">
                <a:solidFill>
                  <a:srgbClr val="00B050"/>
                </a:solidFill>
              </a:rPr>
              <a:t>Proposal 1-1-1-2: </a:t>
            </a:r>
            <a:r>
              <a:rPr lang="en-GB" sz="2000" dirty="0">
                <a:solidFill>
                  <a:srgbClr val="00B050"/>
                </a:solidFill>
              </a:rPr>
              <a:t>RAN4 should reconsider/adapt the reference measurement channels for NTN use case.</a:t>
            </a:r>
          </a:p>
          <a:p>
            <a:pPr lvl="1"/>
            <a:r>
              <a:rPr lang="en-GB" sz="2000" b="1" dirty="0">
                <a:solidFill>
                  <a:srgbClr val="00B050"/>
                </a:solidFill>
              </a:rPr>
              <a:t>Note: </a:t>
            </a:r>
            <a:r>
              <a:rPr lang="en-GB" sz="2000" dirty="0">
                <a:solidFill>
                  <a:srgbClr val="00B050"/>
                </a:solidFill>
              </a:rPr>
              <a:t>Details are FFS.</a:t>
            </a:r>
          </a:p>
          <a:p>
            <a:pPr marL="457200" lvl="1" indent="0">
              <a:buNone/>
            </a:pPr>
            <a:endParaRPr lang="en-GB" sz="2000" dirty="0">
              <a:solidFill>
                <a:srgbClr val="00B050"/>
              </a:solidFill>
            </a:endParaRPr>
          </a:p>
          <a:p>
            <a:r>
              <a:rPr lang="en-GB" sz="2000" b="1" dirty="0">
                <a:solidFill>
                  <a:srgbClr val="00B050"/>
                </a:solidFill>
              </a:rPr>
              <a:t>Proposal 1-3-1-1:</a:t>
            </a:r>
            <a:r>
              <a:rPr lang="en-GB" sz="2000" dirty="0">
                <a:solidFill>
                  <a:srgbClr val="00B050"/>
                </a:solidFill>
              </a:rPr>
              <a:t> </a:t>
            </a:r>
            <a:r>
              <a:rPr lang="en-GB" sz="2000" b="1" dirty="0" smtClean="0">
                <a:solidFill>
                  <a:srgbClr val="00B050"/>
                </a:solidFill>
              </a:rPr>
              <a:t>It </a:t>
            </a:r>
            <a:r>
              <a:rPr lang="en-GB" sz="2000" b="1" dirty="0">
                <a:solidFill>
                  <a:srgbClr val="00B050"/>
                </a:solidFill>
              </a:rPr>
              <a:t>can be assumed </a:t>
            </a:r>
            <a:r>
              <a:rPr lang="en-GB" sz="2000" dirty="0">
                <a:solidFill>
                  <a:srgbClr val="00B050"/>
                </a:solidFill>
              </a:rPr>
              <a:t>that the linkage between NTN-Gateway and Non-NTN Infrastructure </a:t>
            </a:r>
            <a:r>
              <a:rPr lang="en-GB" sz="2000" dirty="0" err="1">
                <a:solidFill>
                  <a:srgbClr val="00B050"/>
                </a:solidFill>
              </a:rPr>
              <a:t>gNB</a:t>
            </a:r>
            <a:r>
              <a:rPr lang="en-GB" sz="2000" dirty="0">
                <a:solidFill>
                  <a:srgbClr val="00B050"/>
                </a:solidFill>
              </a:rPr>
              <a:t> functions is expected to be typically implemented with a </a:t>
            </a:r>
            <a:r>
              <a:rPr lang="en-GB" sz="2000" b="1" dirty="0">
                <a:solidFill>
                  <a:srgbClr val="00B050"/>
                </a:solidFill>
              </a:rPr>
              <a:t>non-RF connection.</a:t>
            </a:r>
            <a:endParaRPr lang="fr-FR" sz="2000" dirty="0">
              <a:solidFill>
                <a:srgbClr val="00B050"/>
              </a:solidFill>
            </a:endParaRPr>
          </a:p>
          <a:p>
            <a:pPr marL="0" indent="0">
              <a:buNone/>
            </a:pPr>
            <a:endParaRPr lang="fr-FR" sz="2400" dirty="0">
              <a:solidFill>
                <a:srgbClr val="00B050"/>
              </a:solidFill>
            </a:endParaRPr>
          </a:p>
          <a:p>
            <a:pPr marL="0" indent="0">
              <a:buNone/>
            </a:pPr>
            <a:endParaRPr lang="fr-FR" dirty="0"/>
          </a:p>
        </p:txBody>
      </p:sp>
    </p:spTree>
    <p:extLst>
      <p:ext uri="{BB962C8B-B14F-4D97-AF65-F5344CB8AC3E}">
        <p14:creationId xmlns:p14="http://schemas.microsoft.com/office/powerpoint/2010/main" val="3760867096"/>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5"/>
            <a:ext cx="11353800" cy="1325563"/>
          </a:xfrm>
        </p:spPr>
        <p:txBody>
          <a:bodyPr/>
          <a:lstStyle/>
          <a:p>
            <a:r>
              <a:rPr lang="fr-FR" sz="3600" dirty="0"/>
              <a:t>Topic #2</a:t>
            </a:r>
          </a:p>
        </p:txBody>
      </p:sp>
      <p:sp>
        <p:nvSpPr>
          <p:cNvPr id="3" name="Espace réservé du contenu 2"/>
          <p:cNvSpPr>
            <a:spLocks noGrp="1"/>
          </p:cNvSpPr>
          <p:nvPr>
            <p:ph idx="1"/>
          </p:nvPr>
        </p:nvSpPr>
        <p:spPr/>
        <p:txBody>
          <a:bodyPr/>
          <a:lstStyle/>
          <a:p>
            <a:r>
              <a:rPr lang="en-GB" sz="2000" b="1" dirty="0">
                <a:solidFill>
                  <a:srgbClr val="00B050"/>
                </a:solidFill>
              </a:rPr>
              <a:t>Proposal 2-1-2-1:</a:t>
            </a:r>
            <a:r>
              <a:rPr lang="en-GB" sz="2000" dirty="0">
                <a:solidFill>
                  <a:srgbClr val="00B050"/>
                </a:solidFill>
              </a:rPr>
              <a:t> The common definition for channel bandwidth, transmission bandwidth configuration, minimum guard band, and RB alignment in 38.104 and 38.101-1 can be reused for NTN system.</a:t>
            </a:r>
          </a:p>
          <a:p>
            <a:pPr marL="0" indent="0">
              <a:buNone/>
            </a:pPr>
            <a:endParaRPr lang="fr-FR" sz="2000" dirty="0">
              <a:solidFill>
                <a:srgbClr val="00B050"/>
              </a:solidFill>
            </a:endParaRPr>
          </a:p>
          <a:p>
            <a:r>
              <a:rPr lang="en-GB" sz="2000" b="1" dirty="0">
                <a:solidFill>
                  <a:srgbClr val="00B050"/>
                </a:solidFill>
              </a:rPr>
              <a:t>Proposal 2-1-3-1:</a:t>
            </a:r>
            <a:r>
              <a:rPr lang="en-GB" sz="2000" dirty="0">
                <a:solidFill>
                  <a:srgbClr val="00B050"/>
                </a:solidFill>
              </a:rPr>
              <a:t> The supported channel bandwidth per operating band should be defined based on NTN operator input.</a:t>
            </a:r>
          </a:p>
          <a:p>
            <a:pPr marL="0" indent="0">
              <a:buNone/>
            </a:pPr>
            <a:endParaRPr lang="fr-FR" sz="2000" dirty="0">
              <a:solidFill>
                <a:srgbClr val="00B050"/>
              </a:solidFill>
            </a:endParaRPr>
          </a:p>
          <a:p>
            <a:r>
              <a:rPr lang="en-GB" sz="2000" b="1" dirty="0">
                <a:solidFill>
                  <a:srgbClr val="00B050"/>
                </a:solidFill>
              </a:rPr>
              <a:t>Proposal 2-1-4-1:</a:t>
            </a:r>
            <a:r>
              <a:rPr lang="en-GB" sz="2000" dirty="0">
                <a:solidFill>
                  <a:srgbClr val="00B050"/>
                </a:solidFill>
              </a:rPr>
              <a:t> The channel spacing in 38.104 can be reused for NTN. Exact definition pending channel raster decision.</a:t>
            </a:r>
          </a:p>
          <a:p>
            <a:pPr marL="0" indent="0">
              <a:buNone/>
            </a:pPr>
            <a:endParaRPr lang="fr-FR" sz="2000" dirty="0">
              <a:solidFill>
                <a:srgbClr val="00B050"/>
              </a:solidFill>
            </a:endParaRPr>
          </a:p>
          <a:p>
            <a:r>
              <a:rPr lang="en-GB" sz="2000" b="1" dirty="0">
                <a:solidFill>
                  <a:srgbClr val="00B050"/>
                </a:solidFill>
              </a:rPr>
              <a:t>Proposal 2-2-1-1:</a:t>
            </a:r>
            <a:r>
              <a:rPr lang="en-GB" sz="2000" dirty="0">
                <a:solidFill>
                  <a:srgbClr val="00B050"/>
                </a:solidFill>
              </a:rPr>
              <a:t> UE NTN FR1 may use similar specification as TS 38.101-1 (with different clauses for NTN).</a:t>
            </a:r>
            <a:endParaRPr lang="fr-FR" sz="2000" dirty="0">
              <a:solidFill>
                <a:srgbClr val="00B050"/>
              </a:solidFill>
            </a:endParaRPr>
          </a:p>
          <a:p>
            <a:endParaRPr lang="fr-FR" sz="2400" dirty="0"/>
          </a:p>
        </p:txBody>
      </p:sp>
    </p:spTree>
    <p:extLst>
      <p:ext uri="{BB962C8B-B14F-4D97-AF65-F5344CB8AC3E}">
        <p14:creationId xmlns:p14="http://schemas.microsoft.com/office/powerpoint/2010/main" val="3054989236"/>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5"/>
            <a:ext cx="11353800" cy="1325563"/>
          </a:xfrm>
        </p:spPr>
        <p:txBody>
          <a:bodyPr/>
          <a:lstStyle/>
          <a:p>
            <a:r>
              <a:rPr lang="fr-FR" sz="3600" dirty="0"/>
              <a:t>Topic #2</a:t>
            </a:r>
          </a:p>
        </p:txBody>
      </p:sp>
      <p:sp>
        <p:nvSpPr>
          <p:cNvPr id="3" name="Espace réservé du contenu 2"/>
          <p:cNvSpPr>
            <a:spLocks noGrp="1"/>
          </p:cNvSpPr>
          <p:nvPr>
            <p:ph idx="1"/>
          </p:nvPr>
        </p:nvSpPr>
        <p:spPr/>
        <p:txBody>
          <a:bodyPr/>
          <a:lstStyle/>
          <a:p>
            <a:r>
              <a:rPr lang="en-US" sz="2000" b="1" dirty="0">
                <a:solidFill>
                  <a:srgbClr val="00B050"/>
                </a:solidFill>
              </a:rPr>
              <a:t>Proposal 2-1-1-1:</a:t>
            </a:r>
            <a:r>
              <a:rPr lang="en-GB" sz="2000" dirty="0">
                <a:solidFill>
                  <a:srgbClr val="00B050"/>
                </a:solidFill>
              </a:rPr>
              <a:t> </a:t>
            </a:r>
            <a:r>
              <a:rPr lang="en-US" sz="2000" dirty="0">
                <a:solidFill>
                  <a:srgbClr val="00B050"/>
                </a:solidFill>
              </a:rPr>
              <a:t>The first NTN band will have the following frequency range definition: 1980-2010 MHz in UL and 2170-2200 MHz in DL. Its band number is FFS.</a:t>
            </a:r>
            <a:endParaRPr lang="fr-FR" sz="2000" dirty="0">
              <a:solidFill>
                <a:srgbClr val="00B050"/>
              </a:solidFill>
            </a:endParaRPr>
          </a:p>
          <a:p>
            <a:pPr lvl="1"/>
            <a:r>
              <a:rPr lang="en-US" sz="2000" b="1" dirty="0">
                <a:solidFill>
                  <a:srgbClr val="00B050"/>
                </a:solidFill>
              </a:rPr>
              <a:t>Note:</a:t>
            </a:r>
            <a:r>
              <a:rPr lang="en-US" sz="2000" dirty="0">
                <a:solidFill>
                  <a:srgbClr val="00B050"/>
                </a:solidFill>
              </a:rPr>
              <a:t> Companies are encouraged to provide a NTN band numbering scheme for next RAN4 meeting.</a:t>
            </a:r>
          </a:p>
          <a:p>
            <a:pPr marL="457200" lvl="1" indent="0">
              <a:buNone/>
            </a:pPr>
            <a:endParaRPr lang="en-US" sz="2000" dirty="0">
              <a:solidFill>
                <a:srgbClr val="00B050"/>
              </a:solidFill>
            </a:endParaRPr>
          </a:p>
          <a:p>
            <a:r>
              <a:rPr lang="en-GB" sz="2000" b="1" dirty="0">
                <a:solidFill>
                  <a:srgbClr val="00B050"/>
                </a:solidFill>
              </a:rPr>
              <a:t>Proposal 2-3-1-1:</a:t>
            </a:r>
            <a:r>
              <a:rPr lang="en-GB" sz="2000" dirty="0">
                <a:solidFill>
                  <a:srgbClr val="00B050"/>
                </a:solidFill>
              </a:rPr>
              <a:t> </a:t>
            </a:r>
            <a:r>
              <a:rPr lang="en-US" sz="2000" dirty="0">
                <a:solidFill>
                  <a:srgbClr val="00B050"/>
                </a:solidFill>
              </a:rPr>
              <a:t>RAN4 to study and agree on the reference assumption to be used for the on-board satellite amplification process.</a:t>
            </a:r>
          </a:p>
          <a:p>
            <a:pPr lvl="1"/>
            <a:r>
              <a:rPr lang="en-US" sz="2000" b="1" dirty="0">
                <a:solidFill>
                  <a:srgbClr val="00B050"/>
                </a:solidFill>
              </a:rPr>
              <a:t>Note: </a:t>
            </a:r>
            <a:r>
              <a:rPr lang="en-US" sz="2000" dirty="0">
                <a:solidFill>
                  <a:srgbClr val="00B050"/>
                </a:solidFill>
              </a:rPr>
              <a:t>Clarifications required on what “reference assumption” means, and typical implementations for on-board satellite amplification processes</a:t>
            </a:r>
            <a:r>
              <a:rPr lang="en-US" sz="2000" dirty="0" smtClean="0">
                <a:solidFill>
                  <a:srgbClr val="00B050"/>
                </a:solidFill>
              </a:rPr>
              <a:t>.</a:t>
            </a:r>
          </a:p>
          <a:p>
            <a:pPr marL="457200" lvl="1" indent="0">
              <a:buNone/>
            </a:pPr>
            <a:endParaRPr lang="en-US" sz="2000" dirty="0" smtClean="0">
              <a:solidFill>
                <a:srgbClr val="00B050"/>
              </a:solidFill>
            </a:endParaRPr>
          </a:p>
          <a:p>
            <a:r>
              <a:rPr lang="en-GB" sz="2000" b="1" dirty="0">
                <a:solidFill>
                  <a:srgbClr val="00B050"/>
                </a:solidFill>
              </a:rPr>
              <a:t>Proposal 2-3-1-2: </a:t>
            </a:r>
            <a:r>
              <a:rPr lang="en-US" sz="2000" dirty="0">
                <a:solidFill>
                  <a:srgbClr val="00B050"/>
                </a:solidFill>
              </a:rPr>
              <a:t>RAN4 to consider </a:t>
            </a:r>
            <a:r>
              <a:rPr lang="en-US" sz="2000" b="1" dirty="0">
                <a:solidFill>
                  <a:srgbClr val="00B050"/>
                </a:solidFill>
              </a:rPr>
              <a:t>Constant Equivalent Isotropic Radiated Power (EIRP) </a:t>
            </a:r>
            <a:r>
              <a:rPr lang="en-US" sz="2000" dirty="0">
                <a:solidFill>
                  <a:srgbClr val="00B050"/>
                </a:solidFill>
              </a:rPr>
              <a:t>and/or</a:t>
            </a:r>
            <a:r>
              <a:rPr lang="en-US" sz="2000" b="1" dirty="0">
                <a:solidFill>
                  <a:srgbClr val="00B050"/>
                </a:solidFill>
              </a:rPr>
              <a:t> Constant Power at Receiver </a:t>
            </a:r>
            <a:r>
              <a:rPr lang="en-US" sz="2000" dirty="0">
                <a:solidFill>
                  <a:srgbClr val="00B050"/>
                </a:solidFill>
              </a:rPr>
              <a:t>options for on-board satellite amplification process.</a:t>
            </a:r>
          </a:p>
          <a:p>
            <a:endParaRPr lang="en-US" sz="2400" dirty="0" smtClean="0">
              <a:solidFill>
                <a:srgbClr val="00B050"/>
              </a:solidFill>
            </a:endParaRPr>
          </a:p>
        </p:txBody>
      </p:sp>
    </p:spTree>
    <p:extLst>
      <p:ext uri="{BB962C8B-B14F-4D97-AF65-F5344CB8AC3E}">
        <p14:creationId xmlns:p14="http://schemas.microsoft.com/office/powerpoint/2010/main" val="3912881426"/>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5"/>
            <a:ext cx="11353800" cy="1325563"/>
          </a:xfrm>
        </p:spPr>
        <p:txBody>
          <a:bodyPr/>
          <a:lstStyle/>
          <a:p>
            <a:r>
              <a:rPr lang="fr-FR" sz="3600" dirty="0"/>
              <a:t>Topic #3</a:t>
            </a:r>
          </a:p>
        </p:txBody>
      </p:sp>
      <p:sp>
        <p:nvSpPr>
          <p:cNvPr id="3" name="Espace réservé du contenu 2"/>
          <p:cNvSpPr>
            <a:spLocks noGrp="1"/>
          </p:cNvSpPr>
          <p:nvPr>
            <p:ph idx="1"/>
          </p:nvPr>
        </p:nvSpPr>
        <p:spPr/>
        <p:txBody>
          <a:bodyPr/>
          <a:lstStyle/>
          <a:p>
            <a:r>
              <a:rPr lang="en-GB" sz="2000" b="1" dirty="0">
                <a:solidFill>
                  <a:srgbClr val="00B050"/>
                </a:solidFill>
              </a:rPr>
              <a:t>Proposal 3-1-2-1:</a:t>
            </a:r>
            <a:r>
              <a:rPr lang="en-GB" sz="2000" dirty="0">
                <a:solidFill>
                  <a:srgbClr val="00B050"/>
                </a:solidFill>
              </a:rPr>
              <a:t> RAN4 shall consider the following bandwidth size configuration for MSS S-Band with SCS 15 kHz: 5, 10, 15, 20 </a:t>
            </a:r>
            <a:r>
              <a:rPr lang="en-GB" sz="2000" dirty="0" err="1">
                <a:solidFill>
                  <a:srgbClr val="00B050"/>
                </a:solidFill>
              </a:rPr>
              <a:t>MHz</a:t>
            </a:r>
            <a:r>
              <a:rPr lang="en-GB" sz="2000" dirty="0" err="1" smtClean="0">
                <a:solidFill>
                  <a:srgbClr val="00B050"/>
                </a:solidFill>
              </a:rPr>
              <a:t>.</a:t>
            </a:r>
            <a:endParaRPr lang="en-GB" sz="2000" dirty="0" smtClean="0">
              <a:solidFill>
                <a:srgbClr val="00B050"/>
              </a:solidFill>
            </a:endParaRPr>
          </a:p>
          <a:p>
            <a:pPr marL="0" indent="0">
              <a:buNone/>
            </a:pPr>
            <a:endParaRPr lang="en-GB" sz="2000" dirty="0">
              <a:solidFill>
                <a:srgbClr val="00B050"/>
              </a:solidFill>
            </a:endParaRPr>
          </a:p>
          <a:p>
            <a:r>
              <a:rPr lang="en-GB" sz="2000" b="1" dirty="0">
                <a:solidFill>
                  <a:srgbClr val="00B050"/>
                </a:solidFill>
              </a:rPr>
              <a:t>Proposal 3-1-3-1:</a:t>
            </a:r>
            <a:r>
              <a:rPr lang="en-GB" sz="2000" dirty="0">
                <a:solidFill>
                  <a:srgbClr val="00B050"/>
                </a:solidFill>
              </a:rPr>
              <a:t> RAN4 shall consider the following bandwidth size configuration for MSS S-Band with SCS 30 kHz and SCS 60 kHz: 10, 15, 20 </a:t>
            </a:r>
            <a:r>
              <a:rPr lang="en-GB" sz="2000" dirty="0" err="1">
                <a:solidFill>
                  <a:srgbClr val="00B050"/>
                </a:solidFill>
              </a:rPr>
              <a:t>MHz</a:t>
            </a:r>
            <a:r>
              <a:rPr lang="en-GB" sz="2000" dirty="0" err="1" smtClean="0">
                <a:solidFill>
                  <a:srgbClr val="00B050"/>
                </a:solidFill>
              </a:rPr>
              <a:t>.</a:t>
            </a:r>
            <a:endParaRPr lang="en-GB" sz="2000" dirty="0" smtClean="0">
              <a:solidFill>
                <a:srgbClr val="00B050"/>
              </a:solidFill>
            </a:endParaRPr>
          </a:p>
          <a:p>
            <a:pPr marL="0" indent="0">
              <a:buNone/>
            </a:pPr>
            <a:endParaRPr lang="en-GB" sz="2000" dirty="0">
              <a:solidFill>
                <a:srgbClr val="00B050"/>
              </a:solidFill>
            </a:endParaRPr>
          </a:p>
          <a:p>
            <a:r>
              <a:rPr lang="en-GB" sz="2000" b="1" dirty="0">
                <a:solidFill>
                  <a:srgbClr val="00B050"/>
                </a:solidFill>
              </a:rPr>
              <a:t>Proposal 3-1-3-2:</a:t>
            </a:r>
            <a:r>
              <a:rPr lang="en-GB" sz="2000" dirty="0">
                <a:solidFill>
                  <a:srgbClr val="00B050"/>
                </a:solidFill>
              </a:rPr>
              <a:t> The supported channel bandwidth per operating band should be defined based on NTN operator input.</a:t>
            </a:r>
            <a:endParaRPr lang="fr-FR" sz="2000" dirty="0">
              <a:solidFill>
                <a:srgbClr val="00B050"/>
              </a:solidFill>
            </a:endParaRPr>
          </a:p>
          <a:p>
            <a:endParaRPr lang="fr-FR" sz="2400" dirty="0">
              <a:solidFill>
                <a:srgbClr val="00B050"/>
              </a:solidFill>
            </a:endParaRPr>
          </a:p>
        </p:txBody>
      </p:sp>
    </p:spTree>
    <p:extLst>
      <p:ext uri="{BB962C8B-B14F-4D97-AF65-F5344CB8AC3E}">
        <p14:creationId xmlns:p14="http://schemas.microsoft.com/office/powerpoint/2010/main" val="4004328803"/>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5"/>
            <a:ext cx="11353800" cy="1325563"/>
          </a:xfrm>
        </p:spPr>
        <p:txBody>
          <a:bodyPr/>
          <a:lstStyle/>
          <a:p>
            <a:r>
              <a:rPr lang="fr-FR" sz="3600" dirty="0"/>
              <a:t>Topic #3</a:t>
            </a:r>
          </a:p>
        </p:txBody>
      </p:sp>
      <p:sp>
        <p:nvSpPr>
          <p:cNvPr id="3" name="Espace réservé du contenu 2"/>
          <p:cNvSpPr>
            <a:spLocks noGrp="1"/>
          </p:cNvSpPr>
          <p:nvPr>
            <p:ph idx="1"/>
          </p:nvPr>
        </p:nvSpPr>
        <p:spPr/>
        <p:txBody>
          <a:bodyPr/>
          <a:lstStyle/>
          <a:p>
            <a:r>
              <a:rPr lang="en-GB" sz="2000" b="1" dirty="0">
                <a:solidFill>
                  <a:srgbClr val="00B050"/>
                </a:solidFill>
              </a:rPr>
              <a:t>Proposal 3-1-5-1:</a:t>
            </a:r>
            <a:r>
              <a:rPr lang="en-GB" sz="2000" dirty="0">
                <a:solidFill>
                  <a:srgbClr val="00B050"/>
                </a:solidFill>
              </a:rPr>
              <a:t> RAN4 shall consider a 100 kHz MSS S-Band Channel Raster.</a:t>
            </a:r>
          </a:p>
          <a:p>
            <a:pPr marL="0" indent="0">
              <a:buNone/>
            </a:pPr>
            <a:endParaRPr lang="fr-FR" sz="2000" dirty="0">
              <a:solidFill>
                <a:srgbClr val="00B050"/>
              </a:solidFill>
            </a:endParaRPr>
          </a:p>
          <a:p>
            <a:r>
              <a:rPr lang="en-GB" sz="2000" b="1" dirty="0">
                <a:solidFill>
                  <a:srgbClr val="00B050"/>
                </a:solidFill>
              </a:rPr>
              <a:t>Proposal 3-1-6-1:</a:t>
            </a:r>
            <a:r>
              <a:rPr lang="en-GB" sz="2000" dirty="0">
                <a:solidFill>
                  <a:srgbClr val="00B050"/>
                </a:solidFill>
              </a:rPr>
              <a:t> With respect to MSS S-Band Synchronization Raster, one solution is to reuse current NR work frame for NTN system, but for applicable SS raster entries per operating band RAN4 may need to further study it.</a:t>
            </a:r>
          </a:p>
          <a:p>
            <a:pPr marL="0" indent="0">
              <a:buNone/>
            </a:pPr>
            <a:endParaRPr lang="fr-FR" sz="2000" dirty="0">
              <a:solidFill>
                <a:srgbClr val="00B050"/>
              </a:solidFill>
            </a:endParaRPr>
          </a:p>
          <a:p>
            <a:r>
              <a:rPr lang="en-GB" sz="2000" b="1" dirty="0">
                <a:solidFill>
                  <a:srgbClr val="00B050"/>
                </a:solidFill>
              </a:rPr>
              <a:t>Proposal 3-2-2-1:</a:t>
            </a:r>
            <a:r>
              <a:rPr lang="en-GB" sz="2000" dirty="0">
                <a:solidFill>
                  <a:srgbClr val="00B050"/>
                </a:solidFill>
              </a:rPr>
              <a:t> RAN4 shall consider a 100 kHz MSS L-Band Channel Raster.</a:t>
            </a:r>
          </a:p>
          <a:p>
            <a:pPr marL="0" indent="0">
              <a:buNone/>
            </a:pPr>
            <a:endParaRPr lang="fr-FR" sz="2000" dirty="0">
              <a:solidFill>
                <a:srgbClr val="00B050"/>
              </a:solidFill>
            </a:endParaRPr>
          </a:p>
          <a:p>
            <a:r>
              <a:rPr lang="en-GB" sz="2000" b="1" dirty="0">
                <a:solidFill>
                  <a:srgbClr val="00B050"/>
                </a:solidFill>
              </a:rPr>
              <a:t>Proposal 3-3-3-1:</a:t>
            </a:r>
            <a:r>
              <a:rPr lang="en-GB" sz="2000" dirty="0">
                <a:solidFill>
                  <a:srgbClr val="00B050"/>
                </a:solidFill>
              </a:rPr>
              <a:t> 3GPP should take the relevant FCC and ETSI regulation into account when defining </a:t>
            </a:r>
            <a:r>
              <a:rPr lang="en-GB" sz="2000" dirty="0" err="1">
                <a:solidFill>
                  <a:srgbClr val="00B050"/>
                </a:solidFill>
              </a:rPr>
              <a:t>Tx</a:t>
            </a:r>
            <a:r>
              <a:rPr lang="en-GB" sz="2000" dirty="0">
                <a:solidFill>
                  <a:srgbClr val="00B050"/>
                </a:solidFill>
              </a:rPr>
              <a:t> and Rx NTN requirements for the pairing of 1610 - 1618.725 MHz UL and 2483.5 – 2500 MHz DL.</a:t>
            </a:r>
            <a:endParaRPr lang="fr-FR" sz="2000" dirty="0">
              <a:solidFill>
                <a:srgbClr val="00B050"/>
              </a:solidFill>
            </a:endParaRPr>
          </a:p>
        </p:txBody>
      </p:sp>
    </p:spTree>
    <p:extLst>
      <p:ext uri="{BB962C8B-B14F-4D97-AF65-F5344CB8AC3E}">
        <p14:creationId xmlns:p14="http://schemas.microsoft.com/office/powerpoint/2010/main" val="1923102632"/>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5"/>
            <a:ext cx="11353800" cy="1325563"/>
          </a:xfrm>
        </p:spPr>
        <p:txBody>
          <a:bodyPr/>
          <a:lstStyle/>
          <a:p>
            <a:r>
              <a:rPr lang="fr-FR" sz="3600" dirty="0"/>
              <a:t>Topic #3</a:t>
            </a:r>
          </a:p>
        </p:txBody>
      </p:sp>
      <p:sp>
        <p:nvSpPr>
          <p:cNvPr id="3" name="Espace réservé du contenu 2"/>
          <p:cNvSpPr>
            <a:spLocks noGrp="1"/>
          </p:cNvSpPr>
          <p:nvPr>
            <p:ph idx="1"/>
          </p:nvPr>
        </p:nvSpPr>
        <p:spPr>
          <a:xfrm>
            <a:off x="838200" y="1825625"/>
            <a:ext cx="10515600" cy="1078349"/>
          </a:xfrm>
        </p:spPr>
        <p:txBody>
          <a:bodyPr/>
          <a:lstStyle/>
          <a:p>
            <a:r>
              <a:rPr lang="en-GB" sz="2000" b="1" dirty="0">
                <a:solidFill>
                  <a:srgbClr val="00B050"/>
                </a:solidFill>
              </a:rPr>
              <a:t>Proposal 3-1-1-1:</a:t>
            </a:r>
            <a:r>
              <a:rPr lang="en-GB" sz="2000" dirty="0">
                <a:solidFill>
                  <a:srgbClr val="00B050"/>
                </a:solidFill>
              </a:rPr>
              <a:t> RAN4 shall use S-Band Reference Operational Deployment Scenario using </a:t>
            </a:r>
            <a:r>
              <a:rPr lang="en-US" sz="2000" dirty="0">
                <a:solidFill>
                  <a:srgbClr val="00B050"/>
                </a:solidFill>
              </a:rPr>
              <a:t>1980-2010 MHz for UL and 2170-2200 MHz for </a:t>
            </a:r>
            <a:r>
              <a:rPr lang="en-US" sz="2000" dirty="0" smtClean="0">
                <a:solidFill>
                  <a:srgbClr val="00B050"/>
                </a:solidFill>
              </a:rPr>
              <a:t>DL.</a:t>
            </a:r>
            <a:endParaRPr lang="en-US" sz="2000" dirty="0">
              <a:solidFill>
                <a:srgbClr val="00B050"/>
              </a:solidFill>
            </a:endParaRPr>
          </a:p>
          <a:p>
            <a:pPr marL="0" indent="0">
              <a:buNone/>
            </a:pPr>
            <a:endParaRPr lang="en-US" sz="2400" dirty="0">
              <a:solidFill>
                <a:srgbClr val="00B050"/>
              </a:solidFill>
            </a:endParaRPr>
          </a:p>
          <a:p>
            <a:pPr marL="0" indent="0">
              <a:buNone/>
            </a:pPr>
            <a:endParaRPr lang="en-US" sz="2400" dirty="0">
              <a:solidFill>
                <a:srgbClr val="00B050"/>
              </a:solidFill>
            </a:endParaRPr>
          </a:p>
          <a:p>
            <a:pPr marL="0" indent="0">
              <a:buNone/>
            </a:pPr>
            <a:endParaRPr lang="fr-FR" sz="2400" dirty="0">
              <a:solidFill>
                <a:srgbClr val="00B050"/>
              </a:solidFill>
            </a:endParaRPr>
          </a:p>
        </p:txBody>
      </p:sp>
      <p:pic>
        <p:nvPicPr>
          <p:cNvPr id="6" name="Image 5"/>
          <p:cNvPicPr>
            <a:picLocks noChangeAspect="1"/>
          </p:cNvPicPr>
          <p:nvPr/>
        </p:nvPicPr>
        <p:blipFill>
          <a:blip r:embed="rId2"/>
          <a:stretch>
            <a:fillRect/>
          </a:stretch>
        </p:blipFill>
        <p:spPr>
          <a:xfrm>
            <a:off x="1372650" y="2589396"/>
            <a:ext cx="9004572" cy="3005588"/>
          </a:xfrm>
          <a:prstGeom prst="rect">
            <a:avLst/>
          </a:prstGeom>
        </p:spPr>
      </p:pic>
    </p:spTree>
    <p:extLst>
      <p:ext uri="{BB962C8B-B14F-4D97-AF65-F5344CB8AC3E}">
        <p14:creationId xmlns:p14="http://schemas.microsoft.com/office/powerpoint/2010/main" val="3648162927"/>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5"/>
            <a:ext cx="11353800" cy="1325563"/>
          </a:xfrm>
        </p:spPr>
        <p:txBody>
          <a:bodyPr/>
          <a:lstStyle/>
          <a:p>
            <a:r>
              <a:rPr lang="fr-FR" sz="3600" dirty="0"/>
              <a:t>Topic #3</a:t>
            </a:r>
          </a:p>
        </p:txBody>
      </p:sp>
      <p:sp>
        <p:nvSpPr>
          <p:cNvPr id="3" name="Espace réservé du contenu 2"/>
          <p:cNvSpPr>
            <a:spLocks noGrp="1"/>
          </p:cNvSpPr>
          <p:nvPr>
            <p:ph idx="1"/>
          </p:nvPr>
        </p:nvSpPr>
        <p:spPr/>
        <p:txBody>
          <a:bodyPr/>
          <a:lstStyle/>
          <a:p>
            <a:r>
              <a:rPr lang="en-GB" sz="2000" b="1" dirty="0">
                <a:solidFill>
                  <a:srgbClr val="00B050"/>
                </a:solidFill>
              </a:rPr>
              <a:t>Proposal 3-1-8-1:</a:t>
            </a:r>
            <a:r>
              <a:rPr lang="en-GB" sz="2000" dirty="0">
                <a:solidFill>
                  <a:srgbClr val="00B050"/>
                </a:solidFill>
              </a:rPr>
              <a:t> RAN4 may </a:t>
            </a:r>
            <a:r>
              <a:rPr lang="en-US" sz="2000" dirty="0">
                <a:solidFill>
                  <a:srgbClr val="00B050"/>
                </a:solidFill>
              </a:rPr>
              <a:t>consider S-band extension in a new WI on operator’s request, as it’s common practice for any TN band in RAN4. </a:t>
            </a:r>
          </a:p>
          <a:p>
            <a:pPr marL="0" indent="0">
              <a:buNone/>
            </a:pPr>
            <a:endParaRPr lang="en-US" sz="2000" dirty="0">
              <a:solidFill>
                <a:srgbClr val="00B050"/>
              </a:solidFill>
            </a:endParaRPr>
          </a:p>
          <a:p>
            <a:r>
              <a:rPr lang="en-GB" sz="2000" b="1" dirty="0">
                <a:solidFill>
                  <a:srgbClr val="00B050"/>
                </a:solidFill>
              </a:rPr>
              <a:t>Proposal 3-3-1-1:</a:t>
            </a:r>
            <a:r>
              <a:rPr lang="en-GB" sz="2000" dirty="0">
                <a:solidFill>
                  <a:srgbClr val="00B050"/>
                </a:solidFill>
              </a:rPr>
              <a:t> RAN4 may consider mixed pairing of (L-band) and (S-band) </a:t>
            </a:r>
            <a:r>
              <a:rPr lang="en-US" sz="2000" dirty="0">
                <a:solidFill>
                  <a:srgbClr val="00B050"/>
                </a:solidFill>
              </a:rPr>
              <a:t>in a separate dedicated WI, as it’s common practice for any TN band in RAN4. The core functionality should be forward compatible with mixed pairing.</a:t>
            </a:r>
          </a:p>
          <a:p>
            <a:pPr marL="0" indent="0">
              <a:buNone/>
            </a:pPr>
            <a:endParaRPr lang="fr-FR" sz="2000" dirty="0">
              <a:solidFill>
                <a:srgbClr val="00B050"/>
              </a:solidFill>
            </a:endParaRPr>
          </a:p>
          <a:p>
            <a:r>
              <a:rPr lang="en-GB" sz="2000" b="1" dirty="0">
                <a:solidFill>
                  <a:srgbClr val="00B050"/>
                </a:solidFill>
              </a:rPr>
              <a:t>Proposal 3-3-2-1:</a:t>
            </a:r>
            <a:r>
              <a:rPr lang="en-GB" sz="2000" dirty="0">
                <a:solidFill>
                  <a:srgbClr val="00B050"/>
                </a:solidFill>
              </a:rPr>
              <a:t> RAN4 may consider pairing of 1610 - 1618.725 MHz UL (L-band) and 2483.5 – 2500 MHz DL (S-band) in</a:t>
            </a:r>
            <a:r>
              <a:rPr lang="en-US" sz="2000" dirty="0">
                <a:solidFill>
                  <a:srgbClr val="00B050"/>
                </a:solidFill>
              </a:rPr>
              <a:t> a separate dedicated WI, as it’s common practice for any TN band in RAN4. The core functionality should be forward compatible with mixed pairing.</a:t>
            </a:r>
          </a:p>
          <a:p>
            <a:pPr marL="0" indent="0">
              <a:buNone/>
            </a:pPr>
            <a:endParaRPr lang="en-US" sz="2000" dirty="0">
              <a:solidFill>
                <a:srgbClr val="00B050"/>
              </a:solidFill>
            </a:endParaRPr>
          </a:p>
        </p:txBody>
      </p:sp>
    </p:spTree>
    <p:extLst>
      <p:ext uri="{BB962C8B-B14F-4D97-AF65-F5344CB8AC3E}">
        <p14:creationId xmlns:p14="http://schemas.microsoft.com/office/powerpoint/2010/main" val="1379508971"/>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p:nvPr/>
        </p:nvSpPr>
        <p:spPr bwMode="auto">
          <a:xfrm>
            <a:off x="673100" y="2992582"/>
            <a:ext cx="10744199" cy="1634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US" sz="6000" b="1" dirty="0" smtClean="0"/>
              <a:t>Candidate </a:t>
            </a:r>
            <a:r>
              <a:rPr lang="en-US" sz="6000" b="1" dirty="0"/>
              <a:t>Proposals</a:t>
            </a:r>
          </a:p>
          <a:p>
            <a:pPr algn="ctr"/>
            <a:r>
              <a:rPr lang="en-US" sz="3200" b="1" dirty="0" smtClean="0"/>
              <a:t>(as discussed during NTN </a:t>
            </a:r>
            <a:r>
              <a:rPr lang="en-US" sz="3200" b="1" dirty="0"/>
              <a:t>GTW slot on </a:t>
            </a:r>
            <a:r>
              <a:rPr lang="en-US" sz="3200" b="1" dirty="0" smtClean="0"/>
              <a:t>27/05/2021)</a:t>
            </a:r>
            <a:endParaRPr lang="en-US" sz="3200" b="1" dirty="0"/>
          </a:p>
          <a:p>
            <a:pPr algn="ctr"/>
            <a:endParaRPr lang="en-US" sz="6000" b="1" dirty="0"/>
          </a:p>
        </p:txBody>
      </p:sp>
    </p:spTree>
    <p:extLst>
      <p:ext uri="{BB962C8B-B14F-4D97-AF65-F5344CB8AC3E}">
        <p14:creationId xmlns:p14="http://schemas.microsoft.com/office/powerpoint/2010/main" val="2911202501"/>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5"/>
            <a:ext cx="11353800" cy="1325563"/>
          </a:xfrm>
        </p:spPr>
        <p:txBody>
          <a:bodyPr/>
          <a:lstStyle/>
          <a:p>
            <a:r>
              <a:rPr lang="fr-FR" sz="3600" dirty="0"/>
              <a:t>Topic #4</a:t>
            </a:r>
          </a:p>
        </p:txBody>
      </p:sp>
      <p:sp>
        <p:nvSpPr>
          <p:cNvPr id="3" name="Espace réservé du contenu 2"/>
          <p:cNvSpPr>
            <a:spLocks noGrp="1"/>
          </p:cNvSpPr>
          <p:nvPr>
            <p:ph idx="1"/>
          </p:nvPr>
        </p:nvSpPr>
        <p:spPr/>
        <p:txBody>
          <a:bodyPr/>
          <a:lstStyle/>
          <a:p>
            <a:r>
              <a:rPr lang="en-US" sz="2000" b="1" u="sng" dirty="0" smtClean="0">
                <a:solidFill>
                  <a:srgbClr val="7030A0"/>
                </a:solidFill>
              </a:rPr>
              <a:t>Candidate </a:t>
            </a:r>
            <a:r>
              <a:rPr lang="en-US" sz="2000" b="1" dirty="0" smtClean="0">
                <a:solidFill>
                  <a:srgbClr val="7030A0"/>
                </a:solidFill>
              </a:rPr>
              <a:t>Proposal 4-1-1-1:</a:t>
            </a:r>
            <a:r>
              <a:rPr lang="en-US" sz="2000" i="1" dirty="0" smtClean="0">
                <a:solidFill>
                  <a:srgbClr val="7030A0"/>
                </a:solidFill>
              </a:rPr>
              <a:t> </a:t>
            </a:r>
            <a:r>
              <a:rPr lang="en-US" sz="2000" b="1" dirty="0">
                <a:solidFill>
                  <a:srgbClr val="7030A0"/>
                </a:solidFill>
              </a:rPr>
              <a:t>Should there be any NTN FR2 study (coexistence) phase before the introduction to specification/normative phase?</a:t>
            </a:r>
          </a:p>
          <a:p>
            <a:pPr marL="0" indent="0">
              <a:buNone/>
            </a:pPr>
            <a:endParaRPr lang="fr-FR" sz="2000" dirty="0">
              <a:solidFill>
                <a:srgbClr val="7030A0"/>
              </a:solidFill>
            </a:endParaRPr>
          </a:p>
          <a:p>
            <a:r>
              <a:rPr lang="en-US" sz="2000" b="1" u="sng" dirty="0" smtClean="0">
                <a:solidFill>
                  <a:srgbClr val="7030A0"/>
                </a:solidFill>
              </a:rPr>
              <a:t>Candidate</a:t>
            </a:r>
            <a:r>
              <a:rPr lang="en-US" sz="2000" b="1" dirty="0" smtClean="0">
                <a:solidFill>
                  <a:srgbClr val="7030A0"/>
                </a:solidFill>
              </a:rPr>
              <a:t> Proposal </a:t>
            </a:r>
            <a:r>
              <a:rPr lang="en-US" sz="2000" b="1" dirty="0">
                <a:solidFill>
                  <a:srgbClr val="7030A0"/>
                </a:solidFill>
              </a:rPr>
              <a:t>4-2-1-1:</a:t>
            </a:r>
            <a:r>
              <a:rPr lang="en-US" sz="2000" i="1" dirty="0">
                <a:solidFill>
                  <a:srgbClr val="7030A0"/>
                </a:solidFill>
              </a:rPr>
              <a:t> </a:t>
            </a:r>
            <a:r>
              <a:rPr lang="en-GB" sz="2000" dirty="0">
                <a:solidFill>
                  <a:srgbClr val="7030A0"/>
                </a:solidFill>
              </a:rPr>
              <a:t>If yes, NTN FR2 coexistence studies in Rel-17 should consider:</a:t>
            </a:r>
            <a:endParaRPr lang="fr-FR" sz="2000" dirty="0">
              <a:solidFill>
                <a:srgbClr val="7030A0"/>
              </a:solidFill>
            </a:endParaRPr>
          </a:p>
          <a:p>
            <a:pPr lvl="1" fontAlgn="auto" hangingPunct="1"/>
            <a:r>
              <a:rPr lang="en-GB" sz="2000" dirty="0">
                <a:solidFill>
                  <a:srgbClr val="7030A0"/>
                </a:solidFill>
              </a:rPr>
              <a:t>RAN4 will use UL (27-30 GHz) frequency range </a:t>
            </a:r>
            <a:r>
              <a:rPr lang="en-GB" sz="2000" strike="sngStrike" dirty="0">
                <a:solidFill>
                  <a:srgbClr val="7030A0"/>
                </a:solidFill>
              </a:rPr>
              <a:t>of </a:t>
            </a:r>
            <a:r>
              <a:rPr lang="en-GB" sz="2000" strike="sngStrike" dirty="0" err="1">
                <a:solidFill>
                  <a:srgbClr val="7030A0"/>
                </a:solidFill>
              </a:rPr>
              <a:t>Ka</a:t>
            </a:r>
            <a:r>
              <a:rPr lang="en-GB" sz="2000" strike="sngStrike" dirty="0">
                <a:solidFill>
                  <a:srgbClr val="7030A0"/>
                </a:solidFill>
              </a:rPr>
              <a:t> band </a:t>
            </a:r>
            <a:r>
              <a:rPr lang="en-GB" sz="2000" dirty="0">
                <a:solidFill>
                  <a:srgbClr val="7030A0"/>
                </a:solidFill>
              </a:rPr>
              <a:t>to do co-existence study in Rel-17 NR-NTN WI;</a:t>
            </a:r>
            <a:endParaRPr lang="fr-FR" sz="2000" dirty="0">
              <a:solidFill>
                <a:srgbClr val="7030A0"/>
              </a:solidFill>
            </a:endParaRPr>
          </a:p>
          <a:p>
            <a:pPr lvl="1" fontAlgn="auto" hangingPunct="1"/>
            <a:r>
              <a:rPr lang="en-GB" sz="2000" strike="sngStrike" dirty="0" err="1">
                <a:solidFill>
                  <a:srgbClr val="7030A0"/>
                </a:solidFill>
              </a:rPr>
              <a:t>Ka</a:t>
            </a:r>
            <a:r>
              <a:rPr lang="en-GB" sz="2000" strike="sngStrike" dirty="0">
                <a:solidFill>
                  <a:srgbClr val="7030A0"/>
                </a:solidFill>
              </a:rPr>
              <a:t> </a:t>
            </a:r>
            <a:r>
              <a:rPr lang="en-GB" sz="2000" strike="sngStrike" dirty="0" smtClean="0">
                <a:solidFill>
                  <a:srgbClr val="7030A0"/>
                </a:solidFill>
              </a:rPr>
              <a:t>band (UL)/</a:t>
            </a:r>
            <a:r>
              <a:rPr lang="en-GB" sz="2000" dirty="0" err="1" smtClean="0">
                <a:solidFill>
                  <a:srgbClr val="7030A0"/>
                </a:solidFill>
              </a:rPr>
              <a:t>FR2</a:t>
            </a:r>
            <a:r>
              <a:rPr lang="en-GB" sz="2000" dirty="0" smtClean="0">
                <a:solidFill>
                  <a:srgbClr val="7030A0"/>
                </a:solidFill>
              </a:rPr>
              <a:t> </a:t>
            </a:r>
            <a:r>
              <a:rPr lang="en-GB" sz="2000" dirty="0">
                <a:solidFill>
                  <a:srgbClr val="7030A0"/>
                </a:solidFill>
              </a:rPr>
              <a:t>co-existence analysis can be started once the S band/FR1 co-existence analysis principles are stable enough</a:t>
            </a:r>
            <a:r>
              <a:rPr lang="en-GB" sz="2000" dirty="0" smtClean="0">
                <a:solidFill>
                  <a:srgbClr val="7030A0"/>
                </a:solidFill>
              </a:rPr>
              <a:t>; The actual started time need to be checked at August meeting. </a:t>
            </a:r>
            <a:endParaRPr lang="fr-FR" sz="2000" dirty="0">
              <a:solidFill>
                <a:srgbClr val="7030A0"/>
              </a:solidFill>
            </a:endParaRPr>
          </a:p>
          <a:p>
            <a:pPr lvl="1" hangingPunct="1"/>
            <a:r>
              <a:rPr lang="en-GB" sz="2000" dirty="0">
                <a:solidFill>
                  <a:srgbClr val="7030A0"/>
                </a:solidFill>
              </a:rPr>
              <a:t>Other bands such as Ku &amp; Q/V band will leverage the </a:t>
            </a:r>
            <a:r>
              <a:rPr lang="en-GB" sz="2000" dirty="0" err="1" smtClean="0">
                <a:solidFill>
                  <a:srgbClr val="7030A0"/>
                </a:solidFill>
              </a:rPr>
              <a:t>FR2</a:t>
            </a:r>
            <a:r>
              <a:rPr lang="en-GB" sz="2000" dirty="0" smtClean="0">
                <a:solidFill>
                  <a:srgbClr val="7030A0"/>
                </a:solidFill>
              </a:rPr>
              <a:t> </a:t>
            </a:r>
            <a:r>
              <a:rPr lang="en-GB" sz="2000" dirty="0">
                <a:solidFill>
                  <a:srgbClr val="7030A0"/>
                </a:solidFill>
              </a:rPr>
              <a:t>co-existence study approach in the future</a:t>
            </a:r>
            <a:r>
              <a:rPr lang="en-GB" sz="2000" dirty="0" smtClean="0">
                <a:solidFill>
                  <a:srgbClr val="7030A0"/>
                </a:solidFill>
              </a:rPr>
              <a:t>.</a:t>
            </a:r>
          </a:p>
          <a:p>
            <a:pPr lvl="1" hangingPunct="1"/>
            <a:r>
              <a:rPr lang="fr-FR" sz="2000" b="1" dirty="0" smtClean="0">
                <a:solidFill>
                  <a:srgbClr val="7030A0"/>
                </a:solidFill>
              </a:rPr>
              <a:t>Note: Huawei, Ericsson still have concern on above proposals.</a:t>
            </a:r>
            <a:endParaRPr lang="fr-FR" sz="2000" b="1" dirty="0">
              <a:solidFill>
                <a:srgbClr val="7030A0"/>
              </a:solidFill>
            </a:endParaRPr>
          </a:p>
          <a:p>
            <a:endParaRPr lang="fr-FR" dirty="0"/>
          </a:p>
        </p:txBody>
      </p:sp>
    </p:spTree>
    <p:extLst>
      <p:ext uri="{BB962C8B-B14F-4D97-AF65-F5344CB8AC3E}">
        <p14:creationId xmlns:p14="http://schemas.microsoft.com/office/powerpoint/2010/main" val="1780977529"/>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0" y="365125"/>
            <a:ext cx="11353800" cy="1325563"/>
          </a:xfrm>
        </p:spPr>
        <p:txBody>
          <a:bodyPr/>
          <a:lstStyle/>
          <a:p>
            <a:r>
              <a:rPr lang="en-GB" altLang="en-US" sz="3600" noProof="0" dirty="0"/>
              <a:t>Outline</a:t>
            </a:r>
            <a:endParaRPr lang="en-GB" altLang="en-US" sz="2800" noProof="0" dirty="0"/>
          </a:p>
        </p:txBody>
      </p:sp>
      <p:sp>
        <p:nvSpPr>
          <p:cNvPr id="6147" name="Content Placeholder 2"/>
          <p:cNvSpPr>
            <a:spLocks noGrp="1"/>
          </p:cNvSpPr>
          <p:nvPr>
            <p:ph idx="1"/>
          </p:nvPr>
        </p:nvSpPr>
        <p:spPr/>
        <p:txBody>
          <a:bodyPr/>
          <a:lstStyle/>
          <a:p>
            <a:r>
              <a:rPr lang="en-GB" altLang="en-US" noProof="0" dirty="0"/>
              <a:t>Proposed way forward based on the outcomes of “</a:t>
            </a:r>
            <a:r>
              <a:rPr lang="en-GB" dirty="0"/>
              <a:t>Email discussion summary for [99-e][312] NTN_Solutions_Part1</a:t>
            </a:r>
            <a:r>
              <a:rPr lang="en-GB" noProof="0" dirty="0"/>
              <a:t>”</a:t>
            </a:r>
          </a:p>
          <a:p>
            <a:r>
              <a:rPr lang="en-GB" altLang="en-US" noProof="0" dirty="0"/>
              <a:t>See </a:t>
            </a:r>
            <a:r>
              <a:rPr lang="en-GB" b="1" u="sng" dirty="0"/>
              <a:t>R4-2108699</a:t>
            </a:r>
            <a:r>
              <a:rPr lang="en-GB" dirty="0"/>
              <a:t> (</a:t>
            </a:r>
            <a:r>
              <a:rPr lang="en-US" dirty="0"/>
              <a:t>revision of R4-2108437)</a:t>
            </a:r>
            <a:endParaRPr lang="en-GB" altLang="en-US" dirty="0"/>
          </a:p>
        </p:txBody>
      </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5"/>
            <a:ext cx="11353800" cy="1325563"/>
          </a:xfrm>
        </p:spPr>
        <p:txBody>
          <a:bodyPr/>
          <a:lstStyle/>
          <a:p>
            <a:r>
              <a:rPr lang="fr-FR" sz="3600" dirty="0"/>
              <a:t>Topic #4</a:t>
            </a:r>
          </a:p>
        </p:txBody>
      </p:sp>
      <p:sp>
        <p:nvSpPr>
          <p:cNvPr id="3" name="Espace réservé du contenu 2"/>
          <p:cNvSpPr>
            <a:spLocks noGrp="1"/>
          </p:cNvSpPr>
          <p:nvPr>
            <p:ph idx="1"/>
          </p:nvPr>
        </p:nvSpPr>
        <p:spPr>
          <a:xfrm>
            <a:off x="838199" y="1825625"/>
            <a:ext cx="10961915" cy="4351338"/>
          </a:xfrm>
        </p:spPr>
        <p:txBody>
          <a:bodyPr/>
          <a:lstStyle/>
          <a:p>
            <a:r>
              <a:rPr lang="en-US" sz="2000" b="1" u="sng" dirty="0" smtClean="0">
                <a:solidFill>
                  <a:srgbClr val="7030A0"/>
                </a:solidFill>
              </a:rPr>
              <a:t>Candidate</a:t>
            </a:r>
            <a:r>
              <a:rPr lang="en-US" sz="2000" b="1" dirty="0" smtClean="0">
                <a:solidFill>
                  <a:srgbClr val="7030A0"/>
                </a:solidFill>
              </a:rPr>
              <a:t> Proposal </a:t>
            </a:r>
            <a:r>
              <a:rPr lang="en-US" sz="2000" b="1" dirty="0">
                <a:solidFill>
                  <a:srgbClr val="7030A0"/>
                </a:solidFill>
              </a:rPr>
              <a:t>4-2-2-1:</a:t>
            </a:r>
            <a:r>
              <a:rPr lang="en-US" sz="2000" i="1" dirty="0">
                <a:solidFill>
                  <a:srgbClr val="7030A0"/>
                </a:solidFill>
              </a:rPr>
              <a:t> </a:t>
            </a:r>
            <a:r>
              <a:rPr lang="en-US" sz="2000" dirty="0">
                <a:solidFill>
                  <a:srgbClr val="7030A0"/>
                </a:solidFill>
              </a:rPr>
              <a:t>Consider the uplink part of satellite “</a:t>
            </a:r>
            <a:r>
              <a:rPr lang="en-US" sz="2000" dirty="0" err="1">
                <a:solidFill>
                  <a:srgbClr val="7030A0"/>
                </a:solidFill>
              </a:rPr>
              <a:t>Ka</a:t>
            </a:r>
            <a:r>
              <a:rPr lang="en-US" sz="2000" dirty="0">
                <a:solidFill>
                  <a:srgbClr val="7030A0"/>
                </a:solidFill>
              </a:rPr>
              <a:t> band”, corresponding with the 27.0 – 30.0 GHz range, which includes both “FSS” and “MSS” denomination, since the provision of VSAT and ESIM services from GSO and NGSO is allowed in FSS as well as MSS denominated spectrum within said range, with different denomination depending on regional regulations, as regulated by ITU-R regulations and recently harmonized on a global basis by WRC Resolutions 156 [8], 169 [9] and 173 [10].  </a:t>
            </a:r>
          </a:p>
          <a:p>
            <a:pPr marL="0" indent="0">
              <a:buNone/>
            </a:pPr>
            <a:endParaRPr lang="fr-FR" sz="2000" dirty="0">
              <a:solidFill>
                <a:srgbClr val="7030A0"/>
              </a:solidFill>
            </a:endParaRPr>
          </a:p>
          <a:p>
            <a:r>
              <a:rPr lang="en-US" sz="2000" b="1" u="sng" dirty="0" smtClean="0">
                <a:solidFill>
                  <a:srgbClr val="7030A0"/>
                </a:solidFill>
              </a:rPr>
              <a:t>Candidate</a:t>
            </a:r>
            <a:r>
              <a:rPr lang="en-US" sz="2000" b="1" dirty="0" smtClean="0">
                <a:solidFill>
                  <a:srgbClr val="7030A0"/>
                </a:solidFill>
              </a:rPr>
              <a:t> Proposal </a:t>
            </a:r>
            <a:r>
              <a:rPr lang="en-US" sz="2000" b="1" dirty="0">
                <a:solidFill>
                  <a:srgbClr val="7030A0"/>
                </a:solidFill>
              </a:rPr>
              <a:t>4-3-1-1:</a:t>
            </a:r>
            <a:r>
              <a:rPr lang="en-US" sz="2000" i="1" dirty="0">
                <a:solidFill>
                  <a:srgbClr val="7030A0"/>
                </a:solidFill>
              </a:rPr>
              <a:t> </a:t>
            </a:r>
            <a:r>
              <a:rPr lang="en-GB" sz="2000" dirty="0">
                <a:solidFill>
                  <a:srgbClr val="7030A0"/>
                </a:solidFill>
              </a:rPr>
              <a:t>It has been clarified throughout the SI and WI definition that NTN covers both VSAT and ESIMs/ESOMPs (which are a type of mobile VSATs operating in FSS spectrum). </a:t>
            </a:r>
            <a:r>
              <a:rPr lang="en-GB" sz="2000" b="1" dirty="0">
                <a:solidFill>
                  <a:srgbClr val="7030A0"/>
                </a:solidFill>
              </a:rPr>
              <a:t>VSAT and ESIM operates in the entire </a:t>
            </a:r>
            <a:r>
              <a:rPr lang="en-GB" sz="2000" b="1" dirty="0" err="1">
                <a:solidFill>
                  <a:srgbClr val="7030A0"/>
                </a:solidFill>
              </a:rPr>
              <a:t>Ka</a:t>
            </a:r>
            <a:r>
              <a:rPr lang="en-GB" sz="2000" b="1" dirty="0">
                <a:solidFill>
                  <a:srgbClr val="7030A0"/>
                </a:solidFill>
              </a:rPr>
              <a:t>-band, </a:t>
            </a:r>
            <a:r>
              <a:rPr lang="en-GB" sz="2000" dirty="0">
                <a:solidFill>
                  <a:srgbClr val="7030A0"/>
                </a:solidFill>
              </a:rPr>
              <a:t>hence, the frequency bands considered for 3GPP NTN RAN4 work should include spectrum relevant to VSAT and ESIM/ESOMP operation. </a:t>
            </a:r>
            <a:r>
              <a:rPr lang="en-GB" sz="2000" b="1" dirty="0">
                <a:solidFill>
                  <a:srgbClr val="7030A0"/>
                </a:solidFill>
              </a:rPr>
              <a:t>RAN4 to consider defining the entire “</a:t>
            </a:r>
            <a:r>
              <a:rPr lang="en-GB" sz="2000" b="1" dirty="0" err="1">
                <a:solidFill>
                  <a:srgbClr val="7030A0"/>
                </a:solidFill>
              </a:rPr>
              <a:t>Ka</a:t>
            </a:r>
            <a:r>
              <a:rPr lang="en-GB" sz="2000" b="1" dirty="0">
                <a:solidFill>
                  <a:srgbClr val="7030A0"/>
                </a:solidFill>
              </a:rPr>
              <a:t> Band” as an NTN-NR band in FR2 range for GEO and NGSO based satellite access as proposed in </a:t>
            </a:r>
            <a:r>
              <a:rPr lang="en-GB" sz="2000" u="sng" dirty="0">
                <a:solidFill>
                  <a:srgbClr val="7030A0"/>
                </a:solidFill>
                <a:hlinkClick r:id="rId2">
                  <a:extLst>
                    <a:ext uri="{A12FA001-AC4F-418D-AE19-62706E023703}">
                      <ahyp:hlinkClr xmlns:ahyp="http://schemas.microsoft.com/office/drawing/2018/hyperlinkcolor" xmlns="" val="tx"/>
                    </a:ext>
                  </a:extLst>
                </a:hlinkClick>
              </a:rPr>
              <a:t>RP-200638</a:t>
            </a:r>
            <a:r>
              <a:rPr lang="en-GB" sz="2000" u="sng" dirty="0">
                <a:solidFill>
                  <a:srgbClr val="7030A0"/>
                </a:solidFill>
              </a:rPr>
              <a:t> [2].</a:t>
            </a:r>
            <a:endParaRPr lang="fr-FR" sz="2000" dirty="0">
              <a:solidFill>
                <a:srgbClr val="7030A0"/>
              </a:solidFill>
            </a:endParaRPr>
          </a:p>
          <a:p>
            <a:endParaRPr lang="fr-FR" dirty="0"/>
          </a:p>
        </p:txBody>
      </p:sp>
    </p:spTree>
    <p:extLst>
      <p:ext uri="{BB962C8B-B14F-4D97-AF65-F5344CB8AC3E}">
        <p14:creationId xmlns:p14="http://schemas.microsoft.com/office/powerpoint/2010/main" val="1515830961"/>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5"/>
            <a:ext cx="11353800" cy="1325563"/>
          </a:xfrm>
        </p:spPr>
        <p:txBody>
          <a:bodyPr/>
          <a:lstStyle/>
          <a:p>
            <a:r>
              <a:rPr lang="en-US" sz="3600" b="1" dirty="0"/>
              <a:t>RAN-P decisions </a:t>
            </a:r>
            <a:r>
              <a:rPr lang="en-US" sz="3600" dirty="0"/>
              <a:t>from </a:t>
            </a:r>
            <a:r>
              <a:rPr lang="en-US" sz="3600" b="1" dirty="0"/>
              <a:t>RP-210791</a:t>
            </a:r>
            <a:endParaRPr lang="fr-FR" sz="3600" b="1" dirty="0"/>
          </a:p>
        </p:txBody>
      </p:sp>
      <p:sp>
        <p:nvSpPr>
          <p:cNvPr id="3" name="Espace réservé du contenu 2"/>
          <p:cNvSpPr>
            <a:spLocks noGrp="1"/>
          </p:cNvSpPr>
          <p:nvPr>
            <p:ph idx="1"/>
          </p:nvPr>
        </p:nvSpPr>
        <p:spPr/>
        <p:txBody>
          <a:bodyPr/>
          <a:lstStyle/>
          <a:p>
            <a:r>
              <a:rPr lang="en-US" sz="2000" b="1" dirty="0">
                <a:solidFill>
                  <a:srgbClr val="00B050"/>
                </a:solidFill>
              </a:rPr>
              <a:t>Agreed Proposal NTN-1.1: </a:t>
            </a:r>
            <a:r>
              <a:rPr lang="en-US" sz="2000" dirty="0"/>
              <a:t>“For frequencies above 10 GHz, any work can be limited to VSAT, ESIM service and terminals.”</a:t>
            </a:r>
          </a:p>
          <a:p>
            <a:pPr marL="0" indent="0">
              <a:buNone/>
            </a:pPr>
            <a:endParaRPr lang="fr-FR" sz="2000" dirty="0"/>
          </a:p>
          <a:p>
            <a:r>
              <a:rPr lang="en-US" sz="2000" b="1" dirty="0">
                <a:solidFill>
                  <a:srgbClr val="00B050"/>
                </a:solidFill>
              </a:rPr>
              <a:t>Agreed Proposal NTN-1.2: </a:t>
            </a:r>
            <a:r>
              <a:rPr lang="en-US" sz="2000" dirty="0"/>
              <a:t>“The Satellite </a:t>
            </a:r>
            <a:r>
              <a:rPr lang="en-US" sz="2000" dirty="0" err="1"/>
              <a:t>Ka</a:t>
            </a:r>
            <a:r>
              <a:rPr lang="en-US" sz="2000" dirty="0"/>
              <a:t> band refers to [17.3 – 20.2 GHz] on the downlink and [27.0 – 30.0 GHz] on the uplink as allocated by ITU-R to satellite services. Some of this range is designated as FSS and some as MSS.”</a:t>
            </a:r>
            <a:endParaRPr lang="fr-FR" sz="2000" dirty="0"/>
          </a:p>
        </p:txBody>
      </p:sp>
    </p:spTree>
    <p:extLst>
      <p:ext uri="{BB962C8B-B14F-4D97-AF65-F5344CB8AC3E}">
        <p14:creationId xmlns:p14="http://schemas.microsoft.com/office/powerpoint/2010/main" val="2835687364"/>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365125"/>
            <a:ext cx="11353800" cy="1325563"/>
          </a:xfrm>
        </p:spPr>
        <p:txBody>
          <a:bodyPr/>
          <a:lstStyle/>
          <a:p>
            <a:r>
              <a:rPr lang="en-GB" altLang="en-US" sz="3600" noProof="0" dirty="0"/>
              <a:t>Content</a:t>
            </a:r>
          </a:p>
        </p:txBody>
      </p:sp>
      <p:sp>
        <p:nvSpPr>
          <p:cNvPr id="7171" name="Content Placeholder 2"/>
          <p:cNvSpPr>
            <a:spLocks noGrp="1"/>
          </p:cNvSpPr>
          <p:nvPr>
            <p:ph idx="1"/>
          </p:nvPr>
        </p:nvSpPr>
        <p:spPr/>
        <p:txBody>
          <a:bodyPr/>
          <a:lstStyle/>
          <a:p>
            <a:pPr lvl="0"/>
            <a:r>
              <a:rPr lang="en-GB" noProof="0" dirty="0"/>
              <a:t>Topic #1: </a:t>
            </a:r>
            <a:r>
              <a:rPr lang="en-GB" dirty="0"/>
              <a:t>NTN Architecture Aspects</a:t>
            </a:r>
          </a:p>
          <a:p>
            <a:pPr lvl="0"/>
            <a:r>
              <a:rPr lang="en-GB" noProof="0" dirty="0"/>
              <a:t>Topic #2: NTN </a:t>
            </a:r>
            <a:r>
              <a:rPr lang="en-GB" dirty="0"/>
              <a:t>Generic Parameters</a:t>
            </a:r>
          </a:p>
          <a:p>
            <a:pPr lvl="0"/>
            <a:r>
              <a:rPr lang="en-GB" noProof="0" dirty="0"/>
              <a:t>Topic #3: </a:t>
            </a:r>
            <a:r>
              <a:rPr lang="en-GB" dirty="0"/>
              <a:t>FR1 Generalities</a:t>
            </a:r>
          </a:p>
          <a:p>
            <a:pPr lvl="0"/>
            <a:r>
              <a:rPr lang="en-GB" noProof="0" dirty="0"/>
              <a:t>Topic #4: </a:t>
            </a:r>
            <a:r>
              <a:rPr lang="en-GB" dirty="0"/>
              <a:t>FR2 Generalities</a:t>
            </a:r>
          </a:p>
          <a:p>
            <a:pPr marL="0" indent="0">
              <a:buNone/>
            </a:pPr>
            <a:r>
              <a:rPr lang="en-GB" noProof="0" dirty="0"/>
              <a:t>	</a:t>
            </a:r>
          </a:p>
          <a:p>
            <a:endParaRPr lang="en-GB" altLang="en-US" noProof="0" dirty="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0" y="365125"/>
            <a:ext cx="11353800" cy="1325563"/>
          </a:xfrm>
        </p:spPr>
        <p:txBody>
          <a:bodyPr/>
          <a:lstStyle/>
          <a:p>
            <a:r>
              <a:rPr lang="en-GB" altLang="en-US" sz="3600" noProof="0" dirty="0"/>
              <a:t>Summary</a:t>
            </a:r>
            <a:endParaRPr lang="en-GB" altLang="en-US" noProof="0" dirty="0"/>
          </a:p>
        </p:txBody>
      </p:sp>
      <p:sp>
        <p:nvSpPr>
          <p:cNvPr id="8195" name="Content Placeholder 2"/>
          <p:cNvSpPr>
            <a:spLocks noGrp="1"/>
          </p:cNvSpPr>
          <p:nvPr>
            <p:ph idx="1"/>
          </p:nvPr>
        </p:nvSpPr>
        <p:spPr/>
        <p:txBody>
          <a:bodyPr/>
          <a:lstStyle/>
          <a:p>
            <a:r>
              <a:rPr lang="en-GB" altLang="en-US" noProof="0" dirty="0"/>
              <a:t>List of proposals for each topics discussed</a:t>
            </a:r>
            <a:endParaRPr lang="en-GB" noProof="0" dirty="0">
              <a:solidFill>
                <a:schemeClr val="accent6">
                  <a:lumMod val="75000"/>
                </a:schemeClr>
              </a:solidFill>
            </a:endParaRPr>
          </a:p>
          <a:p>
            <a:r>
              <a:rPr lang="en-GB" noProof="0" dirty="0"/>
              <a:t>In “agreements” part</a:t>
            </a:r>
          </a:p>
          <a:p>
            <a:pPr lvl="1"/>
            <a:r>
              <a:rPr lang="en-GB" noProof="0" dirty="0">
                <a:solidFill>
                  <a:schemeClr val="accent6">
                    <a:lumMod val="75000"/>
                  </a:schemeClr>
                </a:solidFill>
              </a:rPr>
              <a:t>Proposals with “green” comments are agreeable.</a:t>
            </a:r>
            <a:endParaRPr lang="en-GB" sz="2800" noProof="0" dirty="0"/>
          </a:p>
          <a:p>
            <a:r>
              <a:rPr lang="en-GB" noProof="0" dirty="0"/>
              <a:t>In “open issues” part</a:t>
            </a:r>
          </a:p>
          <a:p>
            <a:pPr lvl="1"/>
            <a:r>
              <a:rPr lang="en-GB" noProof="0" dirty="0">
                <a:solidFill>
                  <a:srgbClr val="7030A0"/>
                </a:solidFill>
              </a:rPr>
              <a:t>Proposals with “purple” comments not agreeable.</a:t>
            </a:r>
          </a:p>
          <a:p>
            <a:pPr lvl="1"/>
            <a:r>
              <a:rPr lang="en-GB" noProof="0" dirty="0">
                <a:solidFill>
                  <a:schemeClr val="accent2">
                    <a:lumMod val="75000"/>
                  </a:schemeClr>
                </a:solidFill>
              </a:rPr>
              <a:t>Proposals with “orange” comments not agreeable: </a:t>
            </a:r>
            <a:endParaRPr lang="en-GB" noProof="0" dirty="0"/>
          </a:p>
          <a:p>
            <a:pPr lvl="2"/>
            <a:r>
              <a:rPr lang="en-GB" noProof="0" dirty="0"/>
              <a:t>If there is a GTW session and we could agree on some of them, this WF will be revised anyway;</a:t>
            </a:r>
          </a:p>
          <a:p>
            <a:pPr lvl="2"/>
            <a:r>
              <a:rPr lang="en-GB" noProof="0" dirty="0"/>
              <a:t>Please also note that the </a:t>
            </a:r>
            <a:r>
              <a:rPr lang="en-GB" noProof="0" dirty="0">
                <a:solidFill>
                  <a:schemeClr val="accent2">
                    <a:lumMod val="75000"/>
                  </a:schemeClr>
                </a:solidFill>
              </a:rPr>
              <a:t>“orange” </a:t>
            </a:r>
            <a:r>
              <a:rPr lang="en-GB" noProof="0" dirty="0"/>
              <a:t>proposals were the results of “agreed with changes” comments.</a:t>
            </a:r>
          </a:p>
          <a:p>
            <a:pPr lvl="1"/>
            <a:r>
              <a:rPr lang="en-GB" noProof="0" dirty="0"/>
              <a:t>Proposals without any comment were not discussed.</a:t>
            </a:r>
          </a:p>
          <a:p>
            <a:pPr lvl="1"/>
            <a:endParaRPr lang="en-GB" altLang="en-US" noProof="0" dirty="0">
              <a:solidFill>
                <a:srgbClr val="7030A0"/>
              </a:solidFill>
            </a:endParaRPr>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p:nvPr/>
        </p:nvSpPr>
        <p:spPr bwMode="auto">
          <a:xfrm>
            <a:off x="673100" y="2992582"/>
            <a:ext cx="10744199" cy="1634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US" sz="6000" b="1" dirty="0"/>
              <a:t>Agreeable Proposals</a:t>
            </a:r>
          </a:p>
          <a:p>
            <a:pPr algn="ctr"/>
            <a:r>
              <a:rPr lang="en-US" sz="3200" b="1" dirty="0"/>
              <a:t>(after the 1</a:t>
            </a:r>
            <a:r>
              <a:rPr lang="en-US" sz="3200" b="1" baseline="30000" dirty="0"/>
              <a:t>st</a:t>
            </a:r>
            <a:r>
              <a:rPr lang="en-US" sz="3200" b="1" dirty="0"/>
              <a:t> and 2</a:t>
            </a:r>
            <a:r>
              <a:rPr lang="en-US" sz="3200" b="1" baseline="30000" dirty="0"/>
              <a:t>nd</a:t>
            </a:r>
            <a:r>
              <a:rPr lang="en-US" sz="3200" b="1" dirty="0"/>
              <a:t> round of discussions in RAN4#99-e, please also note that NTN GTW slot on 25/05/2021 </a:t>
            </a:r>
            <a:r>
              <a:rPr lang="en-US" sz="3200" b="1" dirty="0" smtClean="0"/>
              <a:t>could not </a:t>
            </a:r>
            <a:r>
              <a:rPr lang="en-US" sz="3200" b="1" dirty="0"/>
              <a:t>be used)</a:t>
            </a:r>
          </a:p>
          <a:p>
            <a:pPr algn="ctr"/>
            <a:endParaRPr lang="en-US" sz="6000" b="1" dirty="0"/>
          </a:p>
        </p:txBody>
      </p:sp>
    </p:spTree>
    <p:extLst>
      <p:ext uri="{BB962C8B-B14F-4D97-AF65-F5344CB8AC3E}">
        <p14:creationId xmlns:p14="http://schemas.microsoft.com/office/powerpoint/2010/main" val="3846398441"/>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5"/>
            <a:ext cx="11353800" cy="1325563"/>
          </a:xfrm>
        </p:spPr>
        <p:txBody>
          <a:bodyPr/>
          <a:lstStyle/>
          <a:p>
            <a:r>
              <a:rPr lang="fr-FR" sz="3600" dirty="0"/>
              <a:t>Topic #1</a:t>
            </a:r>
          </a:p>
        </p:txBody>
      </p:sp>
      <p:sp>
        <p:nvSpPr>
          <p:cNvPr id="3" name="Espace réservé du contenu 2"/>
          <p:cNvSpPr>
            <a:spLocks noGrp="1"/>
          </p:cNvSpPr>
          <p:nvPr>
            <p:ph idx="1"/>
          </p:nvPr>
        </p:nvSpPr>
        <p:spPr>
          <a:xfrm>
            <a:off x="864158" y="1816909"/>
            <a:ext cx="10621108" cy="4563794"/>
          </a:xfrm>
        </p:spPr>
        <p:txBody>
          <a:bodyPr/>
          <a:lstStyle/>
          <a:p>
            <a:r>
              <a:rPr lang="en-GB" sz="2000" b="1" dirty="0">
                <a:solidFill>
                  <a:srgbClr val="00B050"/>
                </a:solidFill>
              </a:rPr>
              <a:t>Proposal 1-1-2-1:</a:t>
            </a:r>
            <a:r>
              <a:rPr lang="en-GB" sz="2000" dirty="0">
                <a:solidFill>
                  <a:srgbClr val="00B050"/>
                </a:solidFill>
              </a:rPr>
              <a:t> RAN4 shall consider for NTN framework similar testing procedures as in TS 38.141-like. Based on different combinations and following similar testing procedures as in e.g. TS 38.141-like, the throughput measurement point at the Non-NTN infrastructure </a:t>
            </a:r>
            <a:r>
              <a:rPr lang="en-GB" sz="2000" dirty="0" err="1">
                <a:solidFill>
                  <a:srgbClr val="00B050"/>
                </a:solidFill>
              </a:rPr>
              <a:t>gNB</a:t>
            </a:r>
            <a:r>
              <a:rPr lang="en-GB" sz="2000" dirty="0">
                <a:solidFill>
                  <a:srgbClr val="00B050"/>
                </a:solidFill>
              </a:rPr>
              <a:t> can be used to determine the 5% throughput loss.</a:t>
            </a:r>
            <a:endParaRPr lang="fr-FR" sz="2000" dirty="0">
              <a:solidFill>
                <a:srgbClr val="00B050"/>
              </a:solidFill>
            </a:endParaRPr>
          </a:p>
          <a:p>
            <a:pPr lvl="1"/>
            <a:r>
              <a:rPr lang="en-GB" sz="2000" b="1" dirty="0">
                <a:solidFill>
                  <a:srgbClr val="00B050"/>
                </a:solidFill>
              </a:rPr>
              <a:t>Note1: </a:t>
            </a:r>
            <a:r>
              <a:rPr lang="en-GB" sz="2000" dirty="0">
                <a:solidFill>
                  <a:srgbClr val="00B050"/>
                </a:solidFill>
              </a:rPr>
              <a:t>For the Non-NTN infrastructure </a:t>
            </a:r>
            <a:r>
              <a:rPr lang="en-GB" sz="2000" dirty="0" err="1">
                <a:solidFill>
                  <a:srgbClr val="00B050"/>
                </a:solidFill>
              </a:rPr>
              <a:t>gNB</a:t>
            </a:r>
            <a:r>
              <a:rPr lang="en-GB" sz="2000" dirty="0">
                <a:solidFill>
                  <a:srgbClr val="00B050"/>
                </a:solidFill>
              </a:rPr>
              <a:t>, please refer to RAN3 NTN architecture.</a:t>
            </a:r>
          </a:p>
          <a:p>
            <a:pPr lvl="1"/>
            <a:endParaRPr lang="en-GB" sz="1800" dirty="0">
              <a:solidFill>
                <a:srgbClr val="00B050"/>
              </a:solidFill>
            </a:endParaRPr>
          </a:p>
          <a:p>
            <a:pPr lvl="1"/>
            <a:endParaRPr lang="en-GB" sz="1800" dirty="0">
              <a:solidFill>
                <a:srgbClr val="00B050"/>
              </a:solidFill>
            </a:endParaRPr>
          </a:p>
          <a:p>
            <a:pPr marL="457200" lvl="1" indent="0">
              <a:buNone/>
            </a:pPr>
            <a:endParaRPr lang="en-GB" sz="1800" dirty="0">
              <a:solidFill>
                <a:srgbClr val="00B050"/>
              </a:solidFill>
            </a:endParaRPr>
          </a:p>
          <a:p>
            <a:pPr marL="457200" lvl="1" indent="0">
              <a:buNone/>
            </a:pPr>
            <a:endParaRPr lang="en-GB" sz="1800" dirty="0">
              <a:solidFill>
                <a:srgbClr val="00B050"/>
              </a:solidFill>
            </a:endParaRPr>
          </a:p>
          <a:p>
            <a:pPr marL="457200" lvl="1" indent="0">
              <a:buNone/>
            </a:pPr>
            <a:endParaRPr lang="en-GB" sz="1800" dirty="0">
              <a:solidFill>
                <a:srgbClr val="00B050"/>
              </a:solidFill>
            </a:endParaRPr>
          </a:p>
          <a:p>
            <a:pPr marL="457200" lvl="1" indent="0">
              <a:buNone/>
            </a:pPr>
            <a:endParaRPr lang="en-GB" sz="1800" dirty="0">
              <a:solidFill>
                <a:srgbClr val="00B050"/>
              </a:solidFill>
            </a:endParaRPr>
          </a:p>
          <a:p>
            <a:pPr marL="457200" lvl="1" indent="0">
              <a:buNone/>
            </a:pPr>
            <a:endParaRPr lang="en-GB" sz="1800" dirty="0">
              <a:solidFill>
                <a:srgbClr val="00B050"/>
              </a:solidFill>
            </a:endParaRPr>
          </a:p>
          <a:p>
            <a:r>
              <a:rPr lang="en-GB" sz="2000" b="1" dirty="0">
                <a:solidFill>
                  <a:srgbClr val="00B050"/>
                </a:solidFill>
              </a:rPr>
              <a:t>Proposal 1-3-2-1:</a:t>
            </a:r>
            <a:r>
              <a:rPr lang="en-GB" sz="2000" dirty="0">
                <a:solidFill>
                  <a:srgbClr val="00B050"/>
                </a:solidFill>
              </a:rPr>
              <a:t> Satellite companies and some other companies expressed strong concerns if (</a:t>
            </a:r>
            <a:r>
              <a:rPr lang="en-GB" sz="2000" dirty="0" err="1">
                <a:solidFill>
                  <a:srgbClr val="00B050"/>
                </a:solidFill>
              </a:rPr>
              <a:t>Satellite+Feederlink+GW</a:t>
            </a:r>
            <a:r>
              <a:rPr lang="en-GB" sz="2000" dirty="0">
                <a:solidFill>
                  <a:srgbClr val="00B050"/>
                </a:solidFill>
              </a:rPr>
              <a:t>) is considered as a Repeater, because it would reduce NTN capacity and in general would not align with real satellite payload design. </a:t>
            </a:r>
            <a:endParaRPr lang="fr-FR" sz="2000" dirty="0">
              <a:solidFill>
                <a:srgbClr val="00B050"/>
              </a:solidFill>
            </a:endParaRPr>
          </a:p>
          <a:p>
            <a:endParaRPr lang="fr-FR" sz="2000" dirty="0"/>
          </a:p>
        </p:txBody>
      </p:sp>
      <p:graphicFrame>
        <p:nvGraphicFramePr>
          <p:cNvPr id="4" name="Objet 3"/>
          <p:cNvGraphicFramePr>
            <a:graphicFrameLocks noChangeAspect="1"/>
          </p:cNvGraphicFramePr>
          <p:nvPr>
            <p:extLst>
              <p:ext uri="{D42A27DB-BD31-4B8C-83A1-F6EECF244321}">
                <p14:modId xmlns:p14="http://schemas.microsoft.com/office/powerpoint/2010/main" val="1961888003"/>
              </p:ext>
            </p:extLst>
          </p:nvPr>
        </p:nvGraphicFramePr>
        <p:xfrm>
          <a:off x="2656403" y="3351290"/>
          <a:ext cx="5597194" cy="2125064"/>
        </p:xfrm>
        <a:graphic>
          <a:graphicData uri="http://schemas.openxmlformats.org/presentationml/2006/ole">
            <mc:AlternateContent xmlns:mc="http://schemas.openxmlformats.org/markup-compatibility/2006">
              <mc:Choice xmlns:v="urn:schemas-microsoft-com:vml" Requires="v">
                <p:oleObj spid="_x0000_s2084" name="Visio" r:id="rId3" imgW="9540231" imgH="3596616" progId="Visio.Drawing.11">
                  <p:embed/>
                </p:oleObj>
              </mc:Choice>
              <mc:Fallback>
                <p:oleObj name="Visio" r:id="rId3" imgW="9540231" imgH="3596616" progId="Visio.Drawing.11">
                  <p:embed/>
                  <p:pic>
                    <p:nvPicPr>
                      <p:cNvPr id="4" name="Objet 3"/>
                      <p:cNvPicPr>
                        <a:picLocks noChangeAspect="1" noChangeArrowheads="1"/>
                      </p:cNvPicPr>
                      <p:nvPr/>
                    </p:nvPicPr>
                    <p:blipFill>
                      <a:blip r:embed="rId4"/>
                      <a:srcRect/>
                      <a:stretch>
                        <a:fillRect/>
                      </a:stretch>
                    </p:blipFill>
                    <p:spPr bwMode="auto">
                      <a:xfrm>
                        <a:off x="2656403" y="3351290"/>
                        <a:ext cx="5597194" cy="2125064"/>
                      </a:xfrm>
                      <a:prstGeom prst="rect">
                        <a:avLst/>
                      </a:prstGeom>
                      <a:noFill/>
                    </p:spPr>
                  </p:pic>
                </p:oleObj>
              </mc:Fallback>
            </mc:AlternateContent>
          </a:graphicData>
        </a:graphic>
      </p:graphicFrame>
    </p:spTree>
    <p:extLst>
      <p:ext uri="{BB962C8B-B14F-4D97-AF65-F5344CB8AC3E}">
        <p14:creationId xmlns:p14="http://schemas.microsoft.com/office/powerpoint/2010/main" val="925403597"/>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5"/>
            <a:ext cx="11353800" cy="1325563"/>
          </a:xfrm>
        </p:spPr>
        <p:txBody>
          <a:bodyPr/>
          <a:lstStyle/>
          <a:p>
            <a:r>
              <a:rPr lang="fr-FR" sz="3600" dirty="0"/>
              <a:t>Topic #1</a:t>
            </a:r>
          </a:p>
        </p:txBody>
      </p:sp>
      <p:sp>
        <p:nvSpPr>
          <p:cNvPr id="3" name="Espace réservé du contenu 2"/>
          <p:cNvSpPr>
            <a:spLocks noGrp="1"/>
          </p:cNvSpPr>
          <p:nvPr>
            <p:ph idx="1"/>
          </p:nvPr>
        </p:nvSpPr>
        <p:spPr/>
        <p:txBody>
          <a:bodyPr/>
          <a:lstStyle/>
          <a:p>
            <a:r>
              <a:rPr lang="en-GB" sz="2000" b="1" dirty="0">
                <a:solidFill>
                  <a:srgbClr val="00B050"/>
                </a:solidFill>
              </a:rPr>
              <a:t>Proposal 1-1-3-1: </a:t>
            </a:r>
            <a:r>
              <a:rPr lang="en-GB" sz="2000" b="1" dirty="0" smtClean="0">
                <a:solidFill>
                  <a:srgbClr val="00B050"/>
                </a:solidFill>
              </a:rPr>
              <a:t>RAN4 confirms the baseline assumption that from RF </a:t>
            </a:r>
            <a:r>
              <a:rPr lang="en-GB" sz="2000" b="1" dirty="0" err="1" smtClean="0">
                <a:solidFill>
                  <a:srgbClr val="00B050"/>
                </a:solidFill>
              </a:rPr>
              <a:t>Tx</a:t>
            </a:r>
            <a:r>
              <a:rPr lang="en-GB" sz="2000" b="1" dirty="0" smtClean="0">
                <a:solidFill>
                  <a:srgbClr val="00B050"/>
                </a:solidFill>
              </a:rPr>
              <a:t>, Rx requirements (for conductive RF requirements) perspective, </a:t>
            </a:r>
            <a:r>
              <a:rPr lang="en-GB" altLang="zh-CN" sz="2000" b="1" dirty="0">
                <a:solidFill>
                  <a:srgbClr val="00B050"/>
                </a:solidFill>
              </a:rPr>
              <a:t>NTN-Payload </a:t>
            </a:r>
            <a:r>
              <a:rPr lang="en-GB" altLang="zh-CN" sz="2000" b="1" dirty="0" smtClean="0">
                <a:solidFill>
                  <a:srgbClr val="00B050"/>
                </a:solidFill>
              </a:rPr>
              <a:t>RF, </a:t>
            </a:r>
            <a:r>
              <a:rPr lang="en-GB" altLang="zh-CN" sz="2000" b="1" dirty="0" err="1">
                <a:solidFill>
                  <a:srgbClr val="00B050"/>
                </a:solidFill>
              </a:rPr>
              <a:t>F</a:t>
            </a:r>
            <a:r>
              <a:rPr lang="en-GB" altLang="zh-CN" sz="2000" b="1" dirty="0" err="1" smtClean="0">
                <a:solidFill>
                  <a:srgbClr val="00B050"/>
                </a:solidFill>
              </a:rPr>
              <a:t>eederlink</a:t>
            </a:r>
            <a:r>
              <a:rPr lang="en-GB" altLang="zh-CN" sz="2000" b="1" dirty="0" smtClean="0">
                <a:solidFill>
                  <a:srgbClr val="00B050"/>
                </a:solidFill>
              </a:rPr>
              <a:t>, </a:t>
            </a:r>
            <a:r>
              <a:rPr lang="en-GB" altLang="zh-CN" sz="2000" b="1" dirty="0">
                <a:solidFill>
                  <a:srgbClr val="00B050"/>
                </a:solidFill>
              </a:rPr>
              <a:t>GW, Non-NTN infrastructure </a:t>
            </a:r>
            <a:r>
              <a:rPr lang="en-GB" altLang="zh-CN" sz="2000" b="1" dirty="0" err="1">
                <a:solidFill>
                  <a:srgbClr val="00B050"/>
                </a:solidFill>
              </a:rPr>
              <a:t>gNB</a:t>
            </a:r>
            <a:r>
              <a:rPr lang="en-GB" altLang="zh-CN" sz="2000" b="1" dirty="0">
                <a:solidFill>
                  <a:srgbClr val="00B050"/>
                </a:solidFill>
              </a:rPr>
              <a:t> </a:t>
            </a:r>
            <a:r>
              <a:rPr lang="en-GB" altLang="zh-CN" sz="2000" b="1" dirty="0" smtClean="0">
                <a:solidFill>
                  <a:srgbClr val="00B050"/>
                </a:solidFill>
              </a:rPr>
              <a:t>shall be considered as single entity. </a:t>
            </a:r>
          </a:p>
          <a:p>
            <a:pPr lvl="1"/>
            <a:r>
              <a:rPr lang="en-GB" sz="2000" b="1" dirty="0" smtClean="0">
                <a:solidFill>
                  <a:srgbClr val="00B050"/>
                </a:solidFill>
              </a:rPr>
              <a:t>Note: </a:t>
            </a:r>
            <a:r>
              <a:rPr lang="en-GB" sz="2000" dirty="0" smtClean="0">
                <a:solidFill>
                  <a:srgbClr val="00B050"/>
                </a:solidFill>
              </a:rPr>
              <a:t>The detailed test set-up can be further discussed. Further confirmation still required for OTA based RF requirements if introduced.</a:t>
            </a:r>
          </a:p>
          <a:p>
            <a:r>
              <a:rPr lang="en-GB" sz="2000" b="1" dirty="0">
                <a:solidFill>
                  <a:srgbClr val="00B050"/>
                </a:solidFill>
              </a:rPr>
              <a:t>Proposal 1-1-1-1:</a:t>
            </a:r>
            <a:r>
              <a:rPr lang="en-GB" sz="2000" dirty="0">
                <a:solidFill>
                  <a:srgbClr val="00B050"/>
                </a:solidFill>
              </a:rPr>
              <a:t> </a:t>
            </a:r>
            <a:r>
              <a:rPr lang="en-GB" sz="2000" b="1" dirty="0">
                <a:solidFill>
                  <a:srgbClr val="00B050"/>
                </a:solidFill>
              </a:rPr>
              <a:t>RAN4 should first consider conducted mode testing (</a:t>
            </a:r>
            <a:r>
              <a:rPr lang="en-GB" sz="2000" b="1" dirty="0">
                <a:solidFill>
                  <a:srgbClr val="00B050"/>
                </a:solidFill>
                <a:effectLst>
                  <a:outerShdw blurRad="38100" dist="38100" dir="2700000" algn="tl">
                    <a:srgbClr val="000000">
                      <a:alpha val="43137"/>
                    </a:srgbClr>
                  </a:outerShdw>
                </a:effectLst>
              </a:rPr>
              <a:t>e.g. </a:t>
            </a:r>
            <a:r>
              <a:rPr lang="en-GB" sz="2000" b="1" dirty="0">
                <a:solidFill>
                  <a:srgbClr val="00B050"/>
                </a:solidFill>
              </a:rPr>
              <a:t>1-H) for NTN </a:t>
            </a:r>
            <a:r>
              <a:rPr lang="en-GB" sz="2000" b="1" dirty="0" err="1">
                <a:solidFill>
                  <a:srgbClr val="00B050"/>
                </a:solidFill>
              </a:rPr>
              <a:t>gNB</a:t>
            </a:r>
            <a:r>
              <a:rPr lang="en-GB" sz="2000" b="1" dirty="0">
                <a:solidFill>
                  <a:srgbClr val="00B050"/>
                </a:solidFill>
              </a:rPr>
              <a:t>.  1-O can be considered in a later stage. </a:t>
            </a:r>
            <a:r>
              <a:rPr lang="en-US" altLang="zh-CN" sz="2000" b="1" dirty="0">
                <a:solidFill>
                  <a:srgbClr val="00B050"/>
                </a:solidFill>
              </a:rPr>
              <a:t>FFS for 1-C.</a:t>
            </a:r>
            <a:endParaRPr lang="fr-FR" sz="2000" dirty="0">
              <a:solidFill>
                <a:srgbClr val="00B050"/>
              </a:solidFill>
            </a:endParaRPr>
          </a:p>
          <a:p>
            <a:pPr lvl="1"/>
            <a:r>
              <a:rPr lang="en-GB" sz="2000" b="1" dirty="0">
                <a:solidFill>
                  <a:srgbClr val="00B050"/>
                </a:solidFill>
              </a:rPr>
              <a:t>Note1: (from satellite company) </a:t>
            </a:r>
            <a:r>
              <a:rPr lang="en-GB" sz="2000" dirty="0">
                <a:solidFill>
                  <a:srgbClr val="00B050"/>
                </a:solidFill>
              </a:rPr>
              <a:t>in AIT phase (i.e. during Assembly, Integration and Test), the NTN-Payload is usually tested in conducted mode, meaning that the (radiant) antenna elements are disconnected before connecting the test equipment. RAN4 could therefore start with </a:t>
            </a:r>
            <a:r>
              <a:rPr lang="en-GB" sz="2000" dirty="0" smtClean="0">
                <a:solidFill>
                  <a:srgbClr val="00B050"/>
                </a:solidFill>
              </a:rPr>
              <a:t>1-H, </a:t>
            </a:r>
            <a:r>
              <a:rPr lang="en-GB" sz="2000" dirty="0">
                <a:solidFill>
                  <a:srgbClr val="00B050"/>
                </a:solidFill>
              </a:rPr>
              <a:t>but there should (probably) not be any restriction for 1-O.</a:t>
            </a:r>
            <a:endParaRPr lang="fr-FR" sz="2000" dirty="0">
              <a:solidFill>
                <a:srgbClr val="00B050"/>
              </a:solidFill>
            </a:endParaRPr>
          </a:p>
          <a:p>
            <a:pPr lvl="1"/>
            <a:r>
              <a:rPr lang="en-GB" sz="2000" b="1" dirty="0">
                <a:solidFill>
                  <a:srgbClr val="00B050"/>
                </a:solidFill>
              </a:rPr>
              <a:t>Note2: </a:t>
            </a:r>
            <a:r>
              <a:rPr lang="en-GB" sz="2000" dirty="0">
                <a:solidFill>
                  <a:srgbClr val="00B050"/>
                </a:solidFill>
              </a:rPr>
              <a:t>For NTN </a:t>
            </a:r>
            <a:r>
              <a:rPr lang="en-GB" sz="2000" dirty="0" err="1">
                <a:solidFill>
                  <a:srgbClr val="00B050"/>
                </a:solidFill>
              </a:rPr>
              <a:t>gNB</a:t>
            </a:r>
            <a:r>
              <a:rPr lang="en-GB" sz="2000" dirty="0">
                <a:solidFill>
                  <a:srgbClr val="00B050"/>
                </a:solidFill>
              </a:rPr>
              <a:t> please refer to RAN3 NTN architecture.</a:t>
            </a:r>
            <a:endParaRPr lang="fr-FR" sz="2000" dirty="0">
              <a:solidFill>
                <a:srgbClr val="00B050"/>
              </a:solidFill>
            </a:endParaRPr>
          </a:p>
          <a:p>
            <a:pPr marL="457200" lvl="1" indent="0">
              <a:buNone/>
            </a:pPr>
            <a:endParaRPr lang="fr-FR" sz="2000" dirty="0">
              <a:solidFill>
                <a:srgbClr val="00B050"/>
              </a:solidFill>
            </a:endParaRPr>
          </a:p>
        </p:txBody>
      </p:sp>
    </p:spTree>
    <p:extLst>
      <p:ext uri="{BB962C8B-B14F-4D97-AF65-F5344CB8AC3E}">
        <p14:creationId xmlns:p14="http://schemas.microsoft.com/office/powerpoint/2010/main" val="2796183368"/>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5"/>
            <a:ext cx="11353800" cy="1325563"/>
          </a:xfrm>
        </p:spPr>
        <p:txBody>
          <a:bodyPr/>
          <a:lstStyle/>
          <a:p>
            <a:r>
              <a:rPr lang="en-US" sz="3600" dirty="0"/>
              <a:t>Topic #1 – NTN REFSENS Test</a:t>
            </a:r>
          </a:p>
        </p:txBody>
      </p:sp>
      <p:sp>
        <p:nvSpPr>
          <p:cNvPr id="3" name="Espace réservé du contenu 2"/>
          <p:cNvSpPr>
            <a:spLocks noGrp="1"/>
          </p:cNvSpPr>
          <p:nvPr>
            <p:ph idx="1"/>
          </p:nvPr>
        </p:nvSpPr>
        <p:spPr>
          <a:xfrm>
            <a:off x="838200" y="1760309"/>
            <a:ext cx="10515600" cy="4351338"/>
          </a:xfrm>
        </p:spPr>
        <p:txBody>
          <a:bodyPr/>
          <a:lstStyle/>
          <a:p>
            <a:r>
              <a:rPr lang="en-US" sz="2000" b="1" dirty="0">
                <a:solidFill>
                  <a:srgbClr val="00B050"/>
                </a:solidFill>
              </a:rPr>
              <a:t>Proposal 1-1-4-1:</a:t>
            </a:r>
            <a:r>
              <a:rPr lang="en-US" sz="2000" dirty="0">
                <a:solidFill>
                  <a:srgbClr val="00B050"/>
                </a:solidFill>
              </a:rPr>
              <a:t> Additional evidence should be provided before concluding that </a:t>
            </a:r>
            <a:r>
              <a:rPr lang="en-US" sz="2000" b="1" dirty="0" smtClean="0">
                <a:solidFill>
                  <a:srgbClr val="00B050"/>
                </a:solidFill>
              </a:rPr>
              <a:t>OTA based </a:t>
            </a:r>
            <a:r>
              <a:rPr lang="en-US" sz="2000" dirty="0" smtClean="0">
                <a:solidFill>
                  <a:srgbClr val="00B050"/>
                </a:solidFill>
              </a:rPr>
              <a:t>REFSENS </a:t>
            </a:r>
            <a:r>
              <a:rPr lang="en-US" sz="2000" dirty="0">
                <a:solidFill>
                  <a:srgbClr val="00B050"/>
                </a:solidFill>
              </a:rPr>
              <a:t>test is feasible for (Satellite + feeder link + NTN-Gateway + Non-NTN infrastructure </a:t>
            </a:r>
            <a:r>
              <a:rPr lang="en-US" sz="2000" dirty="0" err="1">
                <a:solidFill>
                  <a:srgbClr val="00B050"/>
                </a:solidFill>
              </a:rPr>
              <a:t>gNB</a:t>
            </a:r>
            <a:r>
              <a:rPr lang="en-US" sz="2000" dirty="0">
                <a:solidFill>
                  <a:srgbClr val="00B050"/>
                </a:solidFill>
              </a:rPr>
              <a:t>) as a single entity.</a:t>
            </a:r>
          </a:p>
          <a:p>
            <a:endParaRPr lang="en-US" dirty="0">
              <a:solidFill>
                <a:srgbClr val="00B050"/>
              </a:solidFill>
            </a:endParaRPr>
          </a:p>
          <a:p>
            <a:endParaRPr lang="en-US" dirty="0">
              <a:solidFill>
                <a:srgbClr val="00B050"/>
              </a:solidFill>
            </a:endParaRPr>
          </a:p>
          <a:p>
            <a:endParaRPr lang="fr-FR" dirty="0">
              <a:solidFill>
                <a:srgbClr val="00B050"/>
              </a:solidFill>
            </a:endParaRPr>
          </a:p>
          <a:p>
            <a:pPr marL="0" indent="0">
              <a:buNone/>
            </a:pPr>
            <a:endParaRPr lang="fr-FR" dirty="0">
              <a:solidFill>
                <a:srgbClr val="00B050"/>
              </a:solidFill>
            </a:endParaRPr>
          </a:p>
          <a:p>
            <a:pPr lvl="1"/>
            <a:endParaRPr lang="en-GB" sz="2000" b="1" dirty="0">
              <a:solidFill>
                <a:srgbClr val="00B050"/>
              </a:solidFill>
            </a:endParaRPr>
          </a:p>
          <a:p>
            <a:pPr lvl="1"/>
            <a:r>
              <a:rPr lang="en-GB" sz="2000" b="1" dirty="0" smtClean="0">
                <a:solidFill>
                  <a:srgbClr val="00B050"/>
                </a:solidFill>
              </a:rPr>
              <a:t>Note1: RAN4 confirms </a:t>
            </a:r>
            <a:r>
              <a:rPr lang="en-GB" sz="2000" b="1" dirty="0">
                <a:solidFill>
                  <a:srgbClr val="00B050"/>
                </a:solidFill>
              </a:rPr>
              <a:t>c</a:t>
            </a:r>
            <a:r>
              <a:rPr lang="en-GB" sz="2000" b="1" dirty="0" smtClean="0">
                <a:solidFill>
                  <a:srgbClr val="00B050"/>
                </a:solidFill>
              </a:rPr>
              <a:t>onducted mode </a:t>
            </a:r>
            <a:r>
              <a:rPr lang="en-US" sz="2000" b="1" dirty="0" smtClean="0">
                <a:solidFill>
                  <a:srgbClr val="00B050"/>
                </a:solidFill>
              </a:rPr>
              <a:t>REFSENS test </a:t>
            </a:r>
            <a:r>
              <a:rPr lang="en-US" sz="2000" dirty="0" smtClean="0">
                <a:solidFill>
                  <a:srgbClr val="00B050"/>
                </a:solidFill>
              </a:rPr>
              <a:t>for </a:t>
            </a:r>
            <a:r>
              <a:rPr lang="en-US" sz="2000" dirty="0">
                <a:solidFill>
                  <a:srgbClr val="00B050"/>
                </a:solidFill>
              </a:rPr>
              <a:t>(Satellite + feeder link + NTN-Gateway + Non-NTN infrastructure </a:t>
            </a:r>
            <a:r>
              <a:rPr lang="en-US" sz="2000" dirty="0" err="1">
                <a:solidFill>
                  <a:srgbClr val="00B050"/>
                </a:solidFill>
              </a:rPr>
              <a:t>gNB</a:t>
            </a:r>
            <a:r>
              <a:rPr lang="en-US" sz="2000" dirty="0">
                <a:solidFill>
                  <a:srgbClr val="00B050"/>
                </a:solidFill>
              </a:rPr>
              <a:t>) as a single entity</a:t>
            </a:r>
            <a:r>
              <a:rPr lang="en-US" sz="2000" dirty="0" smtClean="0">
                <a:solidFill>
                  <a:srgbClr val="00B050"/>
                </a:solidFill>
              </a:rPr>
              <a:t>.</a:t>
            </a:r>
            <a:endParaRPr lang="en-GB" sz="2000" b="1" dirty="0" smtClean="0">
              <a:solidFill>
                <a:srgbClr val="00B050"/>
              </a:solidFill>
            </a:endParaRPr>
          </a:p>
          <a:p>
            <a:pPr lvl="1"/>
            <a:r>
              <a:rPr lang="en-GB" sz="2000" b="1" dirty="0" smtClean="0">
                <a:solidFill>
                  <a:srgbClr val="00B050"/>
                </a:solidFill>
              </a:rPr>
              <a:t>Note2: </a:t>
            </a:r>
            <a:r>
              <a:rPr lang="en-GB" sz="2000" dirty="0">
                <a:solidFill>
                  <a:srgbClr val="00B050"/>
                </a:solidFill>
              </a:rPr>
              <a:t>For the Non-NTN infrastructure </a:t>
            </a:r>
            <a:r>
              <a:rPr lang="en-GB" sz="2000" dirty="0" err="1">
                <a:solidFill>
                  <a:srgbClr val="00B050"/>
                </a:solidFill>
              </a:rPr>
              <a:t>gNB</a:t>
            </a:r>
            <a:r>
              <a:rPr lang="en-GB" sz="2000" dirty="0">
                <a:solidFill>
                  <a:srgbClr val="00B050"/>
                </a:solidFill>
              </a:rPr>
              <a:t>, please refer to RAN3 NTN architecture.</a:t>
            </a:r>
            <a:endParaRPr lang="fr-FR" sz="2000" dirty="0">
              <a:solidFill>
                <a:srgbClr val="00B050"/>
              </a:solidFill>
            </a:endParaRPr>
          </a:p>
          <a:p>
            <a:pPr lvl="1"/>
            <a:r>
              <a:rPr lang="en-US" sz="2000" b="1" dirty="0" smtClean="0">
                <a:solidFill>
                  <a:srgbClr val="00B050"/>
                </a:solidFill>
              </a:rPr>
              <a:t>Note3:</a:t>
            </a:r>
            <a:r>
              <a:rPr lang="en-US" sz="2000" dirty="0" smtClean="0">
                <a:solidFill>
                  <a:srgbClr val="00B050"/>
                </a:solidFill>
              </a:rPr>
              <a:t> </a:t>
            </a:r>
            <a:r>
              <a:rPr lang="en-US" sz="2000" dirty="0">
                <a:solidFill>
                  <a:srgbClr val="00B050"/>
                </a:solidFill>
              </a:rPr>
              <a:t>RAN4 to identify any additional evidence to be provided.</a:t>
            </a:r>
            <a:endParaRPr lang="fr-FR" sz="2000" dirty="0">
              <a:solidFill>
                <a:srgbClr val="00B050"/>
              </a:solidFill>
            </a:endParaRPr>
          </a:p>
        </p:txBody>
      </p:sp>
      <p:pic>
        <p:nvPicPr>
          <p:cNvPr id="7" name="Image 6"/>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69029" y="2672047"/>
            <a:ext cx="6807381" cy="2090874"/>
          </a:xfrm>
          <a:prstGeom prst="rect">
            <a:avLst/>
          </a:prstGeom>
          <a:noFill/>
        </p:spPr>
      </p:pic>
    </p:spTree>
    <p:extLst>
      <p:ext uri="{BB962C8B-B14F-4D97-AF65-F5344CB8AC3E}">
        <p14:creationId xmlns:p14="http://schemas.microsoft.com/office/powerpoint/2010/main" val="2721831117"/>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5"/>
            <a:ext cx="11353800" cy="1325563"/>
          </a:xfrm>
        </p:spPr>
        <p:txBody>
          <a:bodyPr/>
          <a:lstStyle/>
          <a:p>
            <a:r>
              <a:rPr lang="en-US" sz="3600" dirty="0"/>
              <a:t>Topic #1 – NTN Blocking Test</a:t>
            </a:r>
          </a:p>
        </p:txBody>
      </p:sp>
      <p:sp>
        <p:nvSpPr>
          <p:cNvPr id="3" name="Espace réservé du contenu 2"/>
          <p:cNvSpPr>
            <a:spLocks noGrp="1"/>
          </p:cNvSpPr>
          <p:nvPr>
            <p:ph idx="1"/>
          </p:nvPr>
        </p:nvSpPr>
        <p:spPr>
          <a:xfrm>
            <a:off x="838200" y="1755281"/>
            <a:ext cx="10515600" cy="4596948"/>
          </a:xfrm>
        </p:spPr>
        <p:txBody>
          <a:bodyPr/>
          <a:lstStyle/>
          <a:p>
            <a:r>
              <a:rPr lang="en-GB" sz="2000" b="1" dirty="0">
                <a:solidFill>
                  <a:srgbClr val="00B050"/>
                </a:solidFill>
              </a:rPr>
              <a:t>Proposal 1-1-5-1:</a:t>
            </a:r>
            <a:r>
              <a:rPr lang="en-GB" sz="2000" dirty="0">
                <a:solidFill>
                  <a:srgbClr val="00B050"/>
                </a:solidFill>
              </a:rPr>
              <a:t> </a:t>
            </a:r>
            <a:r>
              <a:rPr lang="en-US" sz="2000" dirty="0">
                <a:solidFill>
                  <a:srgbClr val="00B050"/>
                </a:solidFill>
              </a:rPr>
              <a:t>Additional evidence should be provided before concluding that </a:t>
            </a:r>
            <a:r>
              <a:rPr lang="en-US" sz="2000" b="1" dirty="0">
                <a:solidFill>
                  <a:srgbClr val="00B050"/>
                </a:solidFill>
              </a:rPr>
              <a:t>OTA based </a:t>
            </a:r>
            <a:r>
              <a:rPr lang="en-GB" sz="2000" dirty="0" smtClean="0">
                <a:solidFill>
                  <a:srgbClr val="00B050"/>
                </a:solidFill>
              </a:rPr>
              <a:t>Blocking </a:t>
            </a:r>
            <a:r>
              <a:rPr lang="en-GB" sz="2000" dirty="0">
                <a:solidFill>
                  <a:srgbClr val="00B050"/>
                </a:solidFill>
              </a:rPr>
              <a:t>test is feasible </a:t>
            </a:r>
            <a:r>
              <a:rPr lang="en-US" sz="2000" dirty="0">
                <a:solidFill>
                  <a:srgbClr val="00B050"/>
                </a:solidFill>
              </a:rPr>
              <a:t>for (</a:t>
            </a:r>
            <a:r>
              <a:rPr lang="en-GB" sz="2000" dirty="0">
                <a:solidFill>
                  <a:srgbClr val="00B050"/>
                </a:solidFill>
              </a:rPr>
              <a:t>Satellite + feeder link + NTN-Gateway + Non-NTN infrastructure </a:t>
            </a:r>
            <a:r>
              <a:rPr lang="en-GB" sz="2000" dirty="0" err="1">
                <a:solidFill>
                  <a:srgbClr val="00B050"/>
                </a:solidFill>
              </a:rPr>
              <a:t>gNB</a:t>
            </a:r>
            <a:r>
              <a:rPr lang="en-GB" sz="2000" dirty="0">
                <a:solidFill>
                  <a:srgbClr val="00B050"/>
                </a:solidFill>
              </a:rPr>
              <a:t>) as a single entity.</a:t>
            </a:r>
          </a:p>
          <a:p>
            <a:endParaRPr lang="en-GB" sz="2400" dirty="0">
              <a:solidFill>
                <a:srgbClr val="00B050"/>
              </a:solidFill>
            </a:endParaRPr>
          </a:p>
          <a:p>
            <a:pPr marL="0" indent="0">
              <a:buNone/>
            </a:pPr>
            <a:endParaRPr lang="en-GB" sz="2400" dirty="0">
              <a:solidFill>
                <a:srgbClr val="00B050"/>
              </a:solidFill>
            </a:endParaRPr>
          </a:p>
          <a:p>
            <a:pPr marL="0" indent="0">
              <a:buNone/>
            </a:pPr>
            <a:endParaRPr lang="fr-FR" sz="2400" dirty="0">
              <a:solidFill>
                <a:srgbClr val="00B050"/>
              </a:solidFill>
            </a:endParaRPr>
          </a:p>
          <a:p>
            <a:endParaRPr lang="en-GB" sz="2000" b="1" dirty="0">
              <a:solidFill>
                <a:srgbClr val="00B050"/>
              </a:solidFill>
            </a:endParaRPr>
          </a:p>
          <a:p>
            <a:pPr lvl="1"/>
            <a:endParaRPr lang="en-GB" sz="2000" b="1" dirty="0">
              <a:solidFill>
                <a:srgbClr val="00B050"/>
              </a:solidFill>
            </a:endParaRPr>
          </a:p>
          <a:p>
            <a:pPr marL="457200" lvl="1" indent="0">
              <a:buNone/>
            </a:pPr>
            <a:endParaRPr lang="en-GB" sz="2000" b="1" dirty="0">
              <a:solidFill>
                <a:srgbClr val="00B050"/>
              </a:solidFill>
            </a:endParaRPr>
          </a:p>
          <a:p>
            <a:pPr lvl="1"/>
            <a:r>
              <a:rPr lang="en-GB" sz="2000" b="1" dirty="0">
                <a:solidFill>
                  <a:srgbClr val="00B050"/>
                </a:solidFill>
              </a:rPr>
              <a:t>Note1: RAN4 confirms conducted mode </a:t>
            </a:r>
            <a:r>
              <a:rPr lang="en-US" sz="2000" b="1" dirty="0" smtClean="0">
                <a:solidFill>
                  <a:srgbClr val="00B050"/>
                </a:solidFill>
              </a:rPr>
              <a:t>Blocking </a:t>
            </a:r>
            <a:r>
              <a:rPr lang="en-US" sz="2000" b="1" dirty="0">
                <a:solidFill>
                  <a:srgbClr val="00B050"/>
                </a:solidFill>
              </a:rPr>
              <a:t>test </a:t>
            </a:r>
            <a:r>
              <a:rPr lang="en-US" sz="2000" dirty="0">
                <a:solidFill>
                  <a:srgbClr val="00B050"/>
                </a:solidFill>
              </a:rPr>
              <a:t>for (Satellite + feeder link + NTN-Gateway + Non-NTN infrastructure </a:t>
            </a:r>
            <a:r>
              <a:rPr lang="en-US" sz="2000" dirty="0" err="1">
                <a:solidFill>
                  <a:srgbClr val="00B050"/>
                </a:solidFill>
              </a:rPr>
              <a:t>gNB</a:t>
            </a:r>
            <a:r>
              <a:rPr lang="en-US" sz="2000" dirty="0">
                <a:solidFill>
                  <a:srgbClr val="00B050"/>
                </a:solidFill>
              </a:rPr>
              <a:t>) as a single entity</a:t>
            </a:r>
            <a:r>
              <a:rPr lang="en-US" sz="2000" dirty="0" smtClean="0">
                <a:solidFill>
                  <a:srgbClr val="00B050"/>
                </a:solidFill>
              </a:rPr>
              <a:t>.</a:t>
            </a:r>
            <a:endParaRPr lang="en-GB" sz="2000" b="1" dirty="0" smtClean="0">
              <a:solidFill>
                <a:srgbClr val="00B050"/>
              </a:solidFill>
            </a:endParaRPr>
          </a:p>
          <a:p>
            <a:pPr lvl="1"/>
            <a:r>
              <a:rPr lang="en-GB" sz="2000" b="1" dirty="0" smtClean="0">
                <a:solidFill>
                  <a:srgbClr val="00B050"/>
                </a:solidFill>
              </a:rPr>
              <a:t>Note2: </a:t>
            </a:r>
            <a:r>
              <a:rPr lang="en-GB" sz="2000" dirty="0">
                <a:solidFill>
                  <a:srgbClr val="00B050"/>
                </a:solidFill>
              </a:rPr>
              <a:t>For the Non-NTN infrastructure </a:t>
            </a:r>
            <a:r>
              <a:rPr lang="en-GB" sz="2000" dirty="0" err="1">
                <a:solidFill>
                  <a:srgbClr val="00B050"/>
                </a:solidFill>
              </a:rPr>
              <a:t>gNB</a:t>
            </a:r>
            <a:r>
              <a:rPr lang="en-GB" sz="2000" dirty="0">
                <a:solidFill>
                  <a:srgbClr val="00B050"/>
                </a:solidFill>
              </a:rPr>
              <a:t>, please refer to RAN3 NTN architecture.</a:t>
            </a:r>
            <a:endParaRPr lang="fr-FR" sz="2000" dirty="0">
              <a:solidFill>
                <a:srgbClr val="00B050"/>
              </a:solidFill>
            </a:endParaRPr>
          </a:p>
          <a:p>
            <a:pPr lvl="1"/>
            <a:r>
              <a:rPr lang="en-US" sz="2000" b="1" dirty="0" smtClean="0">
                <a:solidFill>
                  <a:srgbClr val="00B050"/>
                </a:solidFill>
              </a:rPr>
              <a:t>Note3: </a:t>
            </a:r>
            <a:r>
              <a:rPr lang="en-US" sz="2000" dirty="0">
                <a:solidFill>
                  <a:srgbClr val="00B050"/>
                </a:solidFill>
              </a:rPr>
              <a:t>RAN4 to identify any additional evidence to be provided.</a:t>
            </a:r>
            <a:endParaRPr lang="fr-FR" sz="2000" dirty="0">
              <a:solidFill>
                <a:srgbClr val="00B050"/>
              </a:solidFill>
            </a:endParaRPr>
          </a:p>
        </p:txBody>
      </p:sp>
      <p:pic>
        <p:nvPicPr>
          <p:cNvPr id="4" name="Imag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97628" y="2404575"/>
            <a:ext cx="6281057" cy="2632166"/>
          </a:xfrm>
          <a:prstGeom prst="rect">
            <a:avLst/>
          </a:prstGeom>
          <a:noFill/>
        </p:spPr>
      </p:pic>
    </p:spTree>
    <p:extLst>
      <p:ext uri="{BB962C8B-B14F-4D97-AF65-F5344CB8AC3E}">
        <p14:creationId xmlns:p14="http://schemas.microsoft.com/office/powerpoint/2010/main" val="3042802473"/>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1AAAE378598EF42867F3CA9E172EBE7" ma:contentTypeVersion="7" ma:contentTypeDescription="Create a new document." ma:contentTypeScope="" ma:versionID="20b13a82a13dfb849fdeed49126978cc">
  <xsd:schema xmlns:xsd="http://www.w3.org/2001/XMLSchema" xmlns:xs="http://www.w3.org/2001/XMLSchema" xmlns:p="http://schemas.microsoft.com/office/2006/metadata/properties" xmlns:ns3="91a28437-7d3a-4406-b441-a186b0a3fae6" xmlns:ns4="74dd3bb7-dd62-447b-a1e0-1bd6a8025f6b" targetNamespace="http://schemas.microsoft.com/office/2006/metadata/properties" ma:root="true" ma:fieldsID="a0c707b332da950bdfdfaaac1cac1920" ns3:_="" ns4:_="">
    <xsd:import namespace="91a28437-7d3a-4406-b441-a186b0a3fae6"/>
    <xsd:import namespace="74dd3bb7-dd62-447b-a1e0-1bd6a8025f6b"/>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1a28437-7d3a-4406-b441-a186b0a3fae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4dd3bb7-dd62-447b-a1e0-1bd6a8025f6b"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A0F85E2-1F0E-47FF-8609-4AF9958EFBF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1a28437-7d3a-4406-b441-a186b0a3fae6"/>
    <ds:schemaRef ds:uri="74dd3bb7-dd62-447b-a1e0-1bd6a8025f6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8BC5BE0-3E70-477E-B727-878B7B1B37F3}">
  <ds:schemaRefs>
    <ds:schemaRef ds:uri="http://schemas.microsoft.com/sharepoint/v3/contenttype/forms"/>
  </ds:schemaRefs>
</ds:datastoreItem>
</file>

<file path=customXml/itemProps3.xml><?xml version="1.0" encoding="utf-8"?>
<ds:datastoreItem xmlns:ds="http://schemas.openxmlformats.org/officeDocument/2006/customXml" ds:itemID="{D1C2E23F-0016-4620-90FC-5B272B6B2190}">
  <ds:schemaRefs>
    <ds:schemaRef ds:uri="91a28437-7d3a-4406-b441-a186b0a3fae6"/>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74dd3bb7-dd62-447b-a1e0-1bd6a8025f6b"/>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1901</TotalTime>
  <Words>1791</Words>
  <Application>Microsoft Office PowerPoint</Application>
  <PresentationFormat>Grand écran</PresentationFormat>
  <Paragraphs>136</Paragraphs>
  <Slides>21</Slides>
  <Notes>1</Notes>
  <HiddenSlides>0</HiddenSlides>
  <MMClips>0</MMClips>
  <ScaleCrop>false</ScaleCrop>
  <HeadingPairs>
    <vt:vector size="8" baseType="variant">
      <vt:variant>
        <vt:lpstr>Polices utilisées</vt:lpstr>
      </vt:variant>
      <vt:variant>
        <vt:i4>5</vt:i4>
      </vt:variant>
      <vt:variant>
        <vt:lpstr>Thème</vt:lpstr>
      </vt:variant>
      <vt:variant>
        <vt:i4>1</vt:i4>
      </vt:variant>
      <vt:variant>
        <vt:lpstr>Serveurs OLE incorporés</vt:lpstr>
      </vt:variant>
      <vt:variant>
        <vt:i4>1</vt:i4>
      </vt:variant>
      <vt:variant>
        <vt:lpstr>Titres des diapositives</vt:lpstr>
      </vt:variant>
      <vt:variant>
        <vt:i4>21</vt:i4>
      </vt:variant>
    </vt:vector>
  </HeadingPairs>
  <TitlesOfParts>
    <vt:vector size="28" baseType="lpstr">
      <vt:lpstr>SimSun</vt:lpstr>
      <vt:lpstr>Arial</vt:lpstr>
      <vt:lpstr>Calibri</vt:lpstr>
      <vt:lpstr>Calibri Light</vt:lpstr>
      <vt:lpstr>Times New Roman</vt:lpstr>
      <vt:lpstr>Office Theme</vt:lpstr>
      <vt:lpstr>Visio</vt:lpstr>
      <vt:lpstr> WF on [312] NTN_Solutions_Part1 (NTN general part)</vt:lpstr>
      <vt:lpstr>Outline</vt:lpstr>
      <vt:lpstr>Content</vt:lpstr>
      <vt:lpstr>Summary</vt:lpstr>
      <vt:lpstr>Présentation PowerPoint</vt:lpstr>
      <vt:lpstr>Topic #1</vt:lpstr>
      <vt:lpstr>Topic #1</vt:lpstr>
      <vt:lpstr>Topic #1 – NTN REFSENS Test</vt:lpstr>
      <vt:lpstr>Topic #1 – NTN Blocking Test</vt:lpstr>
      <vt:lpstr>Topic #1 – NTN Intermodulation Test</vt:lpstr>
      <vt:lpstr>Topic #1</vt:lpstr>
      <vt:lpstr>Topic #2</vt:lpstr>
      <vt:lpstr>Topic #2</vt:lpstr>
      <vt:lpstr>Topic #3</vt:lpstr>
      <vt:lpstr>Topic #3</vt:lpstr>
      <vt:lpstr>Topic #3</vt:lpstr>
      <vt:lpstr>Topic #3</vt:lpstr>
      <vt:lpstr>Présentation PowerPoint</vt:lpstr>
      <vt:lpstr>Topic #4</vt:lpstr>
      <vt:lpstr>Topic #4</vt:lpstr>
      <vt:lpstr>RAN-P decisions from RP-210791</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Dorin PANAITOPOL</cp:lastModifiedBy>
  <cp:revision>814</cp:revision>
  <dcterms:created xsi:type="dcterms:W3CDTF">2010-02-05T13:52:00Z</dcterms:created>
  <dcterms:modified xsi:type="dcterms:W3CDTF">2021-05-27T14:27:39Z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0x01010091AAAE378598EF42867F3CA9E172EBE7</vt:lpwstr>
  </property>
  <property fmtid="{D5CDD505-2E9C-101B-9397-08002B2CF9AE}" pid="3" name="KSOProductBuildVer">
    <vt:lpwstr>2052-11.8.2.9022</vt:lpwstr>
  </property>
  <property fmtid="{D5CDD505-2E9C-101B-9397-08002B2CF9AE}" pid="4" name="NSCPROP_SA">
    <vt:lpwstr>D:\RAN4 Meeting Doc\RAN4_98bise\RAN4 management\GTW\GTW_April16\Draft_R4-2106103_WF on 307 NTN_Solutions_Part1_v02.pptx</vt:lpwstr>
  </property>
  <property fmtid="{D5CDD505-2E9C-101B-9397-08002B2CF9AE}" pid="5" name="MSIP_Label_67f73250-91c3-4058-a7be-ac7b98891567_Enabled">
    <vt:lpwstr>true</vt:lpwstr>
  </property>
  <property fmtid="{D5CDD505-2E9C-101B-9397-08002B2CF9AE}" pid="6" name="MSIP_Label_67f73250-91c3-4058-a7be-ac7b98891567_SetDate">
    <vt:lpwstr>2021-05-26T00:46:39Z</vt:lpwstr>
  </property>
  <property fmtid="{D5CDD505-2E9C-101B-9397-08002B2CF9AE}" pid="7" name="MSIP_Label_67f73250-91c3-4058-a7be-ac7b98891567_Method">
    <vt:lpwstr>Standard</vt:lpwstr>
  </property>
  <property fmtid="{D5CDD505-2E9C-101B-9397-08002B2CF9AE}" pid="8" name="MSIP_Label_67f73250-91c3-4058-a7be-ac7b98891567_Name">
    <vt:lpwstr>Internal</vt:lpwstr>
  </property>
  <property fmtid="{D5CDD505-2E9C-101B-9397-08002B2CF9AE}" pid="9" name="MSIP_Label_67f73250-91c3-4058-a7be-ac7b98891567_SiteId">
    <vt:lpwstr>43eba056-5ca4-4871-89ac-bdd09160ce7e</vt:lpwstr>
  </property>
  <property fmtid="{D5CDD505-2E9C-101B-9397-08002B2CF9AE}" pid="10" name="MSIP_Label_67f73250-91c3-4058-a7be-ac7b98891567_ActionId">
    <vt:lpwstr>ce9c9b92-ea1d-43d4-9dee-766537edb92a</vt:lpwstr>
  </property>
  <property fmtid="{D5CDD505-2E9C-101B-9397-08002B2CF9AE}" pid="11" name="MSIP_Label_67f73250-91c3-4058-a7be-ac7b98891567_ContentBits">
    <vt:lpwstr>2</vt:lpwstr>
  </property>
</Properties>
</file>