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1003" r:id="rId4"/>
    <p:sldId id="1002" r:id="rId5"/>
    <p:sldId id="1004" r:id="rId6"/>
    <p:sldId id="1001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680F19-FBE4-48CC-B626-AB4C2B138EBD}" v="1" dt="2021-05-26T02:37:25.4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6357" autoAdjust="0"/>
  </p:normalViewPr>
  <p:slideViewPr>
    <p:cSldViewPr snapToGrid="0">
      <p:cViewPr varScale="1">
        <p:scale>
          <a:sx n="78" d="100"/>
          <a:sy n="78" d="100"/>
        </p:scale>
        <p:origin x="12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6D680F19-FBE4-48CC-B626-AB4C2B138EBD}"/>
    <pc:docChg chg="modSld">
      <pc:chgData name="Sumant Iyer" userId="913335bb-3b58-4b6e-abaa-4eed84b2043c" providerId="ADAL" clId="{6D680F19-FBE4-48CC-B626-AB4C2B138EBD}" dt="2021-05-26T02:37:57.265" v="3" actId="6549"/>
      <pc:docMkLst>
        <pc:docMk/>
      </pc:docMkLst>
      <pc:sldChg chg="modSp mod">
        <pc:chgData name="Sumant Iyer" userId="913335bb-3b58-4b6e-abaa-4eed84b2043c" providerId="ADAL" clId="{6D680F19-FBE4-48CC-B626-AB4C2B138EBD}" dt="2021-05-26T02:37:57.265" v="3" actId="6549"/>
        <pc:sldMkLst>
          <pc:docMk/>
          <pc:sldMk cId="4214418361" sldId="288"/>
        </pc:sldMkLst>
        <pc:spChg chg="mod">
          <ac:chgData name="Sumant Iyer" userId="913335bb-3b58-4b6e-abaa-4eed84b2043c" providerId="ADAL" clId="{6D680F19-FBE4-48CC-B626-AB4C2B138EBD}" dt="2021-05-26T02:37:57.265" v="3" actId="6549"/>
          <ac:spMkLst>
            <pc:docMk/>
            <pc:sldMk cId="4214418361" sldId="288"/>
            <ac:spMk id="3" creationId="{7D910224-E461-4DC4-B45C-6F74A6477254}"/>
          </ac:spMkLst>
        </pc:spChg>
      </pc:sldChg>
      <pc:sldChg chg="modSp">
        <pc:chgData name="Sumant Iyer" userId="913335bb-3b58-4b6e-abaa-4eed84b2043c" providerId="ADAL" clId="{6D680F19-FBE4-48CC-B626-AB4C2B138EBD}" dt="2021-05-26T02:37:25.434" v="0" actId="400"/>
        <pc:sldMkLst>
          <pc:docMk/>
          <pc:sldMk cId="1487614849" sldId="1004"/>
        </pc:sldMkLst>
        <pc:spChg chg="mod">
          <ac:chgData name="Sumant Iyer" userId="913335bb-3b58-4b6e-abaa-4eed84b2043c" providerId="ADAL" clId="{6D680F19-FBE4-48CC-B626-AB4C2B138EBD}" dt="2021-05-26T02:37:25.434" v="0" actId="400"/>
          <ac:spMkLst>
            <pc:docMk/>
            <pc:sldMk cId="1487614849" sldId="1004"/>
            <ac:spMk id="4" creationId="{6B2A8120-EA96-43BE-AF40-6B28D67BB88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UL MIMO EVM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RAN4#99-e	                                                                                                                                                   R4-210xxxx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May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9F368E2F-EE36-409E-B4DB-F5737ACF68C0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474" y="1825625"/>
            <a:ext cx="11186444" cy="4535846"/>
          </a:xfrm>
        </p:spPr>
        <p:txBody>
          <a:bodyPr>
            <a:normAutofit fontScale="92500" lnSpcReduction="1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Motivation: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The FR1 UL-MIMO EVM requirement must accommodate any mapping between SRS ports (logical) and antenna connectors (physical)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Current requirement presumes 1:1 mapping, rather than the general case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To accommodate the general case, TE must be able to resolve measured UL signals into their constituent layers (‘diagonalization’), prior to EVM calculation</a:t>
            </a:r>
          </a:p>
          <a:p>
            <a:r>
              <a:rPr lang="en-US" dirty="0"/>
              <a:t>Two schemes to diagonalize the channel have been proposed. Both diagonalize by equalizing with inverse of channel estimate:</a:t>
            </a:r>
          </a:p>
          <a:p>
            <a:pPr lvl="1"/>
            <a:r>
              <a:rPr lang="en-US" dirty="0"/>
              <a:t>Method 1: channel estimate based on DMRS symbols alone</a:t>
            </a:r>
          </a:p>
          <a:p>
            <a:pPr lvl="1"/>
            <a:r>
              <a:rPr lang="en-US" dirty="0"/>
              <a:t>Method 2: channel estimate based on LSE channel estimate</a:t>
            </a:r>
          </a:p>
          <a:p>
            <a:r>
              <a:rPr lang="en-US"/>
              <a:t>This </a:t>
            </a:r>
            <a:r>
              <a:rPr lang="en-US" dirty="0"/>
              <a:t>WF focuses on defining evaluation criteria to help down-select between the EVM calculation methods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ADEF6805-4B1F-460E-9658-EB155CBDF41F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2 :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from DMRS symbols alone </a:t>
            </a:r>
          </a:p>
          <a:p>
            <a:r>
              <a:rPr lang="en-US" dirty="0"/>
              <a:t>See R4-2109914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179B80-8137-438B-842B-C1BC1290B3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10" y="1943735"/>
            <a:ext cx="5977890" cy="29705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421FE9C4-1798-4772-B0BB-2A6A6DD1B8DB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0773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3 :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by inversion of LSE estimate of channel</a:t>
            </a:r>
          </a:p>
          <a:p>
            <a:r>
              <a:rPr lang="en-US" strike="sngStrike" dirty="0">
                <a:solidFill>
                  <a:schemeClr val="accent1"/>
                </a:solidFill>
              </a:rPr>
              <a:t>Extension of legacy SISO method to rank 2</a:t>
            </a:r>
          </a:p>
          <a:p>
            <a:r>
              <a:rPr lang="en-US" dirty="0"/>
              <a:t>See R4-2108818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AA67A7-4C9C-481E-B19E-406A93B26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048" y="1393476"/>
            <a:ext cx="5255207" cy="4377307"/>
          </a:xfrm>
          <a:prstGeom prst="rect">
            <a:avLst/>
          </a:prstGeom>
        </p:spPr>
      </p:pic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C2B8A735-5FDC-4059-A166-786D17E1E448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78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091" y="1825625"/>
            <a:ext cx="7493951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Method other than method 1 and 2 is not precluded</a:t>
            </a:r>
          </a:p>
          <a:p>
            <a:r>
              <a:rPr lang="en-US" dirty="0"/>
              <a:t>Test waveforms constructed with:</a:t>
            </a:r>
          </a:p>
          <a:p>
            <a:pPr lvl="1"/>
            <a:r>
              <a:rPr lang="en-US" dirty="0"/>
              <a:t>Flat signal PSD</a:t>
            </a:r>
          </a:p>
          <a:p>
            <a:pPr lvl="1"/>
            <a:r>
              <a:rPr lang="en-US" dirty="0"/>
              <a:t>Injected AWGN</a:t>
            </a:r>
          </a:p>
          <a:p>
            <a:r>
              <a:rPr lang="en-US" dirty="0"/>
              <a:t>Signal configuration:</a:t>
            </a:r>
          </a:p>
          <a:p>
            <a:pPr lvl="1"/>
            <a:r>
              <a:rPr lang="en-US" dirty="0"/>
              <a:t>[50] contiguous RBs</a:t>
            </a:r>
          </a:p>
          <a:p>
            <a:pPr lvl="1"/>
            <a:r>
              <a:rPr lang="en-US" dirty="0"/>
              <a:t>CP-OFDM (QPSK – 64 QAM) PUSCH, rank 2</a:t>
            </a:r>
          </a:p>
          <a:p>
            <a:pPr lvl="1"/>
            <a:r>
              <a:rPr lang="en-US" dirty="0"/>
              <a:t>UL RMC as defined in appendix of 38.101-1</a:t>
            </a:r>
          </a:p>
          <a:p>
            <a:r>
              <a:rPr lang="en-US" dirty="0"/>
              <a:t>AWGN noise sweep for SNR range of 10 dB to 30 dB over allocated RBs</a:t>
            </a:r>
          </a:p>
          <a:p>
            <a:r>
              <a:rPr lang="en-US" dirty="0"/>
              <a:t>UE implementations:</a:t>
            </a:r>
          </a:p>
          <a:p>
            <a:pPr lvl="1"/>
            <a:r>
              <a:rPr lang="en-US" dirty="0"/>
              <a:t>Evaluate for following matrices that relate SRS logical ports to physical antenna connectors -&gt;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B2A8120-EA96-43BE-AF40-6B28D67BB8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1343" y="4314517"/>
                <a:ext cx="4149211" cy="19973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rgbClr val="00B0F0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>
                    <a:solidFill>
                      <a:srgbClr val="FF0000"/>
                    </a:solidFill>
                  </a:rPr>
                  <a:t>Others unitary matrices not precluded</a:t>
                </a: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B2A8120-EA96-43BE-AF40-6B28D67BB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1343" y="4314517"/>
                <a:ext cx="4149211" cy="1997383"/>
              </a:xfrm>
              <a:prstGeom prst="rect">
                <a:avLst/>
              </a:prstGeom>
              <a:blipFill>
                <a:blip r:embed="rId3"/>
                <a:stretch>
                  <a:fillRect b="-5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74765CD6-30E6-4F7C-B5E3-0A0280D82659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61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Criteria for comparison of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825625"/>
            <a:ext cx="998610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Calculated EVM accuracy for different SNR cases due to AWGN</a:t>
            </a:r>
          </a:p>
          <a:p>
            <a:r>
              <a:rPr lang="en-US" dirty="0"/>
              <a:t>Calculated EVM repeatability for above cases over 10 sub-frames average per standard for PUSCH</a:t>
            </a:r>
          </a:p>
          <a:p>
            <a:r>
              <a:rPr lang="en-US" dirty="0"/>
              <a:t>Sensitivity of calculated EVM to DMRS configuration </a:t>
            </a:r>
          </a:p>
          <a:p>
            <a:r>
              <a:rPr lang="en-US" dirty="0"/>
              <a:t>Sensitivity of calculated EVM to frequency domain smoothing</a:t>
            </a:r>
          </a:p>
          <a:p>
            <a:r>
              <a:rPr lang="en-US" dirty="0">
                <a:solidFill>
                  <a:schemeClr val="accent1"/>
                </a:solidFill>
              </a:rPr>
              <a:t>Sensitivity of calculated EVM to scheduled number of PUSCH symbols</a:t>
            </a:r>
          </a:p>
          <a:p>
            <a:r>
              <a:rPr lang="en-US" dirty="0">
                <a:solidFill>
                  <a:schemeClr val="accent1"/>
                </a:solidFill>
              </a:rPr>
              <a:t>Handling of non-invertible matrix cases</a:t>
            </a:r>
          </a:p>
          <a:p>
            <a:r>
              <a:rPr lang="en-US" dirty="0">
                <a:solidFill>
                  <a:srgbClr val="FF0000"/>
                </a:solidFill>
              </a:rPr>
              <a:t>The allowable EVM measurement error </a:t>
            </a:r>
          </a:p>
          <a:p>
            <a:r>
              <a:rPr lang="en-US" dirty="0"/>
              <a:t>Implementation challenges</a:t>
            </a:r>
          </a:p>
          <a:p>
            <a:r>
              <a:rPr lang="en-US" dirty="0"/>
              <a:t>Other criteria not precluded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FA151F1C-FE21-4F84-98B3-DD9F5A1657CE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63627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338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Calibre Regular</vt:lpstr>
      <vt:lpstr>Calibri</vt:lpstr>
      <vt:lpstr>Calibri Light</vt:lpstr>
      <vt:lpstr>Cambria Math</vt:lpstr>
      <vt:lpstr>Qualcomm Office Regular</vt:lpstr>
      <vt:lpstr>Qualcomm Regular</vt:lpstr>
      <vt:lpstr>Office Theme</vt:lpstr>
      <vt:lpstr>WF on UL MIMO EVM</vt:lpstr>
      <vt:lpstr>Background -1</vt:lpstr>
      <vt:lpstr>Background – 2 : Method 1</vt:lpstr>
      <vt:lpstr>Background – 3 : Method 2</vt:lpstr>
      <vt:lpstr>WF – Simulation assumptions</vt:lpstr>
      <vt:lpstr>WF – Criteria for comparison of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24</cp:revision>
  <dcterms:created xsi:type="dcterms:W3CDTF">2019-07-09T22:24:24Z</dcterms:created>
  <dcterms:modified xsi:type="dcterms:W3CDTF">2021-05-26T02:37:57Z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1620730641</vt:lpwstr>
  </property>
</Properties>
</file>