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9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12" d="100"/>
          <a:sy n="112" d="100"/>
        </p:scale>
        <p:origin x="125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02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095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6296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978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1020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0663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2257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WF </a:t>
            </a:r>
            <a:r>
              <a:rPr lang="en-US" altLang="zh-CN" sz="3600" dirty="0" smtClean="0"/>
              <a:t>on </a:t>
            </a:r>
            <a:r>
              <a:rPr lang="en-US" altLang="zh-CN" sz="3600" dirty="0"/>
              <a:t>temporary RS for efficient </a:t>
            </a:r>
            <a:r>
              <a:rPr lang="en-US" altLang="zh-CN" sz="3600" dirty="0" err="1"/>
              <a:t>SCell</a:t>
            </a:r>
            <a:r>
              <a:rPr lang="en-US" altLang="zh-CN" sz="3600" dirty="0"/>
              <a:t> activation in NR CA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H</a:t>
            </a:r>
            <a:r>
              <a:rPr lang="en-US" altLang="zh-CN" dirty="0">
                <a:solidFill>
                  <a:schemeClr val="tx1"/>
                </a:solidFill>
              </a:rPr>
              <a:t>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24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/>
              <a:t>3GPP TSG-RAN WG4 Meeting #</a:t>
            </a:r>
            <a:r>
              <a:rPr lang="en-GB" altLang="zh-CN" b="1" dirty="0" smtClean="0"/>
              <a:t>9</a:t>
            </a:r>
            <a:r>
              <a:rPr lang="en-US" altLang="zh-CN" b="1" dirty="0" smtClean="0"/>
              <a:t>8</a:t>
            </a:r>
            <a:r>
              <a:rPr lang="en-GB" altLang="zh-CN" b="1" dirty="0" smtClean="0"/>
              <a:t>-e</a:t>
            </a:r>
            <a:endParaRPr lang="en-GB" altLang="zh-CN" b="1" dirty="0"/>
          </a:p>
          <a:p>
            <a:r>
              <a:rPr lang="en-US" altLang="zh-CN" b="1" dirty="0" smtClean="0"/>
              <a:t>Electronic </a:t>
            </a:r>
            <a:r>
              <a:rPr lang="en-US" altLang="zh-CN" b="1" dirty="0"/>
              <a:t>Meeting, </a:t>
            </a:r>
            <a:r>
              <a:rPr lang="en-US" altLang="zh-CN" b="1" dirty="0" smtClean="0"/>
              <a:t>25 </a:t>
            </a:r>
            <a:r>
              <a:rPr lang="en-US" altLang="zh-CN" b="1" dirty="0"/>
              <a:t>Jan -05 Feb, 2021</a:t>
            </a:r>
            <a:endParaRPr lang="zh-CN" altLang="zh-CN" b="1" dirty="0"/>
          </a:p>
          <a:p>
            <a:endParaRPr lang="zh-CN" altLang="zh-CN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en-US" altLang="ja-JP" b="1" dirty="0" smtClean="0"/>
              <a:t>R4-2104083</a:t>
            </a:r>
            <a:endParaRPr lang="en-US" altLang="zh-CN" b="1" dirty="0" smtClean="0"/>
          </a:p>
          <a:p>
            <a:r>
              <a:rPr lang="en-US" altLang="ja-JP" b="1" dirty="0" smtClean="0"/>
              <a:t>       Document for:</a:t>
            </a:r>
            <a:r>
              <a:rPr lang="en-US" altLang="ja-JP" dirty="0" smtClean="0"/>
              <a:t> 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sz="3200" dirty="0" smtClean="0"/>
              <a:t>Agreement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764704"/>
            <a:ext cx="846094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/>
              <a:t>SCell</a:t>
            </a:r>
            <a:r>
              <a:rPr lang="en-US" altLang="zh-CN" sz="2800" dirty="0"/>
              <a:t> being activated is </a:t>
            </a:r>
            <a:r>
              <a:rPr lang="en-US" altLang="zh-CN" sz="2800" u="sng" dirty="0"/>
              <a:t>known</a:t>
            </a:r>
            <a:r>
              <a:rPr lang="en-US" altLang="zh-CN" sz="2800" dirty="0"/>
              <a:t> and belongs to </a:t>
            </a:r>
            <a:r>
              <a:rPr lang="en-US" altLang="zh-CN" sz="2800" u="sng" dirty="0" smtClean="0"/>
              <a:t>FR1</a:t>
            </a: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measurement cycle is equal to or smaller than </a:t>
            </a:r>
            <a:r>
              <a:rPr lang="en-US" altLang="zh-CN" sz="2400" dirty="0" smtClean="0"/>
              <a:t>160ms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temporary RS can be used for </a:t>
            </a:r>
            <a:r>
              <a:rPr lang="en-US" altLang="zh-CN" sz="2400" dirty="0" smtClean="0"/>
              <a:t>time/frequency tracking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1 </a:t>
            </a:r>
            <a:r>
              <a:rPr lang="en-US" altLang="zh-CN" sz="2000" dirty="0"/>
              <a:t>burst (2-slot with four CSI-RS resources) is required based on RAN1 working assumptions on temporary RS design provided in the LS R1-2009798</a:t>
            </a:r>
            <a:r>
              <a:rPr lang="en-US" altLang="zh-CN" sz="2000" dirty="0" smtClean="0"/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If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measurement cycle is larger than 160ms</a:t>
            </a:r>
            <a:endParaRPr lang="zh-CN" altLang="zh-CN" sz="24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temporary </a:t>
            </a:r>
            <a:r>
              <a:rPr lang="en-US" altLang="zh-CN" sz="2400" dirty="0"/>
              <a:t>RS can be used for </a:t>
            </a:r>
            <a:r>
              <a:rPr lang="en-US" altLang="zh-CN" sz="2400" dirty="0" smtClean="0"/>
              <a:t>AGC</a:t>
            </a:r>
            <a:endParaRPr lang="en-US" altLang="zh-CN" sz="2400" dirty="0"/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1 </a:t>
            </a:r>
            <a:r>
              <a:rPr lang="en-US" altLang="zh-CN" sz="2000" dirty="0"/>
              <a:t>burst (2-slot with four CSI-RS resources) is required</a:t>
            </a:r>
            <a:endParaRPr lang="zh-CN" altLang="zh-CN" sz="16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temporary </a:t>
            </a:r>
            <a:r>
              <a:rPr lang="en-US" altLang="zh-CN" sz="2400" dirty="0"/>
              <a:t>RS can be used for time/frequency tracking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1 </a:t>
            </a:r>
            <a:r>
              <a:rPr lang="en-US" altLang="zh-CN" sz="2000" dirty="0"/>
              <a:t>separate burst (2-slot with four CSI-RS resources) is required in addition to the one burst required for AGC</a:t>
            </a:r>
            <a:endParaRPr lang="zh-CN" altLang="zh-CN" sz="2000" dirty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The agreements above apply based on RAN1 working assumptions on temporary RS design provided in the LS R1-2009798</a:t>
            </a:r>
            <a:r>
              <a:rPr lang="en-US" altLang="zh-CN" sz="2000" dirty="0" smtClean="0"/>
              <a:t>.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FFS: whether minimum gap between the RS symbol(s) for AGC and the RS symbols for time/frequency acquisition is considered to account for UE AGC application time delay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The minimum gap length is FFS</a:t>
            </a:r>
          </a:p>
        </p:txBody>
      </p:sp>
    </p:spTree>
    <p:extLst>
      <p:ext uri="{BB962C8B-B14F-4D97-AF65-F5344CB8AC3E}">
        <p14:creationId xmlns:p14="http://schemas.microsoft.com/office/powerpoint/2010/main" val="162692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46094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800" dirty="0" err="1" smtClean="0"/>
              <a:t>SCell</a:t>
            </a:r>
            <a:r>
              <a:rPr lang="en-US" altLang="zh-CN" sz="2800" dirty="0" smtClean="0"/>
              <a:t> </a:t>
            </a:r>
            <a:r>
              <a:rPr lang="en-US" altLang="zh-CN" sz="2800" dirty="0"/>
              <a:t>being activated is </a:t>
            </a:r>
            <a:r>
              <a:rPr lang="en-US" altLang="zh-CN" sz="2800" u="sng" dirty="0"/>
              <a:t>unknown</a:t>
            </a:r>
            <a:r>
              <a:rPr lang="en-US" altLang="zh-CN" sz="2800" dirty="0"/>
              <a:t> and belongs to </a:t>
            </a:r>
            <a:r>
              <a:rPr lang="en-US" altLang="zh-CN" sz="2800" u="sng" dirty="0"/>
              <a:t>FR1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FFS: whether </a:t>
            </a:r>
            <a:r>
              <a:rPr lang="en-US" altLang="zh-CN" sz="2400" dirty="0"/>
              <a:t>temporary RS can be used for </a:t>
            </a:r>
            <a:r>
              <a:rPr lang="en-US" altLang="zh-CN" sz="2400" dirty="0" smtClean="0"/>
              <a:t>time/frequency </a:t>
            </a:r>
            <a:r>
              <a:rPr lang="en-US" altLang="zh-CN" sz="2400" dirty="0"/>
              <a:t>tracking? Or under which condition it can be used </a:t>
            </a:r>
            <a:r>
              <a:rPr lang="en-US" altLang="zh-CN" sz="2400" dirty="0" smtClean="0"/>
              <a:t>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When temporary TRS is configured?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it is feasible, how </a:t>
            </a:r>
            <a:r>
              <a:rPr lang="en-US" altLang="zh-CN" sz="2400" dirty="0"/>
              <a:t>many temporary RS bursts are </a:t>
            </a:r>
            <a:r>
              <a:rPr lang="en-US" altLang="zh-CN" sz="2400" dirty="0" smtClean="0"/>
              <a:t>required?</a:t>
            </a:r>
          </a:p>
          <a:p>
            <a:pPr lvl="3"/>
            <a:endParaRPr lang="en-US" altLang="zh-CN" sz="20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9517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8568952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err="1" smtClean="0"/>
              <a:t>SCell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being activated is </a:t>
            </a:r>
            <a:r>
              <a:rPr lang="en-US" altLang="zh-CN" sz="2400" u="sng" dirty="0"/>
              <a:t>unknown</a:t>
            </a:r>
            <a:r>
              <a:rPr lang="en-US" altLang="zh-CN" sz="2400" dirty="0"/>
              <a:t> and belongs to </a:t>
            </a:r>
            <a:r>
              <a:rPr lang="en-US" altLang="zh-CN" sz="2400" u="sng" dirty="0"/>
              <a:t>FR1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Whether temporary RS can be used for AGC? Or under which condition it can be used?</a:t>
            </a:r>
          </a:p>
          <a:p>
            <a:pPr lvl="1" hangingPunct="0"/>
            <a:r>
              <a:rPr lang="en-US" altLang="zh-CN" sz="1400" dirty="0"/>
              <a:t>Option 1:</a:t>
            </a:r>
            <a:endParaRPr lang="zh-CN" altLang="zh-CN" sz="1200" dirty="0"/>
          </a:p>
          <a:p>
            <a:pPr lvl="2" hangingPunct="0"/>
            <a:r>
              <a:rPr lang="en-US" altLang="zh-CN" sz="1400" dirty="0"/>
              <a:t>-if the power imbalance between the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and activated serving cells in the same band is less than a threshold, no AGC is required.</a:t>
            </a:r>
            <a:endParaRPr lang="zh-CN" altLang="zh-CN" sz="1200" dirty="0"/>
          </a:p>
          <a:p>
            <a:pPr lvl="2" hangingPunct="0"/>
            <a:r>
              <a:rPr lang="en-US" altLang="zh-CN" sz="1400" dirty="0"/>
              <a:t>- if the power imbalance between the </a:t>
            </a:r>
            <a:r>
              <a:rPr lang="en-US" altLang="zh-CN" sz="1400" dirty="0" err="1"/>
              <a:t>SCell</a:t>
            </a:r>
            <a:r>
              <a:rPr lang="en-US" altLang="zh-CN" sz="1400" dirty="0"/>
              <a:t> and activated serving cells in the same band is larger than a threshold, </a:t>
            </a:r>
            <a:endParaRPr lang="zh-CN" altLang="zh-CN" sz="1200" dirty="0"/>
          </a:p>
          <a:p>
            <a:pPr lvl="3" hangingPunct="0"/>
            <a:r>
              <a:rPr lang="en-US" altLang="zh-CN" sz="1400" dirty="0"/>
              <a:t>For intra-band continuous CA, UE can perform AGC adjustment based on temporary RS. </a:t>
            </a:r>
            <a:endParaRPr lang="zh-CN" altLang="zh-CN" sz="1200" dirty="0"/>
          </a:p>
          <a:p>
            <a:pPr lvl="3" hangingPunct="0"/>
            <a:r>
              <a:rPr lang="en-US" altLang="zh-CN" sz="1400" dirty="0"/>
              <a:t>For intra-band non-continuous CA, UE shall perform AGC adjustment based on SSB as the coarse timing is not obtained.</a:t>
            </a:r>
            <a:endParaRPr lang="zh-CN" altLang="zh-CN" sz="1200" dirty="0"/>
          </a:p>
          <a:p>
            <a:pPr lvl="3" hangingPunct="0"/>
            <a:r>
              <a:rPr lang="en-US" altLang="zh-CN" sz="1400" dirty="0"/>
              <a:t>For inter-band non-continuous CA, UE shall perform AGC adjustment based on SSB as the coarse timing is not obtained. 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1b :</a:t>
            </a:r>
            <a:r>
              <a:rPr lang="en-US" altLang="zh-CN" sz="1200" dirty="0"/>
              <a:t> </a:t>
            </a:r>
            <a:r>
              <a:rPr lang="en-US" altLang="zh-CN" sz="1400" dirty="0"/>
              <a:t>At least for some cases temporary RS is allowed for AGC.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1c: UE might need to know the power level different between SSS and TRS/CRS.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2 : No. Don’t expect using temporary RS for unknown case.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3 ：</a:t>
            </a:r>
            <a:endParaRPr lang="zh-CN" altLang="zh-CN" sz="1200" dirty="0"/>
          </a:p>
          <a:p>
            <a:pPr lvl="2" hangingPunct="0"/>
            <a:r>
              <a:rPr lang="en-GB" altLang="zh-CN" sz="1400" dirty="0"/>
              <a:t>- coarse AGC based on temporary RS </a:t>
            </a:r>
            <a:r>
              <a:rPr lang="en-GB" altLang="zh-CN" sz="1400" dirty="0" err="1"/>
              <a:t>FDM’ed</a:t>
            </a:r>
            <a:r>
              <a:rPr lang="en-GB" altLang="zh-CN" sz="1400" dirty="0"/>
              <a:t> with unknown data is not feasible</a:t>
            </a:r>
            <a:endParaRPr lang="zh-CN" altLang="zh-CN" sz="1400" dirty="0"/>
          </a:p>
          <a:p>
            <a:pPr lvl="2" hangingPunct="0"/>
            <a:r>
              <a:rPr lang="en-GB" altLang="zh-CN" sz="1400" dirty="0"/>
              <a:t>- exhaustive cell search based on temporary RS is not feasible</a:t>
            </a:r>
            <a:endParaRPr lang="zh-CN" altLang="zh-CN" sz="1400" dirty="0"/>
          </a:p>
          <a:p>
            <a:pPr lvl="2" hangingPunct="0"/>
            <a:r>
              <a:rPr lang="en-GB" altLang="zh-CN" sz="1400" dirty="0"/>
              <a:t>- fine AGC based on temporary RS can be feasible, however, the QCL association for the temporary RS should first be established.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Option 4: After coarse timing acquisition based on SSB, it is feasible to use temporary RS for AGC</a:t>
            </a:r>
            <a:endParaRPr lang="zh-CN" altLang="zh-CN" sz="1200" dirty="0"/>
          </a:p>
          <a:p>
            <a:pPr lvl="1" hangingPunct="0"/>
            <a:r>
              <a:rPr lang="en-US" altLang="zh-CN" sz="1400" dirty="0"/>
              <a:t>Option 5 : UE is not supposed to be required to consider large imbalance between intra-band CA </a:t>
            </a:r>
            <a:r>
              <a:rPr lang="en-US" altLang="zh-CN" sz="1400" dirty="0" smtClean="0"/>
              <a:t>carriers</a:t>
            </a: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altLang="zh-CN" sz="2400" dirty="0" smtClean="0"/>
              <a:t>If </a:t>
            </a:r>
            <a:r>
              <a:rPr lang="en-GB" altLang="zh-CN" sz="2400" dirty="0"/>
              <a:t>the answer to above is “Yes” or “Yes for partial cases”, how many temporary RS bursts are </a:t>
            </a:r>
            <a:r>
              <a:rPr lang="en-GB" altLang="zh-CN" sz="2400" dirty="0" smtClean="0"/>
              <a:t>required?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19239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zh-CN" altLang="zh-CN" sz="2800" dirty="0" smtClean="0"/>
              <a:t>SCell </a:t>
            </a:r>
            <a:r>
              <a:rPr lang="zh-CN" altLang="zh-CN" sz="2800" dirty="0"/>
              <a:t>being activated belongs to </a:t>
            </a:r>
            <a:r>
              <a:rPr lang="zh-CN" altLang="zh-CN" sz="2800" u="sng" dirty="0"/>
              <a:t>FR2</a:t>
            </a:r>
            <a:endParaRPr lang="en-US" altLang="zh-CN" sz="2800" u="sng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there is at least one active serving cell on that FR2 band and </a:t>
            </a:r>
            <a:r>
              <a:rPr lang="en-US" altLang="zh-CN" sz="2400" dirty="0" smtClean="0"/>
              <a:t>temporary RS </a:t>
            </a:r>
            <a:r>
              <a:rPr lang="en-US" altLang="zh-CN" sz="2400" dirty="0"/>
              <a:t>is provided</a:t>
            </a:r>
            <a:r>
              <a:rPr lang="en-US" altLang="zh-CN" sz="2400" dirty="0" smtClean="0"/>
              <a:t>, </a:t>
            </a:r>
            <a:r>
              <a:rPr lang="en-GB" altLang="zh-CN" sz="2400" dirty="0" smtClean="0"/>
              <a:t>temporary </a:t>
            </a:r>
            <a:r>
              <a:rPr lang="en-GB" altLang="zh-CN" sz="2400" dirty="0"/>
              <a:t>RS can be used for </a:t>
            </a:r>
            <a:r>
              <a:rPr lang="en-GB" altLang="zh-CN" sz="2400" dirty="0" smtClean="0"/>
              <a:t>time/ frequency tracking</a:t>
            </a:r>
            <a:endParaRPr lang="en-US" altLang="zh-CN" sz="2400" dirty="0"/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Option 1: 1 burst (2-slot with four CSI-RSs resources) is required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Option 2: 2 bursts are </a:t>
            </a:r>
            <a:r>
              <a:rPr lang="en-US" altLang="zh-CN" sz="2000" dirty="0" smtClean="0"/>
              <a:t>required</a:t>
            </a:r>
          </a:p>
          <a:p>
            <a:pPr lvl="3"/>
            <a:endParaRPr lang="en-US" altLang="zh-CN" sz="20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target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is known to UE and no active serving cell on that FR2 band, </a:t>
            </a:r>
            <a:r>
              <a:rPr lang="en-US" altLang="zh-CN" sz="2400" dirty="0" smtClean="0"/>
              <a:t>temporary </a:t>
            </a:r>
            <a:r>
              <a:rPr lang="en-US" altLang="zh-CN" sz="2400" dirty="0"/>
              <a:t>RS can be used for fine timing </a:t>
            </a:r>
            <a:r>
              <a:rPr lang="en-US" altLang="zh-CN" sz="2400" dirty="0" smtClean="0"/>
              <a:t>tracking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Option 1: 1 burst (2-slot with four CSI-RSs resources) is required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Option 2: 2 </a:t>
            </a:r>
            <a:r>
              <a:rPr lang="en-US" altLang="zh-CN" sz="2000" dirty="0" smtClean="0"/>
              <a:t>bursts </a:t>
            </a:r>
            <a:r>
              <a:rPr lang="en-US" altLang="zh-CN" sz="2000" dirty="0"/>
              <a:t>are required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95153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zh-CN" altLang="zh-CN" sz="2800" dirty="0" smtClean="0"/>
              <a:t>SCell </a:t>
            </a:r>
            <a:r>
              <a:rPr lang="zh-CN" altLang="zh-CN" sz="2800" dirty="0"/>
              <a:t>being activated belongs to </a:t>
            </a:r>
            <a:r>
              <a:rPr lang="zh-CN" altLang="zh-CN" sz="2800" u="sng" dirty="0"/>
              <a:t>FR2</a:t>
            </a:r>
            <a:endParaRPr lang="en-US" altLang="zh-CN" sz="2800" u="sng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If </a:t>
            </a:r>
            <a:r>
              <a:rPr lang="en-US" altLang="zh-CN" sz="2400" dirty="0"/>
              <a:t>the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being activated is unknown </a:t>
            </a:r>
            <a:r>
              <a:rPr lang="en-US" altLang="zh-CN" sz="2400" dirty="0" smtClean="0"/>
              <a:t>and there </a:t>
            </a:r>
            <a:r>
              <a:rPr lang="en-US" altLang="zh-CN" sz="2400" dirty="0"/>
              <a:t>is no active serving cell on that FR2 band, </a:t>
            </a:r>
            <a:endParaRPr lang="en-US" altLang="zh-CN" sz="2400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FFS: whether </a:t>
            </a:r>
            <a:r>
              <a:rPr lang="en-US" altLang="zh-CN" sz="2400" dirty="0"/>
              <a:t>temporary RS can be used for </a:t>
            </a:r>
            <a:r>
              <a:rPr lang="en-US" altLang="zh-CN" sz="2400" dirty="0" smtClean="0"/>
              <a:t>AGC?</a:t>
            </a:r>
            <a:r>
              <a:rPr lang="en-US" altLang="zh-CN" sz="2400" dirty="0"/>
              <a:t> Or under which condition it can be used?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If it is feasible, how many temporary RS bursts are required?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FFS: whether temporary RS can be used for </a:t>
            </a:r>
            <a:r>
              <a:rPr lang="en-US" altLang="zh-CN" sz="2400" dirty="0" smtClean="0"/>
              <a:t>time/ frequency tracking? </a:t>
            </a:r>
            <a:r>
              <a:rPr lang="en-US" altLang="zh-CN" sz="2400" dirty="0"/>
              <a:t>Or under which condition it can be used?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en-US" altLang="zh-CN" sz="2000" dirty="0"/>
              <a:t>If it is feasible, how many temporary RS bursts are required?</a:t>
            </a:r>
          </a:p>
          <a:p>
            <a:pPr lvl="3"/>
            <a:endParaRPr lang="en-US" altLang="zh-CN" sz="20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2638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3200" dirty="0"/>
              <a:t>Answers</a:t>
            </a:r>
            <a:r>
              <a:rPr lang="en-GB" altLang="zh-CN" sz="2800" dirty="0" smtClean="0"/>
              <a:t> </a:t>
            </a:r>
            <a:r>
              <a:rPr lang="en-GB" altLang="zh-CN" sz="2800" dirty="0"/>
              <a:t>to Q2 in LS [R1-2009798</a:t>
            </a:r>
            <a:r>
              <a:rPr lang="en-GB" altLang="zh-CN" sz="2800" dirty="0" smtClean="0"/>
              <a:t>]</a:t>
            </a:r>
          </a:p>
          <a:p>
            <a:pPr lvl="1"/>
            <a:r>
              <a:rPr lang="en-GB" altLang="zh-CN" sz="2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Most companies think Q2 is for the case that the </a:t>
            </a:r>
            <a:r>
              <a:rPr lang="en-GB" altLang="zh-CN" sz="20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SCell</a:t>
            </a:r>
            <a:r>
              <a:rPr lang="en-GB" altLang="zh-CN" sz="2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being activated is known and belongs to FR1 and the </a:t>
            </a:r>
            <a:r>
              <a:rPr lang="en-GB" altLang="zh-CN" sz="2000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SCell</a:t>
            </a:r>
            <a:r>
              <a:rPr lang="en-GB" altLang="zh-CN" sz="2000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measurement cycle is larger than 160ms</a:t>
            </a:r>
            <a:r>
              <a:rPr lang="en-GB" altLang="zh-CN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Option </a:t>
            </a:r>
            <a:r>
              <a:rPr lang="en-US" altLang="zh-CN" sz="2400" dirty="0" smtClean="0"/>
              <a:t>1: </a:t>
            </a:r>
            <a:r>
              <a:rPr lang="en-US" altLang="zh-CN" sz="2400" dirty="0"/>
              <a:t>UE does not require to receive another RS transmitted also on the other activated serving cell in the same </a:t>
            </a:r>
            <a:r>
              <a:rPr lang="en-US" altLang="zh-CN" sz="2400" dirty="0" smtClean="0"/>
              <a:t>band.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Option2: </a:t>
            </a:r>
            <a:r>
              <a:rPr lang="en-US" altLang="zh-CN" sz="2400" dirty="0"/>
              <a:t>UE expects another RS and/or SSB (burst) is also transmitted on the other activated serving cell, having all the RSs time-aligned within MTRD requirement for intra-band CA.</a:t>
            </a:r>
            <a:endParaRPr lang="zh-CN" altLang="zh-CN" sz="24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54964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568952" cy="1143000"/>
          </a:xfrm>
        </p:spPr>
        <p:txBody>
          <a:bodyPr>
            <a:noAutofit/>
          </a:bodyPr>
          <a:lstStyle/>
          <a:p>
            <a:r>
              <a:rPr lang="en-GB" altLang="zh-CN" sz="3200" dirty="0" smtClean="0"/>
              <a:t>Way Forward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908720"/>
            <a:ext cx="86409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altLang="zh-CN" sz="3200" dirty="0"/>
              <a:t>Answers</a:t>
            </a:r>
            <a:r>
              <a:rPr lang="en-GB" altLang="zh-CN" sz="2800" dirty="0" smtClean="0"/>
              <a:t> </a:t>
            </a:r>
            <a:r>
              <a:rPr lang="en-GB" altLang="zh-CN" sz="2800" dirty="0"/>
              <a:t>to </a:t>
            </a:r>
            <a:r>
              <a:rPr lang="en-GB" altLang="zh-CN" sz="2800" dirty="0" smtClean="0"/>
              <a:t>Q3 </a:t>
            </a:r>
            <a:r>
              <a:rPr lang="en-GB" altLang="zh-CN" sz="2800" dirty="0"/>
              <a:t>in LS [R1-2009798</a:t>
            </a:r>
            <a:r>
              <a:rPr lang="en-GB" altLang="zh-CN" sz="2800" dirty="0" smtClean="0"/>
              <a:t>]</a:t>
            </a: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RAN1 </a:t>
            </a:r>
            <a:r>
              <a:rPr lang="en-US" altLang="zh-CN" sz="2400" dirty="0"/>
              <a:t>working assumption for temporary RS (i.e., reuse existing Rel-15/16 TRS structure) can provide reduction in maximum allowed activation delay at least for </a:t>
            </a:r>
            <a:r>
              <a:rPr lang="en-US" altLang="zh-CN" sz="2400" dirty="0" smtClean="0"/>
              <a:t>the cases </a:t>
            </a:r>
            <a:r>
              <a:rPr lang="en-US" altLang="zh-CN" sz="2400" dirty="0"/>
              <a:t>as listed </a:t>
            </a:r>
            <a:r>
              <a:rPr lang="en-US" altLang="zh-CN" sz="2400" dirty="0" smtClean="0"/>
              <a:t>in page2 and page 5.</a:t>
            </a:r>
            <a:endParaRPr lang="en-GB" altLang="zh-CN" sz="2400" dirty="0" smtClean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Are there any suggested changes from RAN4 </a:t>
            </a:r>
            <a:r>
              <a:rPr lang="en-US" altLang="zh-CN" sz="2400" dirty="0" smtClean="0"/>
              <a:t>perspective?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Need further discussion</a:t>
            </a:r>
          </a:p>
        </p:txBody>
      </p:sp>
    </p:spTree>
    <p:extLst>
      <p:ext uri="{BB962C8B-B14F-4D97-AF65-F5344CB8AC3E}">
        <p14:creationId xmlns:p14="http://schemas.microsoft.com/office/powerpoint/2010/main" val="405998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14335</TotalTime>
  <Words>916</Words>
  <Application>Microsoft Office PowerPoint</Application>
  <PresentationFormat>全屏显示(4:3)</PresentationFormat>
  <Paragraphs>77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MS PGothic</vt:lpstr>
      <vt:lpstr>宋体</vt:lpstr>
      <vt:lpstr>Arial</vt:lpstr>
      <vt:lpstr>Calibri</vt:lpstr>
      <vt:lpstr>Wingdings</vt:lpstr>
      <vt:lpstr>Office テーマ</vt:lpstr>
      <vt:lpstr>WF on temporary RS for efficient SCell activation in NR CA</vt:lpstr>
      <vt:lpstr>Agreement</vt:lpstr>
      <vt:lpstr>Way Forward</vt:lpstr>
      <vt:lpstr>Way Forward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Huawei</cp:lastModifiedBy>
  <cp:revision>471</cp:revision>
  <dcterms:created xsi:type="dcterms:W3CDTF">2017-01-18T16:32:26Z</dcterms:created>
  <dcterms:modified xsi:type="dcterms:W3CDTF">2021-02-05T12:13:19Z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2019-02-28 08:17:17Z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(3)kL7cdoeurMayVClNpxkwteaVPN2VeWky73p2VNWDyV7A5vSHa/wZ6nGqkrwg/JTY7wQIkwt2
5SeWRHxD1QHntZjTk/Q92upVVTLtrgy//p0Vo6VDE4tfptKEELXIGo/brQrNIhjcjB2+CnYs
omNxMYPYvi1peJvsBThwntBMukWpQ+Th4jA+xnMcPvpytOjgtEArqz0mQmpRR64lesiz8ux+
Y8V4c3QBcGRwuhKPHh</vt:lpwstr>
  </property>
  <property fmtid="{D5CDD505-2E9C-101B-9397-08002B2CF9AE}" pid="10" name="_2015_ms_pID_7253431">
    <vt:lpwstr>sk1ye7TpBekwU50w4tebGn1F5KAbVzVojrXc+FCewf1r2C0PmZuEJU
ufQ5XfLYlM0f6s8ZkBdcpLTVzzDQrH4TO2wUo3f0j13GTIzb/kS9A7WwoN/NF3lDHRguGQLi
iyP4v4J/AW6EaFFoChOoAQH9lPGpC/UKLBIpanKq8A970giktGom29WLLfjGP2ztjX/KrW7I
Re0AIRZ6z5Gh7UCNlrifuEUqVXjt0bX/MGVu</vt:lpwstr>
  </property>
  <property fmtid="{D5CDD505-2E9C-101B-9397-08002B2CF9AE}" pid="11" name="_2015_ms_pID_7253432">
    <vt:lpwstr>yg==</vt:lpwstr>
  </property>
</Properties>
</file>