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6" r:id="rId5"/>
    <p:sldId id="302" r:id="rId6"/>
    <p:sldId id="329" r:id="rId7"/>
    <p:sldId id="330" r:id="rId8"/>
    <p:sldId id="331" r:id="rId9"/>
    <p:sldId id="332" r:id="rId10"/>
    <p:sldId id="345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86967" autoAdjust="0"/>
  </p:normalViewPr>
  <p:slideViewPr>
    <p:cSldViewPr>
      <p:cViewPr varScale="1">
        <p:scale>
          <a:sx n="89" d="100"/>
          <a:sy n="89" d="100"/>
        </p:scale>
        <p:origin x="1641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C18BA-D159-4CAA-91CB-293234AEFFD7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5B331-4E92-4544-838C-A8DE42C47A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63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45B331-4E92-4544-838C-A8DE42C47A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#98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25 Jan - 5 Feb, 2021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/>
              <a:t>WF on UE PRS measurement requirements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smtClean="0"/>
              <a:t>R4-2104076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PRS-RSRP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Measurement period when configured with RSTD or UE Rx-</a:t>
            </a:r>
            <a:r>
              <a:rPr lang="en-US" altLang="zh-CN" sz="2400" dirty="0" err="1">
                <a:solidFill>
                  <a:srgbClr val="FF0000"/>
                </a:solidFill>
              </a:rPr>
              <a:t>Tx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FFS Scenario #1: UE being configured to measure PRS-RSRP for DL-TDOA (or Multi-RTT)</a:t>
            </a:r>
          </a:p>
          <a:p>
            <a:pPr lvl="2"/>
            <a:r>
              <a:rPr lang="en-US" altLang="zh-CN" sz="2100" dirty="0">
                <a:solidFill>
                  <a:srgbClr val="FF0000"/>
                </a:solidFill>
              </a:rPr>
              <a:t>UE behavior: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1 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UE continues PRS-RSRP over the entire RSTD/UE Rx-Tx measurement period, when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</a:p>
          <a:p>
            <a:pPr lvl="5"/>
            <a:r>
              <a:rPr lang="en-US" altLang="zh-CN" sz="1700" dirty="0">
                <a:solidFill>
                  <a:srgbClr val="FF0000"/>
                </a:solidFill>
              </a:rPr>
              <a:t>PRS-RSRP is configured together with RSTD/UE Rx-Tx, and </a:t>
            </a:r>
          </a:p>
          <a:p>
            <a:pPr lvl="5"/>
            <a:r>
              <a:rPr lang="en-US" altLang="zh-CN" sz="1700" dirty="0">
                <a:solidFill>
                  <a:srgbClr val="FF0000"/>
                </a:solidFill>
              </a:rPr>
              <a:t>the required PRS-RSRP measurement period is shorter than that for RSTD/UE </a:t>
            </a:r>
            <a:r>
              <a:rPr lang="en-US" altLang="zh-CN" sz="1700">
                <a:solidFill>
                  <a:srgbClr val="FF0000"/>
                </a:solidFill>
              </a:rPr>
              <a:t>Rx-Tx (without </a:t>
            </a:r>
            <a:r>
              <a:rPr lang="en-US" altLang="zh-CN" sz="1700" dirty="0">
                <a:solidFill>
                  <a:srgbClr val="FF0000"/>
                </a:solidFill>
              </a:rPr>
              <a:t>PRS-RSRP)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UE does not continue PRS-RSRP measurement</a:t>
            </a:r>
          </a:p>
          <a:p>
            <a:pPr lvl="2"/>
            <a:r>
              <a:rPr lang="en-US" altLang="zh-CN" sz="2100" dirty="0">
                <a:solidFill>
                  <a:srgbClr val="FF0000"/>
                </a:solidFill>
              </a:rPr>
              <a:t>Applicable PRS-RSRP measurement period requirements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1: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The minimum measurement period is extended to that for RSTD/UE Rx-Tx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2: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The minimum measurement period is linked with the accuracy and thus does not need to be extended, but the UE shall continue measuring so the PRS-RSRP matches RSTD/UE Rx-Tx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3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Current requirements in clause 9.9.3 also apply for the case when PRS-RSRP is measured for DL-TDOA or Multi-RTT, the UE stops </a:t>
            </a:r>
            <a:r>
              <a:rPr lang="en-US" altLang="zh-CN" sz="1700">
                <a:solidFill>
                  <a:srgbClr val="FF0000"/>
                </a:solidFill>
              </a:rPr>
              <a:t>PRS-RSRP </a:t>
            </a:r>
            <a:r>
              <a:rPr lang="en-US" altLang="zh-CN" sz="1700" smtClean="0">
                <a:solidFill>
                  <a:srgbClr val="FF0000"/>
                </a:solidFill>
              </a:rPr>
              <a:t>measurement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Scenario #2: UE being configured to measure PRS-RSRP for different positioning methods</a:t>
            </a:r>
          </a:p>
          <a:p>
            <a:pPr lvl="2"/>
            <a:r>
              <a:rPr lang="en-US" altLang="zh-CN" sz="1600" dirty="0">
                <a:solidFill>
                  <a:srgbClr val="00B050"/>
                </a:solidFill>
              </a:rPr>
              <a:t>If PRS-RSRP measurement is separately configured for each positioning method, the requirements shall be met independently for each positioning method</a:t>
            </a:r>
            <a:r>
              <a:rPr lang="en-US" altLang="zh-CN" sz="1600">
                <a:solidFill>
                  <a:srgbClr val="00B050"/>
                </a:solidFill>
              </a:rPr>
              <a:t>. </a:t>
            </a:r>
            <a:endParaRPr lang="en-US" altLang="zh-CN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(1)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Whether SRS periodicity should be accounted in measurement period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1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2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UE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Rx</m:t>
                        </m:r>
                        <m:r>
                          <a:rPr lang="en-US" altLang="zh-CN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Tx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total</m:t>
                        </m:r>
                      </m:sub>
                    </m:sSub>
                  </m:oMath>
                </a14:m>
                <a:r>
                  <a:rPr lang="en-US" altLang="zh-CN" sz="2000" dirty="0">
                    <a:solidFill>
                      <a:srgbClr val="FF0000"/>
                    </a:solidFill>
                  </a:rPr>
                  <a:t> can be extended if the SRS periodicity is longer than </a:t>
                </a:r>
                <a:r>
                  <a:rPr lang="en-US" altLang="zh-CN" sz="1800" dirty="0">
                    <a:solidFill>
                      <a:srgbClr val="FF0000"/>
                    </a:solidFill>
                  </a:rPr>
                  <a:t>max(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FF0000"/>
                    </a:solidFill>
                  </a:rPr>
                  <a:t>)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. </a:t>
                </a:r>
              </a:p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Whether SRS dropping should be accounted in measurement period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1 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2  </a:t>
                </a:r>
              </a:p>
              <a:p>
                <a:pPr lvl="2"/>
                <a:r>
                  <a:rPr lang="en-US" altLang="zh-CN" sz="2100" dirty="0">
                    <a:solidFill>
                      <a:srgbClr val="FF0000"/>
                    </a:solidFill>
                  </a:rPr>
                  <a:t>UE is allowed to extend the UE Rx-</a:t>
                </a:r>
                <a:r>
                  <a:rPr lang="en-US" altLang="zh-CN" sz="21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zh-CN" sz="2100" dirty="0">
                    <a:solidFill>
                      <a:srgbClr val="FF0000"/>
                    </a:solidFill>
                  </a:rPr>
                  <a:t> measurement period (clarified in the requirements), but the exact value is not specified (aligned with RAN4 agreement on PRS dropping) </a:t>
                </a:r>
              </a:p>
              <a:p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2"/>
                <a:stretch>
                  <a:fillRect l="-815" t="-1684" r="-667" b="-1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65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PRS/SRS proximity 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Option 1 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for UE Rx-</a:t>
            </a:r>
            <a:r>
              <a:rPr lang="en-US" altLang="zh-CN" sz="1900" dirty="0" err="1">
                <a:solidFill>
                  <a:srgbClr val="FF0000"/>
                </a:solidFill>
              </a:rPr>
              <a:t>Tx</a:t>
            </a:r>
            <a:r>
              <a:rPr lang="en-US" altLang="zh-CN" sz="1900" dirty="0">
                <a:solidFill>
                  <a:srgbClr val="FF0000"/>
                </a:solidFill>
              </a:rPr>
              <a:t> timing difference is applicable only if the configured parameters SRS-Slot-offset and SRS-Periodicity for SRS resource for positioning are such that any SRS transmission is within [-X, +X] </a:t>
            </a:r>
            <a:r>
              <a:rPr lang="en-US" altLang="zh-CN" sz="1900" dirty="0" err="1">
                <a:solidFill>
                  <a:srgbClr val="FF0000"/>
                </a:solidFill>
              </a:rPr>
              <a:t>ms</a:t>
            </a:r>
            <a:r>
              <a:rPr lang="en-US" altLang="zh-CN" sz="1900" dirty="0">
                <a:solidFill>
                  <a:srgbClr val="FF0000"/>
                </a:solidFill>
              </a:rPr>
              <a:t> of at least one DL PRS resource of each of the TRPs in the assistance data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50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160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80 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for UE Rx-</a:t>
            </a:r>
            <a:r>
              <a:rPr lang="en-US" altLang="zh-CN" sz="1900" dirty="0" err="1">
                <a:solidFill>
                  <a:srgbClr val="FF0000"/>
                </a:solidFill>
              </a:rPr>
              <a:t>Tx</a:t>
            </a:r>
            <a:r>
              <a:rPr lang="en-US" altLang="zh-CN" sz="1900" dirty="0">
                <a:solidFill>
                  <a:srgbClr val="FF0000"/>
                </a:solidFill>
              </a:rPr>
              <a:t> apply provided MIN(</a:t>
            </a:r>
            <a:r>
              <a:rPr lang="en-US" altLang="zh-CN" sz="1900" dirty="0" err="1">
                <a:solidFill>
                  <a:srgbClr val="FF0000"/>
                </a:solidFill>
              </a:rPr>
              <a:t>Tsrs</a:t>
            </a:r>
            <a:r>
              <a:rPr lang="en-US" altLang="zh-CN" sz="1900" dirty="0">
                <a:solidFill>
                  <a:srgbClr val="FF0000"/>
                </a:solidFill>
              </a:rPr>
              <a:t>, </a:t>
            </a:r>
            <a:r>
              <a:rPr lang="en-US" altLang="zh-CN" sz="1900" dirty="0" err="1">
                <a:solidFill>
                  <a:srgbClr val="FF0000"/>
                </a:solidFill>
              </a:rPr>
              <a:t>Tprs</a:t>
            </a:r>
            <a:r>
              <a:rPr lang="en-US" altLang="zh-CN" sz="1900" dirty="0">
                <a:solidFill>
                  <a:srgbClr val="FF0000"/>
                </a:solidFill>
              </a:rPr>
              <a:t>) ≤ 2*X; X = FFS (e.g. X = 160 ms)</a:t>
            </a:r>
          </a:p>
          <a:p>
            <a:pPr lvl="1"/>
            <a:r>
              <a:rPr lang="en-US" altLang="zh-CN" sz="21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for UE Rx-Tx apply provided MIN(</a:t>
            </a:r>
            <a:r>
              <a:rPr lang="en-US" altLang="zh-CN" sz="1900" dirty="0" err="1">
                <a:solidFill>
                  <a:srgbClr val="FF0000"/>
                </a:solidFill>
              </a:rPr>
              <a:t>Tsrs</a:t>
            </a:r>
            <a:r>
              <a:rPr lang="en-US" altLang="zh-CN" sz="1900" dirty="0">
                <a:solidFill>
                  <a:srgbClr val="FF0000"/>
                </a:solidFill>
              </a:rPr>
              <a:t>, </a:t>
            </a:r>
            <a:r>
              <a:rPr lang="en-US" altLang="zh-CN" sz="1900" dirty="0" err="1">
                <a:solidFill>
                  <a:srgbClr val="FF0000"/>
                </a:solidFill>
              </a:rPr>
              <a:t>Tprs</a:t>
            </a:r>
            <a:r>
              <a:rPr lang="en-US" altLang="zh-CN" sz="1900" dirty="0">
                <a:solidFill>
                  <a:srgbClr val="FF0000"/>
                </a:solidFill>
              </a:rPr>
              <a:t>) ≤ Y; Y = FFS (e.g. Y = 320 ms)</a:t>
            </a:r>
          </a:p>
          <a:p>
            <a:pPr lvl="1"/>
            <a:endParaRPr lang="en-US" altLang="zh-CN" sz="2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requirements with TA change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TA change due to TA command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UE </a:t>
            </a:r>
            <a:r>
              <a:rPr lang="en-US" altLang="zh-CN" sz="1600" dirty="0" err="1">
                <a:solidFill>
                  <a:srgbClr val="FF0000"/>
                </a:solidFill>
              </a:rPr>
              <a:t>behaviour</a:t>
            </a:r>
            <a:r>
              <a:rPr lang="en-US" altLang="zh-CN" sz="1600" dirty="0">
                <a:solidFill>
                  <a:srgbClr val="FF0000"/>
                </a:solidFill>
              </a:rPr>
              <a:t>: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UE shall continue UE Rx-Tx time difference measurement and meet accuracy requirements</a:t>
            </a:r>
          </a:p>
          <a:p>
            <a:pPr lvl="3"/>
            <a:r>
              <a:rPr lang="en-US" altLang="zh-CN" sz="11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100" dirty="0">
                <a:solidFill>
                  <a:srgbClr val="FF0000"/>
                </a:solidFill>
              </a:rPr>
              <a:t>The UE shall discard the UE Rx-Tx time difference measurement if the uplink transmission timing (based on network-configured TA) changes during the UE Rx-Tx measurement period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Applicable measurement period requirements</a:t>
            </a:r>
          </a:p>
          <a:p>
            <a:pPr lvl="3"/>
            <a:r>
              <a:rPr lang="en-US" altLang="zh-CN" sz="11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100" dirty="0">
                <a:solidFill>
                  <a:srgbClr val="FF0000"/>
                </a:solidFill>
              </a:rPr>
              <a:t>the UE Rx-Tx time difference measurement requirement are not applicable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TA change due to UE autonomous adjustment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UE </a:t>
            </a:r>
            <a:r>
              <a:rPr lang="en-US" altLang="zh-CN" sz="1600" dirty="0" err="1">
                <a:solidFill>
                  <a:srgbClr val="FF0000"/>
                </a:solidFill>
              </a:rPr>
              <a:t>behaviour</a:t>
            </a:r>
            <a:r>
              <a:rPr lang="en-US" altLang="zh-CN" sz="1600" dirty="0">
                <a:solidFill>
                  <a:srgbClr val="FF0000"/>
                </a:solidFill>
              </a:rPr>
              <a:t>: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UE shall continue UE Rx-Tx time difference measurement and UE Rx-Tx time difference measurement requirements shall apply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The UE shall discard the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time difference measurement if the uplink transmission timing (autonomous) changes during the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measurement period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 TA change due to NTA_offset change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No need to clarify UE Rx-Tx measurement requirements in case of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 and the current accuracy requirements apply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No need to clarify UE Rx-Tx measurement requirements in case of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change, provided the current accuracy requirements do not apply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3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It is clarified in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measurement requirements (section 9.9.4 in TS 38.133</a:t>
            </a:r>
            <a:r>
              <a:rPr lang="en-US" altLang="zh-CN" sz="1200">
                <a:solidFill>
                  <a:srgbClr val="FF0000"/>
                </a:solidFill>
              </a:rPr>
              <a:t>) are </a:t>
            </a:r>
            <a:r>
              <a:rPr lang="en-US" altLang="zh-CN" sz="1200" dirty="0">
                <a:solidFill>
                  <a:srgbClr val="FF0000"/>
                </a:solidFill>
              </a:rPr>
              <a:t>not applicable if the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changes during the measurement period</a:t>
            </a:r>
          </a:p>
        </p:txBody>
      </p:sp>
    </p:spTree>
    <p:extLst>
      <p:ext uri="{BB962C8B-B14F-4D97-AF65-F5344CB8AC3E}">
        <p14:creationId xmlns:p14="http://schemas.microsoft.com/office/powerpoint/2010/main" val="334311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requirements with cell change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cell </a:t>
            </a:r>
            <a:r>
              <a:rPr lang="fr-FR" altLang="zh-CN" sz="2100" dirty="0">
                <a:solidFill>
                  <a:srgbClr val="FF0000"/>
                </a:solidFill>
              </a:rPr>
              <a:t>change </a:t>
            </a:r>
            <a:r>
              <a:rPr lang="fr-FR" altLang="zh-CN" sz="2100" dirty="0" err="1">
                <a:solidFill>
                  <a:srgbClr val="FF0000"/>
                </a:solidFill>
              </a:rPr>
              <a:t>impacting</a:t>
            </a:r>
            <a:r>
              <a:rPr lang="fr-FR" altLang="zh-CN" sz="2100" dirty="0">
                <a:solidFill>
                  <a:srgbClr val="FF0000"/>
                </a:solidFill>
              </a:rPr>
              <a:t> </a:t>
            </a:r>
            <a:r>
              <a:rPr lang="fr-FR" altLang="zh-CN" sz="2100">
                <a:solidFill>
                  <a:srgbClr val="FF0000"/>
                </a:solidFill>
              </a:rPr>
              <a:t>SRS configuration</a:t>
            </a:r>
            <a:endParaRPr lang="en-US" altLang="zh-CN" sz="2100" dirty="0">
              <a:solidFill>
                <a:srgbClr val="FF0000"/>
              </a:solidFill>
            </a:endParaRP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No need to specify requirements for SRS reconfiguration.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PCell</a:t>
            </a:r>
            <a:r>
              <a:rPr lang="en-US" altLang="zh-CN" sz="1500" dirty="0">
                <a:solidFill>
                  <a:srgbClr val="FF0000"/>
                </a:solidFill>
              </a:rPr>
              <a:t>, 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,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configured with the SRS for positioning changes during the measurement period, UE Rx-Tx measurement requirements do not apply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What is the UE </a:t>
            </a:r>
            <a:r>
              <a:rPr lang="en-US" altLang="zh-CN" sz="1500" dirty="0" err="1">
                <a:solidFill>
                  <a:srgbClr val="FF0000"/>
                </a:solidFill>
              </a:rPr>
              <a:t>behaviour</a:t>
            </a:r>
            <a:r>
              <a:rPr lang="en-US" altLang="zh-CN" sz="1500" dirty="0">
                <a:solidFill>
                  <a:srgbClr val="FF0000"/>
                </a:solidFill>
              </a:rPr>
              <a:t> in this case?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3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PCell</a:t>
            </a:r>
            <a:r>
              <a:rPr lang="en-US" altLang="zh-CN" sz="1500" dirty="0">
                <a:solidFill>
                  <a:srgbClr val="FF0000"/>
                </a:solidFill>
              </a:rPr>
              <a:t>, 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,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configured with the SRS for the measurement, changes during the measurement period, UE Rx-Tx time difference measurement is restarted, after the SRS reconfiguration on the target cell is complete. 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In this case, the UE shall restart the UE Rx-Tx time difference measurement after the SRS reconfiguration on the target cell is complete.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cell change </a:t>
            </a:r>
            <a:r>
              <a:rPr lang="fr-FR" altLang="zh-CN" sz="2100" dirty="0">
                <a:solidFill>
                  <a:srgbClr val="FF0000"/>
                </a:solidFill>
              </a:rPr>
              <a:t>not </a:t>
            </a:r>
            <a:r>
              <a:rPr lang="fr-FR" altLang="zh-CN" sz="2100" dirty="0" err="1">
                <a:solidFill>
                  <a:srgbClr val="FF0000"/>
                </a:solidFill>
              </a:rPr>
              <a:t>impacting</a:t>
            </a:r>
            <a:r>
              <a:rPr lang="fr-FR" altLang="zh-CN" sz="2100" dirty="0">
                <a:solidFill>
                  <a:srgbClr val="FF0000"/>
                </a:solidFill>
              </a:rPr>
              <a:t> </a:t>
            </a:r>
            <a:r>
              <a:rPr lang="fr-FR" altLang="zh-CN" sz="2100">
                <a:solidFill>
                  <a:srgbClr val="FF0000"/>
                </a:solidFill>
              </a:rPr>
              <a:t>SRS configuration</a:t>
            </a:r>
            <a:endParaRPr lang="en-US" altLang="zh-CN" sz="2100" dirty="0">
              <a:solidFill>
                <a:srgbClr val="FF0000"/>
              </a:solidFill>
            </a:endParaRP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changes while not configured with the SRS for positioning, the UE shall continue the on-going UE Rx-Tx time </a:t>
            </a:r>
            <a:r>
              <a:rPr lang="en-US" altLang="zh-CN" sz="1500">
                <a:solidFill>
                  <a:srgbClr val="FF0000"/>
                </a:solidFill>
              </a:rPr>
              <a:t>difference </a:t>
            </a:r>
            <a:r>
              <a:rPr lang="en-US" altLang="zh-CN" sz="1500" smtClean="0">
                <a:solidFill>
                  <a:srgbClr val="FF0000"/>
                </a:solidFill>
              </a:rPr>
              <a:t>measurement</a:t>
            </a:r>
            <a:endParaRPr lang="en-US" altLang="zh-CN" sz="15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the current measurement period applies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accuracy requirements in clause 10.1.25 apply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changes while not configured with the SRS for positioning, the UE shall continue the on-going UE Rx-Tx time </a:t>
            </a:r>
            <a:r>
              <a:rPr lang="en-US" altLang="zh-CN" sz="1500">
                <a:solidFill>
                  <a:srgbClr val="FF0000"/>
                </a:solidFill>
              </a:rPr>
              <a:t>difference measurement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the current measurement period is extended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accuracy requirements in clause 10.1.25 apply</a:t>
            </a:r>
          </a:p>
        </p:txBody>
      </p:sp>
    </p:spTree>
    <p:extLst>
      <p:ext uri="{BB962C8B-B14F-4D97-AF65-F5344CB8AC3E}">
        <p14:creationId xmlns:p14="http://schemas.microsoft.com/office/powerpoint/2010/main" val="283126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CSSF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Whether a PLF is considered as candidate for a MG occasion when part but not all resources on that PFL are within the MGL of the MG occasion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PFL </a:t>
            </a:r>
            <a:r>
              <a:rPr lang="en-US" altLang="zh-CN" sz="1900" dirty="0">
                <a:solidFill>
                  <a:srgbClr val="FF0000"/>
                </a:solidFill>
              </a:rPr>
              <a:t>is counted as candidate for a MG occasion if at least one PRS </a:t>
            </a:r>
            <a:r>
              <a:rPr lang="en-US" altLang="zh-CN" sz="1900">
                <a:solidFill>
                  <a:srgbClr val="FF0000"/>
                </a:solidFill>
              </a:rPr>
              <a:t>resource </a:t>
            </a:r>
            <a:r>
              <a:rPr lang="en-US" altLang="zh-CN" sz="1900" smtClean="0">
                <a:solidFill>
                  <a:srgbClr val="FF0000"/>
                </a:solidFill>
              </a:rPr>
              <a:t>on </a:t>
            </a:r>
            <a:r>
              <a:rPr lang="en-US" altLang="zh-CN" sz="1900" dirty="0">
                <a:solidFill>
                  <a:srgbClr val="FF0000"/>
                </a:solidFill>
              </a:rPr>
              <a:t>that PFL is fully covered by the MGL excluding RF switching time.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>
                <a:solidFill>
                  <a:srgbClr val="FF0000"/>
                </a:solidFill>
              </a:rPr>
              <a:t>Yes</a:t>
            </a:r>
            <a:r>
              <a:rPr lang="en-US" altLang="zh-CN" sz="1900" dirty="0">
                <a:solidFill>
                  <a:srgbClr val="FF0000"/>
                </a:solidFill>
              </a:rPr>
              <a:t>, a PFL is counted as candidate for a MG occasion if a sufficient number of PRS symbols are contained within MGL excluding RF switching time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FFS for the sum-based approach, Selection of one PFL in CSSF calculation for PRS measurement period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Only </a:t>
            </a:r>
            <a:r>
              <a:rPr lang="en-US" altLang="zh-CN" sz="1900">
                <a:solidFill>
                  <a:srgbClr val="FF0000"/>
                </a:solidFill>
              </a:rPr>
              <a:t>one </a:t>
            </a:r>
            <a:r>
              <a:rPr lang="en-US" altLang="zh-CN" sz="1900" smtClean="0">
                <a:solidFill>
                  <a:srgbClr val="FF0000"/>
                </a:solidFill>
              </a:rPr>
              <a:t>PRS </a:t>
            </a:r>
            <a:r>
              <a:rPr lang="en-US" altLang="zh-CN" sz="1900" dirty="0">
                <a:solidFill>
                  <a:srgbClr val="FF0000"/>
                </a:solidFill>
              </a:rPr>
              <a:t>frequency layer with a short periodicity would compete for MG with other gap-based RRM measurements at a time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Selection of the one PRS frequency layer for measurement is up to UE implementation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For PFLs that do not satisfy the long periodicity condition, CSSF would be calculated by counting only one PFL at a time.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For RRM frequency layers, N intermediate CSSF values would be calculated, when N is the number of PFLs and each intermediate CSSF value accounts for only one of the PFLs. FFS: The CSSF value for a RRM frequency layer could be the highest among the N intermediate CSSF values or chosen depending on with PFL is being processed at the time.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CSSF should be defined on per MG occasion basis, i.e. a PRS frequency layer is counted as candidate for a MG occasion if at least one PRS resource occasion is fully covered by the MGL excluding RF switching time.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Count only a single PLF for each MG occasion.</a:t>
            </a:r>
          </a:p>
          <a:p>
            <a:r>
              <a:rPr lang="en-US" altLang="zh-CN" sz="2400">
                <a:solidFill>
                  <a:srgbClr val="FF0000"/>
                </a:solidFill>
              </a:rPr>
              <a:t>FFS For </a:t>
            </a:r>
            <a:r>
              <a:rPr lang="en-US" altLang="zh-CN" sz="2400" dirty="0">
                <a:solidFill>
                  <a:srgbClr val="FF0000"/>
                </a:solidFill>
              </a:rPr>
              <a:t>the sum-based approach, CSSF for RRM measurements on a carrier frequency with PRS measurements</a:t>
            </a:r>
          </a:p>
          <a:p>
            <a:pPr lvl="1"/>
            <a:r>
              <a:rPr lang="en-US" altLang="zh-CN" sz="2200" dirty="0">
                <a:solidFill>
                  <a:srgbClr val="FF0000"/>
                </a:solidFill>
              </a:rPr>
              <a:t>Option 1: Rel-15 approach</a:t>
            </a:r>
          </a:p>
        </p:txBody>
      </p:sp>
    </p:spTree>
    <p:extLst>
      <p:ext uri="{BB962C8B-B14F-4D97-AF65-F5344CB8AC3E}">
        <p14:creationId xmlns:p14="http://schemas.microsoft.com/office/powerpoint/2010/main" val="20474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CSSF (2)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733256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FFS: Definition of long periodicity measurement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1</a:t>
                </a:r>
              </a:p>
              <a:p>
                <a:pPr lvl="2"/>
                <a:r>
                  <a:rPr lang="en-US" altLang="zh-CN" sz="1900" dirty="0">
                    <a:solidFill>
                      <a:srgbClr val="FF0000"/>
                    </a:solidFill>
                  </a:rPr>
                  <a:t>Tavailable,i≥320ms .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2</a:t>
                </a:r>
              </a:p>
              <a:p>
                <a:pPr lvl="2"/>
                <a:r>
                  <a:rPr lang="en-US" altLang="zh-CN" sz="1900" dirty="0">
                    <a:solidFill>
                      <a:srgbClr val="FF0000"/>
                    </a:solidFill>
                  </a:rPr>
                  <a:t>max(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Tprs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 * X * dl-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prs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-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) &gt;=320ms, where X is the length of NR-MutingPattern-r16 for mutingOption1-r16r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3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sz="19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𝐿𝐶</m:t>
                    </m:r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𝑜𝑣𝑒𝑟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𝑎𝑙𝑙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𝑃𝑅𝑆</m:t>
                            </m:r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𝑚𝑢𝑡𝑖𝑛𝑔</m:t>
                            </m:r>
                          </m:sub>
                        </m:sSub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≥160 </m:t>
                    </m:r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𝑚𝑠</m:t>
                    </m:r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where </a:t>
                </a:r>
                <a14:m>
                  <m:oMath xmlns:m="http://schemas.openxmlformats.org/officeDocument/2006/math"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PRS resource set index within a PFL,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𝑚𝑢𝑡𝑖𝑛𝑔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dl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PRS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MultiBitRepetitionFactor</m:t>
                        </m:r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PRS resource periodicity and </a:t>
                </a:r>
                <a14:m>
                  <m:oMath xmlns:m="http://schemas.openxmlformats.org/officeDocument/2006/math"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𝑋</m:t>
                    </m:r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number of consecutive zeros in </a:t>
                </a:r>
                <a:r>
                  <a:rPr lang="en-GB" altLang="zh-CN" sz="1900" i="1" dirty="0">
                    <a:solidFill>
                      <a:srgbClr val="FF0000"/>
                    </a:solidFill>
                    <a:latin typeface="+mj-lt"/>
                  </a:rPr>
                  <a:t>NR-MutingPattern-r16</a:t>
                </a:r>
                <a:r>
                  <a:rPr lang="en-GB" altLang="zh-CN" sz="1900" dirty="0">
                    <a:solidFill>
                      <a:srgbClr val="FF0000"/>
                    </a:solidFill>
                    <a:latin typeface="+mj-lt"/>
                  </a:rPr>
                  <a:t> for </a:t>
                </a:r>
                <a:r>
                  <a:rPr lang="en-GB" altLang="zh-CN" sz="1900" i="1" dirty="0">
                    <a:solidFill>
                      <a:srgbClr val="FF0000"/>
                    </a:solidFill>
                    <a:latin typeface="+mj-lt"/>
                  </a:rPr>
                  <a:t>mutingOption1-r16</a:t>
                </a:r>
                <a:endParaRPr lang="en-US" altLang="zh-CN" sz="1900" dirty="0">
                  <a:solidFill>
                    <a:srgbClr val="FF0000"/>
                  </a:solidFill>
                  <a:latin typeface="+mj-lt"/>
                </a:endParaRP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4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733256"/>
              </a:xfrm>
              <a:blipFill rotWithShape="0">
                <a:blip r:embed="rId2"/>
                <a:stretch>
                  <a:fillRect l="-963" t="-851" r="-1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81927"/>
              </p:ext>
            </p:extLst>
          </p:nvPr>
        </p:nvGraphicFramePr>
        <p:xfrm>
          <a:off x="1547664" y="5877272"/>
          <a:ext cx="6419088" cy="648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6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0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PRS periodicity (ms)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DL-PRS-MutingPattern configuration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&gt;160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With or without muting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With muting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08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Requirements applicability considering UE capability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FFS: time span of PRS resource instance &gt; 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time span of the PRS resource instance is greater than UE reported capability 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at least UE should be able to measure one PRS resource without repetition 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clarification is needed 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FFS: time span of PRS resource instance &gt; MGL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the time span of a DL PRS resource instance is greater than the configured measurement gap length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When time span of PRS resource instance &gt; MGL, the PRS within the useful part of MG can be assumed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apply , provided a sufficient number of PRS symbols are available within MGL excluding the RF switching time. The PRS symbols beyond MGL are not considered for PRS measurements</a:t>
            </a:r>
          </a:p>
        </p:txBody>
      </p:sp>
    </p:spTree>
    <p:extLst>
      <p:ext uri="{BB962C8B-B14F-4D97-AF65-F5344CB8AC3E}">
        <p14:creationId xmlns:p14="http://schemas.microsoft.com/office/powerpoint/2010/main" val="52910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Requirements applicability considering UE capability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FFS</a:t>
            </a:r>
            <a:r>
              <a:rPr lang="en-US" altLang="zh-CN" sz="2400" dirty="0">
                <a:solidFill>
                  <a:srgbClr val="FF0000"/>
                </a:solidFill>
              </a:rPr>
              <a:t>: time span of PRS resource instance being across two sampling duration of N within duration </a:t>
            </a:r>
            <a:r>
              <a:rPr lang="en-US" altLang="zh-CN" sz="2400" dirty="0" err="1">
                <a:solidFill>
                  <a:srgbClr val="FF0000"/>
                </a:solidFill>
              </a:rPr>
              <a:t>Lprs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the PRS resource is across two sampling duration of N within duration </a:t>
            </a:r>
            <a:r>
              <a:rPr lang="en-US" altLang="zh-CN" sz="1900" dirty="0" err="1">
                <a:solidFill>
                  <a:srgbClr val="FF0000"/>
                </a:solidFill>
              </a:rPr>
              <a:t>Lprs</a:t>
            </a:r>
            <a:endParaRPr lang="en-US" altLang="zh-CN" sz="19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UE may need to combine the PRS resource in the two sampling periods, or overlapped sampling window can be used if the issue exists 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clarification is needed </a:t>
            </a:r>
          </a:p>
          <a:p>
            <a:r>
              <a:rPr lang="en-US" altLang="zh-CN" sz="2400" smtClean="0">
                <a:solidFill>
                  <a:srgbClr val="FF0000"/>
                </a:solidFill>
              </a:rPr>
              <a:t>General </a:t>
            </a:r>
            <a:r>
              <a:rPr lang="en-US" altLang="zh-CN" sz="2400">
                <a:solidFill>
                  <a:srgbClr val="FF0000"/>
                </a:solidFill>
              </a:rPr>
              <a:t>applicability due to UE processing and measurement limitations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to any instance of a PRS resource that cannot be measured and processed in its entirety due to limitations imposed by either the UE PRS processing capability {N, T} or the configured measurement gap pattern.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further clarification is needed</a:t>
            </a:r>
          </a:p>
        </p:txBody>
      </p:sp>
    </p:spTree>
    <p:extLst>
      <p:ext uri="{BB962C8B-B14F-4D97-AF65-F5344CB8AC3E}">
        <p14:creationId xmlns:p14="http://schemas.microsoft.com/office/powerpoint/2010/main" val="85946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Use of MG pattern #24 and #25 for LTE RRM measurement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whether MG pattern #25 is an applicable pattern for LTE measurements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Remove MG pattern #25 as an applicable pattern for LTE measurement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change is needed to the </a:t>
            </a:r>
            <a:r>
              <a:rPr lang="en-US" altLang="zh-CN" sz="1900">
                <a:solidFill>
                  <a:srgbClr val="FF0000"/>
                </a:solidFill>
              </a:rPr>
              <a:t>current specification</a:t>
            </a:r>
            <a:endParaRPr lang="en-US" altLang="zh-CN" sz="19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FFS Measurement window when MG pattern #24 is used for LTE measurement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When MG pattern #24 is used for LTE measurement, the measurement window is defined as the first 5ms after the RF re-tuning time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need to limit this to 5 </a:t>
            </a:r>
            <a:r>
              <a:rPr lang="en-US" altLang="zh-CN" sz="1900" dirty="0" err="1">
                <a:solidFill>
                  <a:srgbClr val="FF0000"/>
                </a:solidFill>
              </a:rPr>
              <a:t>ms</a:t>
            </a:r>
            <a:endParaRPr lang="en-US" altLang="zh-CN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8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(1)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altLang="zh-CN" sz="2900" dirty="0">
                    <a:solidFill>
                      <a:srgbClr val="FF0000"/>
                    </a:solidFill>
                  </a:rPr>
                  <a:t>FFS whether and how to account for muting in measurement period requirements</a:t>
                </a: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1a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If muting option 1 is applied, the periodicity of a PRS resource is scaled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 is X *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dl-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prs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, and X is the size of NR-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MutingPattern-r16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 for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mutingOption1-r16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1b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If muting option 1 is applied, the periodicity of a PRS resource is scaled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dirty="0">
                    <a:solidFill>
                      <a:srgbClr val="FF0000"/>
                    </a:solidFill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 is X *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dl-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prs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, and X is the [maximum] number of consecutive zeros in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NR-MutingPattern-r16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 for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mutingOption1-r16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2: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Muting is accounted with same approach as in LTE (the current requirements apply when up to ½ of PRS resources can be muted)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3: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Do not define requirements for the case of PRS resource muting in Rel-16</a:t>
                </a:r>
                <a:endParaRPr lang="en-US" altLang="zh-CN" sz="5800" dirty="0">
                  <a:solidFill>
                    <a:srgbClr val="FF0000"/>
                  </a:solidFill>
                </a:endParaRPr>
              </a:p>
              <a:p>
                <a:endParaRPr lang="en-GB" altLang="zh-CN" sz="2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67" t="-2022" r="-1852" b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52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smtClean="0"/>
              <a:t>Alignment of terminoly in specification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FFS </a:t>
            </a:r>
            <a:r>
              <a:rPr lang="en-US" altLang="zh-CN" sz="2400" smtClean="0">
                <a:solidFill>
                  <a:srgbClr val="FF0000"/>
                </a:solidFill>
              </a:rPr>
              <a:t>which term should be used in the specification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Positioning frequency layer</a:t>
            </a:r>
            <a:endParaRPr lang="en-US" altLang="zh-CN" sz="19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PRS frequency layer</a:t>
            </a:r>
          </a:p>
          <a:p>
            <a:pPr lvl="1"/>
            <a:r>
              <a:rPr lang="en-US" altLang="zh-CN" sz="2300">
                <a:solidFill>
                  <a:srgbClr val="FF0000"/>
                </a:solidFill>
              </a:rPr>
              <a:t>Option </a:t>
            </a:r>
            <a:r>
              <a:rPr lang="en-US" altLang="zh-CN" sz="2300" smtClean="0">
                <a:solidFill>
                  <a:srgbClr val="FF0000"/>
                </a:solidFill>
              </a:rPr>
              <a:t>3</a:t>
            </a:r>
            <a:endParaRPr lang="en-US" altLang="zh-CN" sz="2300">
              <a:solidFill>
                <a:srgbClr val="FF0000"/>
              </a:solidFill>
            </a:endParaRP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Frequency layer (with NR PRS measurement)</a:t>
            </a:r>
          </a:p>
          <a:p>
            <a:pPr lvl="1"/>
            <a:r>
              <a:rPr lang="en-US" altLang="zh-CN" sz="2300" smtClean="0">
                <a:solidFill>
                  <a:srgbClr val="FF0000"/>
                </a:solidFill>
              </a:rPr>
              <a:t>Other options not precluded</a:t>
            </a:r>
            <a:endParaRPr lang="en-US" altLang="zh-CN" sz="2300">
              <a:solidFill>
                <a:srgbClr val="FF0000"/>
              </a:solidFill>
            </a:endParaRP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Companies are also encouraged to check specifications of other WGs</a:t>
            </a:r>
          </a:p>
        </p:txBody>
      </p:sp>
    </p:spTree>
    <p:extLst>
      <p:ext uri="{BB962C8B-B14F-4D97-AF65-F5344CB8AC3E}">
        <p14:creationId xmlns:p14="http://schemas.microsoft.com/office/powerpoint/2010/main" val="33878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(2)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altLang="zh-CN" sz="2400" dirty="0">
                    <a:solidFill>
                      <a:srgbClr val="00B050"/>
                    </a:solidFill>
                  </a:rPr>
                  <a:t>Consideration on different resource periodicities</a:t>
                </a:r>
              </a:p>
              <a:p>
                <a:pPr lvl="1"/>
                <a:r>
                  <a:rPr lang="en-US" altLang="zh-CN" sz="2000" dirty="0">
                    <a:solidFill>
                      <a:srgbClr val="00B050"/>
                    </a:solidFill>
                  </a:rPr>
                  <a:t>Use the least common multiple of PRS periodicities among all PRS resources in the PFL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FFS: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only the PRS resources or resource sets configured which are fully or partly within the MGs should be considered</a:t>
                </a:r>
              </a:p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FFS: the need to decide on the order of steps to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endParaRPr lang="en-US" altLang="zh-CN" sz="2400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Order for steps to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 sz="2000" b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endParaRPr lang="en-US" altLang="zh-CN" sz="20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sz="1600" dirty="0">
                    <a:solidFill>
                      <a:srgbClr val="FF0000"/>
                    </a:solidFill>
                  </a:rPr>
                  <a:t>Option 1</a:t>
                </a:r>
                <a:endParaRPr lang="zh-CN" altLang="zh-CN" sz="1600" dirty="0">
                  <a:solidFill>
                    <a:srgbClr val="FF0000"/>
                  </a:solidFill>
                </a:endParaRPr>
              </a:p>
              <a:p>
                <a:pPr lvl="3"/>
                <a:r>
                  <a:rPr lang="en-GB" altLang="zh-CN" dirty="0">
                    <a:solidFill>
                      <a:srgbClr val="FF0000"/>
                    </a:solidFill>
                  </a:rPr>
                  <a:t>The applying order to scale the PRS periodicity should be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A): The PRS periodicity indicated by “NR-DL-PRS-Periodicity-and-ResourceSetSlotOffset-r16”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B): Scale the PRS periodicity based on inter-period muting pattern 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C): Derive the frequency layer specific periodicity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 if multiple periodicities are configured in this layer 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D): Derive the available periodicity within MGs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available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E): Derive the effective periodicity based on PRS processing time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effect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US" altLang="zh-CN" sz="1600" dirty="0">
                    <a:solidFill>
                      <a:srgbClr val="FF0000"/>
                    </a:solidFill>
                  </a:rPr>
                  <a:t>Other options are not precluded</a:t>
                </a:r>
                <a:endParaRPr lang="zh-CN" altLang="zh-CN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2"/>
                <a:stretch>
                  <a:fillRect l="-667" t="-1943" r="-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41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(3)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Consideration on different resource offsets in measurement period</a:t>
                </a:r>
              </a:p>
              <a:p>
                <a:pPr lvl="1" fontAlgn="auto" hangingPunct="1"/>
                <a:r>
                  <a:rPr lang="en-GB" altLang="zh-CN" sz="2000" dirty="0">
                    <a:solidFill>
                      <a:srgbClr val="FF0000"/>
                    </a:solidFill>
                  </a:rPr>
                  <a:t>Option 1</a:t>
                </a:r>
                <a:endParaRPr lang="en-US" altLang="zh-CN" sz="20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RSTD measurement period of a single PRS frequency layer is extended by T </a:t>
                </a:r>
                <a:r>
                  <a:rPr lang="en-GB" altLang="zh-CN" sz="2100" dirty="0" err="1">
                    <a:solidFill>
                      <a:srgbClr val="FF0000"/>
                    </a:solidFill>
                  </a:rPr>
                  <a:t>ms</a:t>
                </a:r>
                <a:r>
                  <a:rPr lang="en-GB" altLang="zh-CN" sz="2100" dirty="0">
                    <a:solidFill>
                      <a:srgbClr val="FF0000"/>
                    </a:solidFill>
                  </a:rPr>
                  <a:t> if different PRS resources on the PRS frequency layer have different offsets after muting.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Option 2</a:t>
                </a:r>
                <a:endParaRPr lang="en-US" altLang="zh-CN" sz="21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US" altLang="zh-CN" sz="2100" dirty="0">
                    <a:solidFill>
                      <a:srgbClr val="FF0000"/>
                    </a:solidFill>
                  </a:rPr>
                  <a:t>redefine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</a:rPr>
                  <a:t> 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𝑎𝑣𝑎𝑖𝑙𝑎𝑏𝑙𝑒</m:t>
                        </m:r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𝑃𝑅𝑆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</a:t>
                </a:r>
                <a:r>
                  <a:rPr lang="en-GB" altLang="zh-CN" sz="2100" dirty="0">
                    <a:solidFill>
                      <a:srgbClr val="FF0000"/>
                    </a:solidFill>
                  </a:rPr>
                  <a:t> (currently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𝑃𝑅𝑆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dirty="0">
                    <a:solidFill>
                      <a:srgbClr val="FF0000"/>
                    </a:solidFill>
                  </a:rPr>
                  <a:t>)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1800" dirty="0">
                    <a:solidFill>
                      <a:srgbClr val="FF0000"/>
                    </a:solidFill>
                  </a:rPr>
                  <a:t>Option 3</a:t>
                </a: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No change is needed due to different offsets.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1800" dirty="0">
                    <a:solidFill>
                      <a:srgbClr val="FF0000"/>
                    </a:solidFill>
                  </a:rPr>
                  <a:t>Option 4</a:t>
                </a: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Avoid PRS configuration with different resource offsets on the </a:t>
                </a:r>
                <a:r>
                  <a:rPr lang="en-GB" altLang="zh-CN" sz="2100">
                    <a:solidFill>
                      <a:srgbClr val="FF0000"/>
                    </a:solidFill>
                  </a:rPr>
                  <a:t>same </a:t>
                </a:r>
                <a:r>
                  <a:rPr lang="en-GB" altLang="zh-CN" sz="2100" smtClean="0">
                    <a:solidFill>
                      <a:srgbClr val="FF0000"/>
                    </a:solidFill>
                  </a:rPr>
                  <a:t>PFL</a:t>
                </a:r>
              </a:p>
              <a:p>
                <a:pPr lvl="2" fontAlgn="auto" hangingPunct="1"/>
                <a:r>
                  <a:rPr lang="en-GB" altLang="zh-CN" sz="2100" smtClean="0">
                    <a:solidFill>
                      <a:srgbClr val="FF0000"/>
                    </a:solidFill>
                  </a:rPr>
                  <a:t>FFS if the following parameters are concerned </a:t>
                </a:r>
              </a:p>
              <a:p>
                <a:pPr lvl="3" fontAlgn="auto" hangingPunct="1"/>
                <a:r>
                  <a:rPr lang="en-GB" altLang="zh-CN" sz="1700">
                    <a:solidFill>
                      <a:srgbClr val="FF0000"/>
                    </a:solidFill>
                  </a:rPr>
                  <a:t>dl-PRS-Periodicity-and-ResourceSetSlotOffset-r16</a:t>
                </a:r>
              </a:p>
              <a:p>
                <a:pPr lvl="3" fontAlgn="auto" hangingPunct="1"/>
                <a:r>
                  <a:rPr lang="en-GB" altLang="zh-CN" sz="1700">
                    <a:solidFill>
                      <a:srgbClr val="FF0000"/>
                    </a:solidFill>
                  </a:rPr>
                  <a:t>dl-PRS-ResourceSlotOffset-r16</a:t>
                </a:r>
              </a:p>
              <a:p>
                <a:pPr lvl="3" fontAlgn="auto" hangingPunct="1"/>
                <a:endParaRPr lang="en-GB" altLang="zh-CN" sz="17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3"/>
                <a:stretch>
                  <a:fillRect l="-815" t="-2202" r="-593" b="-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35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00B050"/>
                </a:solidFill>
              </a:rPr>
              <a:t>Definition of parameter </a:t>
            </a:r>
            <a:r>
              <a:rPr lang="en-US" altLang="zh-CN" sz="2400" dirty="0" err="1">
                <a:solidFill>
                  <a:srgbClr val="00B050"/>
                </a:solidFill>
              </a:rPr>
              <a:t>Lprs</a:t>
            </a:r>
            <a:endParaRPr lang="en-US" altLang="zh-CN" sz="24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>
                <a:solidFill>
                  <a:srgbClr val="00B050"/>
                </a:solidFill>
              </a:rPr>
              <a:t>Refer to clause 5.1.6.5 of 38.214 for calculation of </a:t>
            </a:r>
            <a:r>
              <a:rPr lang="en-GB" altLang="zh-CN" sz="2000" dirty="0" err="1">
                <a:solidFill>
                  <a:srgbClr val="00B050"/>
                </a:solidFill>
              </a:rPr>
              <a:t>Lprs</a:t>
            </a:r>
            <a:r>
              <a:rPr lang="en-GB" altLang="zh-CN" sz="2000" dirty="0">
                <a:solidFill>
                  <a:srgbClr val="00B050"/>
                </a:solidFill>
              </a:rPr>
              <a:t>.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The calculation of </a:t>
            </a:r>
            <a:r>
              <a:rPr lang="en-US" altLang="zh-CN" sz="2000" dirty="0" err="1">
                <a:solidFill>
                  <a:srgbClr val="00B050"/>
                </a:solidFill>
              </a:rPr>
              <a:t>Lprs</a:t>
            </a:r>
            <a:r>
              <a:rPr lang="en-US" altLang="zh-CN" sz="2000" dirty="0">
                <a:solidFill>
                  <a:srgbClr val="00B050"/>
                </a:solidFill>
              </a:rPr>
              <a:t> should be based on the type (type 1 or type 2) as UE used to report {N,T}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>
                <a:solidFill>
                  <a:srgbClr val="FF0000"/>
                </a:solidFill>
              </a:rPr>
              <a:t>Further clarify the description and notations of </a:t>
            </a:r>
            <a:r>
              <a:rPr lang="en-GB" altLang="zh-CN" sz="2000" dirty="0" err="1">
                <a:solidFill>
                  <a:srgbClr val="FF0000"/>
                </a:solidFill>
              </a:rPr>
              <a:t>Lprs</a:t>
            </a:r>
            <a:r>
              <a:rPr lang="en-GB" altLang="zh-CN" sz="2000" dirty="0">
                <a:solidFill>
                  <a:srgbClr val="FF0000"/>
                </a:solidFill>
              </a:rPr>
              <a:t> in 38.133 (e.g. account PRS resources within MGs; clarify period of time over which </a:t>
            </a:r>
            <a:r>
              <a:rPr lang="en-GB" altLang="zh-CN" sz="2000" dirty="0" err="1">
                <a:solidFill>
                  <a:srgbClr val="FF0000"/>
                </a:solidFill>
              </a:rPr>
              <a:t>Lprs</a:t>
            </a:r>
            <a:r>
              <a:rPr lang="en-GB" altLang="zh-CN" sz="2000" dirty="0">
                <a:solidFill>
                  <a:srgbClr val="FF0000"/>
                </a:solidFill>
              </a:rPr>
              <a:t> is counted)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1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(5)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3235498"/>
              </a:xfrm>
            </p:spPr>
            <p:txBody>
              <a:bodyPr>
                <a:normAutofit fontScale="47500" lnSpcReduction="20000"/>
              </a:bodyPr>
              <a:lstStyle/>
              <a:p>
                <a:r>
                  <a:rPr lang="en-US" altLang="zh-CN" sz="2400" dirty="0">
                    <a:solidFill>
                      <a:srgbClr val="00B050"/>
                    </a:solidFill>
                  </a:rPr>
                  <a:t>Measurement period of multiple PLFs – overlapping case</a:t>
                </a:r>
              </a:p>
              <a:p>
                <a:pPr lvl="1"/>
                <a:r>
                  <a:rPr lang="en-US" altLang="zh-CN" sz="2000" dirty="0">
                    <a:solidFill>
                      <a:srgbClr val="00B050"/>
                    </a:solidFill>
                  </a:rPr>
                  <a:t>Measurement period of multiple PRS layers is defined as summation of the measurement period in each frequency layer </a:t>
                </a:r>
              </a:p>
              <a:p>
                <a:pPr lvl="1"/>
                <a:r>
                  <a:rPr lang="en-US" altLang="zh-CN" sz="2000" dirty="0">
                    <a:solidFill>
                      <a:srgbClr val="00B050"/>
                    </a:solidFill>
                  </a:rPr>
                  <a:t>CSSF is only for the MG sharing between PRS and RRM layers. Count only a single PRS layer for a gap occasion in CSSF calculation for both PRS and RRM layers.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FFS how to capture the equations in </a:t>
                </a:r>
                <a:r>
                  <a:rPr lang="en-US" altLang="zh-CN" sz="2000">
                    <a:solidFill>
                      <a:srgbClr val="FF0000"/>
                    </a:solidFill>
                  </a:rPr>
                  <a:t>the </a:t>
                </a:r>
                <a:r>
                  <a:rPr lang="en-US" altLang="zh-CN" sz="2000" smtClean="0">
                    <a:solidFill>
                      <a:srgbClr val="FF0000"/>
                    </a:solidFill>
                  </a:rPr>
                  <a:t>specifications</a:t>
                </a:r>
              </a:p>
              <a:p>
                <a:pPr lvl="2"/>
                <a:r>
                  <a:rPr lang="en-US" altLang="zh-CN" smtClean="0">
                    <a:solidFill>
                      <a:srgbClr val="FF0000"/>
                    </a:solidFill>
                  </a:rPr>
                  <a:t>Option </a:t>
                </a:r>
                <a:r>
                  <a:rPr lang="en-US" altLang="zh-CN">
                    <a:solidFill>
                      <a:srgbClr val="FF0000"/>
                    </a:solidFill>
                  </a:rPr>
                  <a:t>1A: </a:t>
                </a:r>
                <a:endParaRPr lang="zh-CN" altLang="zh-CN">
                  <a:solidFill>
                    <a:srgbClr val="FF0000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RSTD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Total</m:t>
                        </m:r>
                      </m:sub>
                    </m:sSub>
                    <m:r>
                      <a:rPr lang="en-US" altLang="zh-CN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sup>
                      <m:e>
                        <m:sSub>
                          <m:sSubPr>
                            <m:ctrlP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RSTD</m:t>
                            </m:r>
                            <m: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d>
                          <m:dPr>
                            <m:ctrlP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func>
                          <m:funcPr>
                            <m:ctrlP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fName>
                          <m:e>
                            <m:d>
                              <m:dPr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T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effect</m:t>
                                    </m:r>
                                    <m: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zh-CN" altLang="zh-CN">
                  <a:solidFill>
                    <a:srgbClr val="FF0000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RSTD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’</m:t>
                            </m:r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CSSF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PRS</m:t>
                                    </m:r>
                                    <m: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  <m:r>
                                  <a:rPr lang="en-US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r>
                                  <a:rPr lang="zh-CN" alt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zh-CN" alt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𝑅𝑥𝐵𝑒𝑎𝑚</m:t>
                                </m:r>
                                <m: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zh-CN" alt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d>
                              <m:dPr>
                                <m:begChr m:val="⌈"/>
                                <m:endChr m:val="⌉"/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𝑃𝑅𝑆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</a:rPr>
                                          <m:t>,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</a:rPr>
                                          <m:t>i</m:t>
                                        </m:r>
                                      </m:sub>
                                      <m:sup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𝑠𝑙𝑜𝑡</m:t>
                                        </m:r>
                                      </m:sup>
                                    </m:sSub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p>
                                        <m: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d>
                              <m:dPr>
                                <m:begChr m:val="⌈"/>
                                <m:endChr m:val="⌉"/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𝑃𝑅𝑆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</a:rPr>
                                          <m:t>,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</a:rPr>
                                          <m:t>i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zh-CN" altLang="en-US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CN" alt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zh-CN" alt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𝑠𝑎𝑚𝑝𝑙𝑒</m:t>
                                </m:r>
                              </m:sub>
                            </m:sSub>
                            <m:r>
                              <a:rPr lang="en-US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effect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endParaRPr lang="zh-CN" altLang="zh-CN" sz="2400">
                  <a:solidFill>
                    <a:srgbClr val="FF0000"/>
                  </a:solidFill>
                </a:endParaRPr>
              </a:p>
              <a:p>
                <a:pPr lvl="3"/>
                <a:r>
                  <a:rPr lang="en-US" altLang="zh-CN" sz="2400">
                    <a:solidFill>
                      <a:srgbClr val="FF0000"/>
                    </a:solidFill>
                  </a:rPr>
                  <a:t>Note: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RSTD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zh-CN" altLang="zh-CN">
                    <a:solidFill>
                      <a:srgbClr val="FF0000"/>
                    </a:solidFill>
                  </a:rPr>
                  <a:t> is already defined in the specification</a:t>
                </a:r>
                <a:endParaRPr lang="zh-CN" altLang="zh-CN" sz="240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altLang="zh-CN">
                    <a:solidFill>
                      <a:srgbClr val="FF0000"/>
                    </a:solidFill>
                  </a:rPr>
                  <a:t>Option 1B</a:t>
                </a:r>
                <a:endParaRPr lang="zh-CN" altLang="zh-CN">
                  <a:solidFill>
                    <a:srgbClr val="FF0000"/>
                  </a:solidFill>
                </a:endParaRPr>
              </a:p>
              <a:p>
                <a:pPr lvl="3"/>
                <a:r>
                  <a:rPr lang="en-US" altLang="zh-CN" sz="2400">
                    <a:solidFill>
                      <a:srgbClr val="FF0000"/>
                    </a:solidFill>
                  </a:rPr>
                  <a:t>T</a:t>
                </a:r>
                <a:r>
                  <a:rPr lang="en-US" altLang="zh-CN" sz="2400" baseline="-25000">
                    <a:solidFill>
                      <a:srgbClr val="FF0000"/>
                    </a:solidFill>
                  </a:rPr>
                  <a:t>RSTD, Total</a:t>
                </a:r>
                <a:r>
                  <a:rPr lang="en-US" altLang="zh-CN" sz="240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d>
                          <m:d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ctrlP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’</m:t>
                                    </m:r>
                                    <m:sSub>
                                      <m:sSubPr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zh-CN" altLang="zh-CN" i="1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CSSF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PRS</m:t>
                                            </m:r>
                                            <m:r>
                                              <a:rPr lang="en-US" altLang="zh-CN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altLang="zh-CN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i</m:t>
                                            </m:r>
                                          </m:sub>
                                        </m:sSub>
                                        <m:r>
                                          <a:rPr lang="en-US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∗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𝑅𝑥𝐵𝑒𝑎𝑚</m:t>
                                        </m:r>
                                        <m:r>
                                          <a:rPr lang="en-US" altLang="zh-CN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d>
                                      <m:dPr>
                                        <m:begChr m:val="⌈"/>
                                        <m:endChr m:val="⌉"/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zh-CN" altLang="zh-CN" i="1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Sup>
                                              <m:sSubSupPr>
                                                <m:ctrlPr>
                                                  <a:rPr lang="zh-CN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𝑁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𝑃𝑅𝑆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en-US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en-US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</a:rPr>
                                                  <m:t>i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𝑠𝑙𝑜𝑡</m:t>
                                                </m:r>
                                              </m:sup>
                                            </m:sSubSup>
                                          </m:num>
                                          <m:den>
                                            <m:sSup>
                                              <m:sSupPr>
                                                <m:ctrlPr>
                                                  <a:rPr lang="zh-CN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𝑁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US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p>
                                          </m:den>
                                        </m:f>
                                      </m:e>
                                    </m:d>
                                    <m:d>
                                      <m:dPr>
                                        <m:begChr m:val="⌈"/>
                                        <m:endChr m:val="⌉"/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zh-CN" altLang="zh-CN" i="1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zh-CN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𝐿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zh-CN" altLang="en-US" i="1">
                                                    <a:solidFill>
                                                      <a:srgbClr val="FF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𝑃𝑅𝑆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en-US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en-US" altLang="zh-CN" i="1">
                                                    <a:solidFill>
                                                      <a:srgbClr val="FF0000"/>
                                                    </a:solidFill>
                                                  </a:rPr>
                                                  <m:t>i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zh-CN" altLang="en-US" i="1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sSub>
                                      <m:sSubPr>
                                        <m:ctrlPr>
                                          <a:rPr lang="zh-CN" altLang="zh-CN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zh-CN" altLang="en-US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𝑠𝑎𝑚𝑝𝑙𝑒</m:t>
                                        </m:r>
                                      </m:sub>
                                    </m:sSub>
                                    <m:r>
                                      <a:rPr lang="en-US" altLang="zh-CN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  <m:r>
                                  <a:rPr lang="en-US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effect</m:t>
                                </m:r>
                                <m: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</m:sSub>
                            <m:r>
                              <a:rPr lang="en-US" altLang="zh-CN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e>
                              <m:sub>
                                <m:r>
                                  <m:rPr>
                                    <m:nor/>
                                  </m:rPr>
                                  <a:rPr lang="en-US" altLang="zh-CN" i="1">
                                    <a:solidFill>
                                      <a:srgbClr val="FF0000"/>
                                    </a:solidFill>
                                  </a:rPr>
                                  <m:t>last</m:t>
                                </m:r>
                              </m:sub>
                            </m:sSub>
                            <m:r>
                              <a:rPr lang="zh-CN" altLang="zh-CN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func>
                          <m:func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fName>
                          <m:e>
                            <m:d>
                              <m:dPr>
                                <m:ctrlPr>
                                  <a:rPr lang="zh-CN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zh-CN" altLang="zh-CN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4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T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 sz="24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effect</m:t>
                                    </m:r>
                                    <m:r>
                                      <a:rPr lang="en-US" altLang="zh-CN" sz="24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24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zh-CN" altLang="zh-CN" sz="2400">
                  <a:solidFill>
                    <a:srgbClr val="FF0000"/>
                  </a:solidFill>
                </a:endParaRPr>
              </a:p>
              <a:p>
                <a:pPr lvl="3"/>
                <a:r>
                  <a:rPr lang="en-US" altLang="zh-CN" sz="2400">
                    <a:solidFill>
                      <a:srgbClr val="FF0000"/>
                    </a:solidFill>
                  </a:rPr>
                  <a:t>Note: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RSTD</m:t>
                        </m:r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zh-CN" altLang="zh-CN">
                    <a:solidFill>
                      <a:srgbClr val="FF0000"/>
                    </a:solidFill>
                  </a:rPr>
                  <a:t> needs to be removed from the </a:t>
                </a:r>
                <a:r>
                  <a:rPr lang="zh-CN" altLang="zh-CN" smtClean="0">
                    <a:solidFill>
                      <a:srgbClr val="FF0000"/>
                    </a:solidFill>
                  </a:rPr>
                  <a:t>specification</a:t>
                </a:r>
                <a:endParaRPr lang="zh-CN" altLang="zh-CN" sz="24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3235498"/>
              </a:xfrm>
              <a:blipFill rotWithShape="0">
                <a:blip r:embed="rId2"/>
                <a:stretch>
                  <a:fillRect t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51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</a:t>
            </a:r>
            <a:r>
              <a:rPr lang="en-US" altLang="zh-CN" sz="3200"/>
              <a:t>RSTD </a:t>
            </a:r>
            <a:r>
              <a:rPr lang="en-US" altLang="zh-CN" sz="3200" smtClean="0"/>
              <a:t>(6)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FFS </a:t>
            </a:r>
            <a:r>
              <a:rPr lang="en-US" altLang="zh-CN" sz="2400" dirty="0">
                <a:solidFill>
                  <a:srgbClr val="FF0000"/>
                </a:solidFill>
              </a:rPr>
              <a:t>Measurement period of multiple PLFs – non-overlapping case</a:t>
            </a:r>
          </a:p>
          <a:p>
            <a:pPr lvl="1" fontAlgn="auto" hangingPunct="1"/>
            <a:r>
              <a:rPr lang="en-GB" altLang="zh-CN" sz="2100" dirty="0">
                <a:solidFill>
                  <a:srgbClr val="FF0000"/>
                </a:solidFill>
              </a:rPr>
              <a:t>Option 1 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zh-CN" sz="2100" dirty="0">
                <a:solidFill>
                  <a:srgbClr val="FF0000"/>
                </a:solidFill>
              </a:rPr>
              <a:t>Requirement of non-overlapping case should be the same as for overlapping case, i.e. sum approach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1" fontAlgn="auto" hangingPunct="1"/>
            <a:r>
              <a:rPr lang="en-GB" altLang="zh-CN" sz="2100" dirty="0">
                <a:solidFill>
                  <a:srgbClr val="FF0000"/>
                </a:solidFill>
              </a:rPr>
              <a:t>Option 2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zh-CN" sz="2100" dirty="0">
                <a:solidFill>
                  <a:srgbClr val="FF0000"/>
                </a:solidFill>
              </a:rPr>
              <a:t>Measurement period for the non-overlapping case shall be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marL="914400" lvl="2" indent="0" algn="ctr">
              <a:buNone/>
            </a:pPr>
            <a:r>
              <a:rPr lang="en-GB" altLang="zh-CN" sz="2100" dirty="0">
                <a:solidFill>
                  <a:srgbClr val="FF0000"/>
                </a:solidFill>
              </a:rPr>
              <a:t>T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RSTD, Total</a:t>
            </a:r>
            <a:r>
              <a:rPr lang="en-GB" altLang="zh-CN" sz="2100" dirty="0">
                <a:solidFill>
                  <a:srgbClr val="FF0000"/>
                </a:solidFill>
              </a:rPr>
              <a:t> = max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i</a:t>
            </a:r>
            <a:r>
              <a:rPr lang="en-GB" altLang="zh-CN" sz="2100" dirty="0">
                <a:solidFill>
                  <a:srgbClr val="FF0000"/>
                </a:solidFill>
              </a:rPr>
              <a:t> (</a:t>
            </a:r>
            <a:r>
              <a:rPr lang="en-GB" altLang="zh-CN" sz="2100" dirty="0" err="1">
                <a:solidFill>
                  <a:srgbClr val="FF0000"/>
                </a:solidFill>
              </a:rPr>
              <a:t>T</a:t>
            </a:r>
            <a:r>
              <a:rPr lang="en-GB" altLang="zh-CN" sz="2100" baseline="-25000" dirty="0" err="1">
                <a:solidFill>
                  <a:srgbClr val="FF0000"/>
                </a:solidFill>
              </a:rPr>
              <a:t>RSTD,i</a:t>
            </a:r>
            <a:r>
              <a:rPr lang="en-GB" altLang="zh-CN" sz="2100" dirty="0">
                <a:solidFill>
                  <a:srgbClr val="FF0000"/>
                </a:solidFill>
              </a:rPr>
              <a:t>), where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/>
            <a:r>
              <a:rPr lang="en-GB" altLang="zh-CN" sz="2100" dirty="0">
                <a:solidFill>
                  <a:srgbClr val="FF0000"/>
                </a:solidFill>
              </a:rPr>
              <a:t>the measurement period starts with the first MG and it is the same for all frequencies (agreement from RAN4#96-e). Hence, the time to the last sample across all frequencies will correctly determine T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RSTD, Total</a:t>
            </a:r>
            <a:r>
              <a:rPr lang="en-GB" altLang="zh-CN" sz="2100" dirty="0">
                <a:solidFill>
                  <a:srgbClr val="FF0000"/>
                </a:solidFill>
              </a:rPr>
              <a:t>, regardless of the order the frequencies are measured</a:t>
            </a:r>
            <a:endParaRPr lang="zh-CN" altLang="zh-CN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0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</a:t>
            </a:r>
            <a:r>
              <a:rPr lang="en-US" altLang="zh-CN" sz="3200"/>
              <a:t>RSTD </a:t>
            </a:r>
            <a:r>
              <a:rPr lang="en-US" altLang="zh-CN" sz="3200" smtClean="0"/>
              <a:t>(7)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of when configured </a:t>
            </a:r>
            <a:r>
              <a:rPr lang="en-US" altLang="zh-CN" sz="2400">
                <a:solidFill>
                  <a:srgbClr val="FF0000"/>
                </a:solidFill>
              </a:rPr>
              <a:t>with </a:t>
            </a:r>
            <a:r>
              <a:rPr lang="en-US" altLang="zh-CN" sz="2400" smtClean="0">
                <a:solidFill>
                  <a:srgbClr val="FF0000"/>
                </a:solidFill>
              </a:rPr>
              <a:t>PRS-RSRP</a:t>
            </a:r>
            <a:endParaRPr lang="en-US" altLang="zh-CN" sz="2400" dirty="0">
              <a:solidFill>
                <a:srgbClr val="FF0000"/>
              </a:solidFill>
              <a:highlight>
                <a:srgbClr val="00FFFF"/>
              </a:highlight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#1: PRS-RSRP is configured for DL-TDOA but not other positioning methods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PRS-RSRP measurement.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UE behavior when RSTD is configured together with PRS-RSRP and the required PRS-RSRP measurement period is longer than that for RSTD (configured without RSTD): the RSTD measurement continues over the entire PRS-RSRP measurement period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#2: PRS-RSRP is configured for another positioning method but not for DL-TDOA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 smtClean="0">
                <a:solidFill>
                  <a:srgbClr val="FF0000"/>
                </a:solidFill>
              </a:rPr>
              <a:t>method</a:t>
            </a:r>
            <a:endParaRPr lang="en-US" altLang="zh-CN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</a:t>
            </a:r>
            <a:r>
              <a:rPr lang="en-US" altLang="zh-CN" sz="1600">
                <a:solidFill>
                  <a:srgbClr val="FF0000"/>
                </a:solidFill>
              </a:rPr>
              <a:t>is </a:t>
            </a:r>
            <a:r>
              <a:rPr lang="en-US" altLang="zh-CN" sz="1600" smtClean="0">
                <a:solidFill>
                  <a:srgbClr val="FF0000"/>
                </a:solidFill>
              </a:rPr>
              <a:t>impacted </a:t>
            </a:r>
            <a:r>
              <a:rPr lang="en-US" altLang="zh-CN" sz="1600" dirty="0">
                <a:solidFill>
                  <a:srgbClr val="FF0000"/>
                </a:solidFill>
              </a:rPr>
              <a:t>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 smtClean="0">
                <a:solidFill>
                  <a:srgbClr val="FF0000"/>
                </a:solidFill>
              </a:rPr>
              <a:t>method</a:t>
            </a:r>
            <a:endParaRPr lang="en-US" altLang="zh-CN" sz="1600" strike="sngStrike" smtClean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zh-CN" sz="2000" smtClean="0">
                <a:solidFill>
                  <a:srgbClr val="FF0000"/>
                </a:solidFill>
              </a:rPr>
              <a:t>Scenario #3: PRS-RSRP measurements are configured for another positioning method and for DL-TDOA (different PRS resources are used for DL-TDOA and the other method)</a:t>
            </a:r>
          </a:p>
          <a:p>
            <a:pPr lvl="2"/>
            <a:r>
              <a:rPr lang="en-US" altLang="zh-CN" sz="1600">
                <a:solidFill>
                  <a:srgbClr val="FF0000"/>
                </a:solidFill>
              </a:rPr>
              <a:t>Option </a:t>
            </a:r>
            <a:r>
              <a:rPr lang="en-US" altLang="zh-CN" sz="1600" dirty="0">
                <a:solidFill>
                  <a:srgbClr val="FF0000"/>
                </a:solidFill>
              </a:rPr>
              <a:t>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method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</a:t>
            </a:r>
            <a:r>
              <a:rPr lang="en-US" altLang="zh-CN" sz="1600">
                <a:solidFill>
                  <a:srgbClr val="FF0000"/>
                </a:solidFill>
              </a:rPr>
              <a:t>is impacted </a:t>
            </a:r>
            <a:r>
              <a:rPr lang="en-US" altLang="zh-CN" sz="1600" dirty="0">
                <a:solidFill>
                  <a:srgbClr val="FF0000"/>
                </a:solidFill>
              </a:rPr>
              <a:t>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methods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#4: PRS-RSRP measurements are configured for another positioning method and for DL-TDOA (identical PRS resources are used for DL-TDOA and the other method)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method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>
                <a:solidFill>
                  <a:srgbClr val="FF0000"/>
                </a:solidFill>
              </a:rPr>
              <a:t>RSTD measurement period is impacted by the PRS-RSRP measurement configured for the other positioning methods</a:t>
            </a:r>
          </a:p>
          <a:p>
            <a:pPr lvl="1"/>
            <a:r>
              <a:rPr lang="en-US" altLang="zh-CN" sz="2100" smtClean="0">
                <a:solidFill>
                  <a:srgbClr val="FF0000"/>
                </a:solidFill>
              </a:rPr>
              <a:t>FFS</a:t>
            </a:r>
            <a:r>
              <a:rPr lang="en-US" altLang="zh-CN" sz="2100" dirty="0">
                <a:solidFill>
                  <a:srgbClr val="FF0000"/>
                </a:solidFill>
              </a:rPr>
              <a:t>: need to also consider same or different frequency layers</a:t>
            </a:r>
          </a:p>
        </p:txBody>
      </p:sp>
    </p:spTree>
    <p:extLst>
      <p:ext uri="{BB962C8B-B14F-4D97-AF65-F5344CB8AC3E}">
        <p14:creationId xmlns:p14="http://schemas.microsoft.com/office/powerpoint/2010/main" val="16869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</a:t>
            </a:r>
            <a:r>
              <a:rPr lang="en-US" altLang="zh-CN" sz="3200"/>
              <a:t>RSTD </a:t>
            </a:r>
            <a:r>
              <a:rPr lang="en-US" altLang="zh-CN" sz="3200" smtClean="0"/>
              <a:t>(8)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clarification of UE </a:t>
            </a:r>
            <a:r>
              <a:rPr lang="en-US" altLang="zh-CN" sz="2400" dirty="0" err="1">
                <a:solidFill>
                  <a:srgbClr val="FF0000"/>
                </a:solidFill>
              </a:rPr>
              <a:t>behaviour</a:t>
            </a:r>
            <a:r>
              <a:rPr lang="en-US" altLang="zh-CN" sz="2400" dirty="0">
                <a:solidFill>
                  <a:srgbClr val="FF0000"/>
                </a:solidFill>
              </a:rPr>
              <a:t> at HO</a:t>
            </a:r>
          </a:p>
          <a:p>
            <a:pPr lvl="1" fontAlgn="auto" hangingPunct="1"/>
            <a:r>
              <a:rPr lang="en-US" altLang="zh-CN" sz="2100" dirty="0">
                <a:solidFill>
                  <a:srgbClr val="FF0000"/>
                </a:solidFill>
              </a:rPr>
              <a:t>Option 1</a:t>
            </a:r>
          </a:p>
          <a:p>
            <a:pPr lvl="2" fontAlgn="auto" hangingPunct="1"/>
            <a:r>
              <a:rPr lang="en-US" altLang="zh-CN" sz="1700" dirty="0">
                <a:solidFill>
                  <a:srgbClr val="FF0000"/>
                </a:solidFill>
              </a:rPr>
              <a:t>Clarify in section 9.9.2.5 of TS 38.133</a:t>
            </a:r>
            <a:r>
              <a:rPr lang="en-US" altLang="zh-CN" sz="1700" dirty="0">
                <a:solidFill>
                  <a:srgbClr val="FF0000"/>
                </a:solidFill>
                <a:highlight>
                  <a:srgbClr val="FFFF00"/>
                </a:highlight>
              </a:rPr>
              <a:t> (clarification is in </a:t>
            </a:r>
            <a:r>
              <a:rPr lang="en-US" altLang="zh-CN" sz="1700" b="1" dirty="0">
                <a:solidFill>
                  <a:srgbClr val="FF0000"/>
                </a:solidFill>
                <a:highlight>
                  <a:srgbClr val="FFFF00"/>
                </a:highlight>
              </a:rPr>
              <a:t>bold</a:t>
            </a:r>
            <a:r>
              <a:rPr lang="en-US" altLang="zh-CN" sz="1700" dirty="0">
                <a:solidFill>
                  <a:srgbClr val="FF0000"/>
                </a:solidFill>
                <a:highlight>
                  <a:srgbClr val="FFFF00"/>
                </a:highlight>
              </a:rPr>
              <a:t>): </a:t>
            </a:r>
          </a:p>
          <a:p>
            <a:pPr lvl="3" fontAlgn="auto" hangingPunct="1"/>
            <a:r>
              <a:rPr lang="en-US" altLang="zh-CN" sz="1600" dirty="0">
                <a:solidFill>
                  <a:srgbClr val="FF0000"/>
                </a:solidFill>
              </a:rPr>
              <a:t>If </a:t>
            </a:r>
            <a:r>
              <a:rPr lang="en-US" altLang="zh-CN" sz="1600" b="1" dirty="0">
                <a:solidFill>
                  <a:srgbClr val="FF0000"/>
                </a:solidFill>
              </a:rPr>
              <a:t>intra-frequency or inter-frequency </a:t>
            </a:r>
            <a:r>
              <a:rPr lang="en-US" altLang="zh-CN" sz="1600" dirty="0">
                <a:solidFill>
                  <a:srgbClr val="FF0000"/>
                </a:solidFill>
              </a:rPr>
              <a:t>handover occurs while RSTD measurements are being performed, then the UE shall continue and complete the on-going RSTD measurements.</a:t>
            </a:r>
          </a:p>
          <a:p>
            <a:pPr lvl="1" fontAlgn="auto" hangingPunct="1"/>
            <a:r>
              <a:rPr lang="en-US" altLang="zh-CN" sz="2100" dirty="0">
                <a:solidFill>
                  <a:srgbClr val="FF0000"/>
                </a:solidFill>
              </a:rPr>
              <a:t>Option 2</a:t>
            </a:r>
          </a:p>
          <a:p>
            <a:pPr lvl="2" fontAlgn="auto" hangingPunct="1"/>
            <a:r>
              <a:rPr lang="en-US" altLang="zh-CN" sz="1700" dirty="0">
                <a:solidFill>
                  <a:srgbClr val="FF0000"/>
                </a:solidFill>
              </a:rPr>
              <a:t>the RSTD measurement requirements when HO occurs during the measurement are already clearly specified in 38.133 clause 9.9.2.5</a:t>
            </a:r>
          </a:p>
        </p:txBody>
      </p:sp>
    </p:spTree>
    <p:extLst>
      <p:ext uri="{BB962C8B-B14F-4D97-AF65-F5344CB8AC3E}">
        <p14:creationId xmlns:p14="http://schemas.microsoft.com/office/powerpoint/2010/main" val="255074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7039</TotalTime>
  <Words>2421</Words>
  <Application>Microsoft Office PowerPoint</Application>
  <PresentationFormat>全屏显示(4:3)</PresentationFormat>
  <Paragraphs>266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 Unicode MS</vt:lpstr>
      <vt:lpstr>宋体</vt:lpstr>
      <vt:lpstr>Arial</vt:lpstr>
      <vt:lpstr>Calibri</vt:lpstr>
      <vt:lpstr>Cambria Math</vt:lpstr>
      <vt:lpstr>Times New Roman</vt:lpstr>
      <vt:lpstr>Office 主题</vt:lpstr>
      <vt:lpstr>3GPP TSG-RAN WG4 Meeting #98-e Electronic Meeting, 25 Jan - 5 Feb, 2021</vt:lpstr>
      <vt:lpstr>Measurement period for RSTD (1)</vt:lpstr>
      <vt:lpstr>Measurement period for RSTD (2)</vt:lpstr>
      <vt:lpstr>Measurement period for RSTD (3)</vt:lpstr>
      <vt:lpstr>Measurement period for RSTD (4)</vt:lpstr>
      <vt:lpstr>Measurement period for RSTD (5)</vt:lpstr>
      <vt:lpstr>Measurement period for RSTD (6)</vt:lpstr>
      <vt:lpstr>Measurement period for RSTD (7)</vt:lpstr>
      <vt:lpstr>Measurement period for RSTD (8)</vt:lpstr>
      <vt:lpstr>Measurement period for PRS-RSRP (1)</vt:lpstr>
      <vt:lpstr>Measurement period for UE Rx-Tx (1)</vt:lpstr>
      <vt:lpstr>Measurement period for UE Rx-Tx (2)</vt:lpstr>
      <vt:lpstr>Measurement period for UE Rx-Tx (3)</vt:lpstr>
      <vt:lpstr>Measurement period for UE Rx-Tx (4)</vt:lpstr>
      <vt:lpstr>CSSF (1)</vt:lpstr>
      <vt:lpstr>CSSF (2)</vt:lpstr>
      <vt:lpstr>Requirements applicability considering UE capability (1)</vt:lpstr>
      <vt:lpstr>Requirements applicability considering UE capability (2)</vt:lpstr>
      <vt:lpstr>Use of MG pattern #24 and #25 for LTE RRM measurement (1)</vt:lpstr>
      <vt:lpstr>Alignment of terminoly in specification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471</cp:revision>
  <dcterms:created xsi:type="dcterms:W3CDTF">2016-01-12T08:39:50Z</dcterms:created>
  <dcterms:modified xsi:type="dcterms:W3CDTF">2021-02-05T02:44:35Z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(3)809tZ8HTWYxyJS9U0kcB+86CTvA4lSkENhVMN424T5Ocdaua7WhgULFtrqTtVzGJWZWG8Bta
kXq6EbwU5hAYFCJJGBVlEfTQ5BUfIUKP4giEgv7hh0rVk2/vrN96UE04CgPFFP47vY1Z6pcc
x2BaDy6so+cjtGDHyToS/pOisFB/DUazuBcX98JjqBdSUGSA9QykV7sL0HHCisLxIIhMLi7E
ij16fjNdwUXz8YodHL</vt:lpwstr>
  </property>
  <property fmtid="{D5CDD505-2E9C-101B-9397-08002B2CF9AE}" pid="3" name="_2015_ms_pID_7253431">
    <vt:lpwstr>E8KP5qy/m4duLHTck1lYp92LTZBNPpHk3F03mU8Kne6QFJA5onrT0C
A7dGUIX0l44M1Pdli4GXPEFrA7HmwhGsOp8rzFRnG0/bv+Z+emDQnk2ZNJIoAukbsJQLSwNz
TKoXCStG6OM3/TWGRRysJ/ZtG+NG3PcwYuHxELPCmc1gAI5QqvDYJ0cAYIuKvK4GerQNGfaU
KYY4gn6DIw2iJxuSuSrIEVzki70JYNH3eUqr</vt:lpwstr>
  </property>
  <property fmtid="{D5CDD505-2E9C-101B-9397-08002B2CF9AE}" pid="4" name="_2015_ms_pID_7253432">
    <vt:lpwstr>7XcS1JISSzkSbIHmpbrJsmAnhKuBoieqC5X4
JB1ngSdswihnY2YMCPKybK6tg/TzCt4Kg7aKM42iVbu66dlbftw=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1597927634</vt:lpwstr>
  </property>
</Properties>
</file>