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3"/>
  </p:notesMasterIdLst>
  <p:sldIdLst>
    <p:sldId id="256" r:id="rId5"/>
    <p:sldId id="305" r:id="rId6"/>
    <p:sldId id="308" r:id="rId7"/>
    <p:sldId id="312" r:id="rId8"/>
    <p:sldId id="317" r:id="rId9"/>
    <p:sldId id="314" r:id="rId10"/>
    <p:sldId id="316" r:id="rId11"/>
    <p:sldId id="315" r:id="rId12"/>
  </p:sldIdLst>
  <p:sldSz cx="9144000" cy="6858000" type="screen4x3"/>
  <p:notesSz cx="6858000" cy="9144000"/>
  <p:custDataLst>
    <p:tags r:id="rId14"/>
  </p:custDataLst>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nritsu" initials="AC" lastIdx="3" clrIdx="0"/>
  <p:cmAuthor id="1" name="Thorsten Hertel" initials="TH" lastIdx="3" clrIdx="1"/>
  <p:cmAuthor id="2" name="Ruixin Wang" initials="RW" lastIdx="4" clrIdx="2"/>
  <p:cmAuthor id="3" name="Thorsten Hertel (KEYS)" initials="TWH" lastIdx="1"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746" autoAdjust="0"/>
    <p:restoredTop sz="90717" autoAdjust="0"/>
  </p:normalViewPr>
  <p:slideViewPr>
    <p:cSldViewPr>
      <p:cViewPr varScale="1">
        <p:scale>
          <a:sx n="115" d="100"/>
          <a:sy n="115" d="100"/>
        </p:scale>
        <p:origin x="1716"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C52A44C0-4679-45EA-917A-5A42CCD58AE5}" type="datetimeFigureOut">
              <a:rPr lang="en-US"/>
              <a:pPr>
                <a:defRPr/>
              </a:pPr>
              <a:t>2/4/2021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3005257B-5D90-4E7F-8BDE-EB245DF1B938}" type="slidenum">
              <a:rPr lang="en-US"/>
              <a:pPr>
                <a:defRPr/>
              </a:pPr>
              <a:t>‹#›</a:t>
            </a:fld>
            <a:endParaRPr lang="en-US"/>
          </a:p>
        </p:txBody>
      </p:sp>
    </p:spTree>
    <p:extLst>
      <p:ext uri="{BB962C8B-B14F-4D97-AF65-F5344CB8AC3E}">
        <p14:creationId xmlns:p14="http://schemas.microsoft.com/office/powerpoint/2010/main" val="31654505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pPr>
              <a:defRPr/>
            </a:pPr>
            <a:fld id="{3005257B-5D90-4E7F-8BDE-EB245DF1B938}" type="slidenum">
              <a:rPr lang="en-US" smtClean="0"/>
              <a:pPr>
                <a:defRPr/>
              </a:pPr>
              <a:t>1</a:t>
            </a:fld>
            <a:endParaRPr lang="en-US"/>
          </a:p>
        </p:txBody>
      </p:sp>
    </p:spTree>
    <p:extLst>
      <p:ext uri="{BB962C8B-B14F-4D97-AF65-F5344CB8AC3E}">
        <p14:creationId xmlns:p14="http://schemas.microsoft.com/office/powerpoint/2010/main" val="7889979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baseline="0" dirty="0"/>
          </a:p>
        </p:txBody>
      </p:sp>
      <p:sp>
        <p:nvSpPr>
          <p:cNvPr id="4" name="スライド番号プレースホルダー 3"/>
          <p:cNvSpPr>
            <a:spLocks noGrp="1"/>
          </p:cNvSpPr>
          <p:nvPr>
            <p:ph type="sldNum" sz="quarter" idx="10"/>
          </p:nvPr>
        </p:nvSpPr>
        <p:spPr/>
        <p:txBody>
          <a:bodyPr/>
          <a:lstStyle/>
          <a:p>
            <a:pPr>
              <a:defRPr/>
            </a:pPr>
            <a:fld id="{3005257B-5D90-4E7F-8BDE-EB245DF1B938}" type="slidenum">
              <a:rPr lang="en-US" smtClean="0"/>
              <a:pPr>
                <a:defRPr/>
              </a:pPr>
              <a:t>2</a:t>
            </a:fld>
            <a:endParaRPr lang="en-US"/>
          </a:p>
        </p:txBody>
      </p:sp>
    </p:spTree>
    <p:extLst>
      <p:ext uri="{BB962C8B-B14F-4D97-AF65-F5344CB8AC3E}">
        <p14:creationId xmlns:p14="http://schemas.microsoft.com/office/powerpoint/2010/main" val="12046856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baseline="0" dirty="0"/>
          </a:p>
        </p:txBody>
      </p:sp>
      <p:sp>
        <p:nvSpPr>
          <p:cNvPr id="4" name="スライド番号プレースホルダー 3"/>
          <p:cNvSpPr>
            <a:spLocks noGrp="1"/>
          </p:cNvSpPr>
          <p:nvPr>
            <p:ph type="sldNum" sz="quarter" idx="10"/>
          </p:nvPr>
        </p:nvSpPr>
        <p:spPr/>
        <p:txBody>
          <a:bodyPr/>
          <a:lstStyle/>
          <a:p>
            <a:pPr>
              <a:defRPr/>
            </a:pPr>
            <a:fld id="{3005257B-5D90-4E7F-8BDE-EB245DF1B938}" type="slidenum">
              <a:rPr lang="en-US" smtClean="0"/>
              <a:pPr>
                <a:defRPr/>
              </a:pPr>
              <a:t>3</a:t>
            </a:fld>
            <a:endParaRPr lang="en-US"/>
          </a:p>
        </p:txBody>
      </p:sp>
    </p:spTree>
    <p:extLst>
      <p:ext uri="{BB962C8B-B14F-4D97-AF65-F5344CB8AC3E}">
        <p14:creationId xmlns:p14="http://schemas.microsoft.com/office/powerpoint/2010/main" val="15126086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baseline="0" dirty="0"/>
          </a:p>
        </p:txBody>
      </p:sp>
      <p:sp>
        <p:nvSpPr>
          <p:cNvPr id="4" name="スライド番号プレースホルダー 3"/>
          <p:cNvSpPr>
            <a:spLocks noGrp="1"/>
          </p:cNvSpPr>
          <p:nvPr>
            <p:ph type="sldNum" sz="quarter" idx="10"/>
          </p:nvPr>
        </p:nvSpPr>
        <p:spPr/>
        <p:txBody>
          <a:bodyPr/>
          <a:lstStyle/>
          <a:p>
            <a:pPr>
              <a:defRPr/>
            </a:pPr>
            <a:fld id="{3005257B-5D90-4E7F-8BDE-EB245DF1B938}" type="slidenum">
              <a:rPr lang="en-US" smtClean="0"/>
              <a:pPr>
                <a:defRPr/>
              </a:pPr>
              <a:t>4</a:t>
            </a:fld>
            <a:endParaRPr lang="en-US"/>
          </a:p>
        </p:txBody>
      </p:sp>
    </p:spTree>
    <p:extLst>
      <p:ext uri="{BB962C8B-B14F-4D97-AF65-F5344CB8AC3E}">
        <p14:creationId xmlns:p14="http://schemas.microsoft.com/office/powerpoint/2010/main" val="6807896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baseline="0" dirty="0"/>
          </a:p>
        </p:txBody>
      </p:sp>
      <p:sp>
        <p:nvSpPr>
          <p:cNvPr id="4" name="スライド番号プレースホルダー 3"/>
          <p:cNvSpPr>
            <a:spLocks noGrp="1"/>
          </p:cNvSpPr>
          <p:nvPr>
            <p:ph type="sldNum" sz="quarter" idx="10"/>
          </p:nvPr>
        </p:nvSpPr>
        <p:spPr/>
        <p:txBody>
          <a:bodyPr/>
          <a:lstStyle/>
          <a:p>
            <a:pPr>
              <a:defRPr/>
            </a:pPr>
            <a:fld id="{3005257B-5D90-4E7F-8BDE-EB245DF1B938}" type="slidenum">
              <a:rPr lang="en-US" smtClean="0"/>
              <a:pPr>
                <a:defRPr/>
              </a:pPr>
              <a:t>5</a:t>
            </a:fld>
            <a:endParaRPr lang="en-US"/>
          </a:p>
        </p:txBody>
      </p:sp>
    </p:spTree>
    <p:extLst>
      <p:ext uri="{BB962C8B-B14F-4D97-AF65-F5344CB8AC3E}">
        <p14:creationId xmlns:p14="http://schemas.microsoft.com/office/powerpoint/2010/main" val="22795588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baseline="0" dirty="0"/>
          </a:p>
        </p:txBody>
      </p:sp>
      <p:sp>
        <p:nvSpPr>
          <p:cNvPr id="4" name="スライド番号プレースホルダー 3"/>
          <p:cNvSpPr>
            <a:spLocks noGrp="1"/>
          </p:cNvSpPr>
          <p:nvPr>
            <p:ph type="sldNum" sz="quarter" idx="10"/>
          </p:nvPr>
        </p:nvSpPr>
        <p:spPr/>
        <p:txBody>
          <a:bodyPr/>
          <a:lstStyle/>
          <a:p>
            <a:pPr>
              <a:defRPr/>
            </a:pPr>
            <a:fld id="{3005257B-5D90-4E7F-8BDE-EB245DF1B938}" type="slidenum">
              <a:rPr lang="en-US" smtClean="0"/>
              <a:pPr>
                <a:defRPr/>
              </a:pPr>
              <a:t>6</a:t>
            </a:fld>
            <a:endParaRPr lang="en-US"/>
          </a:p>
        </p:txBody>
      </p:sp>
    </p:spTree>
    <p:extLst>
      <p:ext uri="{BB962C8B-B14F-4D97-AF65-F5344CB8AC3E}">
        <p14:creationId xmlns:p14="http://schemas.microsoft.com/office/powerpoint/2010/main" val="28972955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baseline="0" dirty="0"/>
          </a:p>
        </p:txBody>
      </p:sp>
      <p:sp>
        <p:nvSpPr>
          <p:cNvPr id="4" name="スライド番号プレースホルダー 3"/>
          <p:cNvSpPr>
            <a:spLocks noGrp="1"/>
          </p:cNvSpPr>
          <p:nvPr>
            <p:ph type="sldNum" sz="quarter" idx="10"/>
          </p:nvPr>
        </p:nvSpPr>
        <p:spPr/>
        <p:txBody>
          <a:bodyPr/>
          <a:lstStyle/>
          <a:p>
            <a:pPr>
              <a:defRPr/>
            </a:pPr>
            <a:fld id="{3005257B-5D90-4E7F-8BDE-EB245DF1B938}" type="slidenum">
              <a:rPr lang="en-US" smtClean="0"/>
              <a:pPr>
                <a:defRPr/>
              </a:pPr>
              <a:t>7</a:t>
            </a:fld>
            <a:endParaRPr lang="en-US"/>
          </a:p>
        </p:txBody>
      </p:sp>
    </p:spTree>
    <p:extLst>
      <p:ext uri="{BB962C8B-B14F-4D97-AF65-F5344CB8AC3E}">
        <p14:creationId xmlns:p14="http://schemas.microsoft.com/office/powerpoint/2010/main" val="40805466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baseline="0" dirty="0"/>
          </a:p>
        </p:txBody>
      </p:sp>
      <p:sp>
        <p:nvSpPr>
          <p:cNvPr id="4" name="スライド番号プレースホルダー 3"/>
          <p:cNvSpPr>
            <a:spLocks noGrp="1"/>
          </p:cNvSpPr>
          <p:nvPr>
            <p:ph type="sldNum" sz="quarter" idx="10"/>
          </p:nvPr>
        </p:nvSpPr>
        <p:spPr/>
        <p:txBody>
          <a:bodyPr/>
          <a:lstStyle/>
          <a:p>
            <a:pPr>
              <a:defRPr/>
            </a:pPr>
            <a:fld id="{3005257B-5D90-4E7F-8BDE-EB245DF1B938}" type="slidenum">
              <a:rPr lang="en-US" smtClean="0"/>
              <a:pPr>
                <a:defRPr/>
              </a:pPr>
              <a:t>8</a:t>
            </a:fld>
            <a:endParaRPr lang="en-US"/>
          </a:p>
        </p:txBody>
      </p:sp>
    </p:spTree>
    <p:extLst>
      <p:ext uri="{BB962C8B-B14F-4D97-AF65-F5344CB8AC3E}">
        <p14:creationId xmlns:p14="http://schemas.microsoft.com/office/powerpoint/2010/main" val="27182673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C446A152-21A8-4B23-8938-264CDDD209BB}" type="datetimeFigureOut">
              <a:rPr lang="zh-CN" altLang="en-US"/>
              <a:pPr>
                <a:defRPr/>
              </a:pPr>
              <a:t>2021/2/4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E5A845F-6455-484F-A297-7811B5B1ABA0}" type="slidenum">
              <a:rPr lang="zh-CN" altLang="en-US"/>
              <a:pPr>
                <a:defRPr/>
              </a:pPr>
              <a:t>‹#›</a:t>
            </a:fld>
            <a:endParaRPr lang="zh-CN" altLang="en-US"/>
          </a:p>
        </p:txBody>
      </p:sp>
    </p:spTree>
    <p:extLst>
      <p:ext uri="{BB962C8B-B14F-4D97-AF65-F5344CB8AC3E}">
        <p14:creationId xmlns:p14="http://schemas.microsoft.com/office/powerpoint/2010/main" val="28983105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BCE1C953-3DEB-4085-8B36-F394993EF815}" type="datetimeFigureOut">
              <a:rPr lang="zh-CN" altLang="en-US"/>
              <a:pPr>
                <a:defRPr/>
              </a:pPr>
              <a:t>2021/2/4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4346AFB-B1EC-468C-A3E4-7207DD14269A}" type="slidenum">
              <a:rPr lang="zh-CN" altLang="en-US"/>
              <a:pPr>
                <a:defRPr/>
              </a:pPr>
              <a:t>‹#›</a:t>
            </a:fld>
            <a:endParaRPr lang="zh-CN" altLang="en-US"/>
          </a:p>
        </p:txBody>
      </p:sp>
    </p:spTree>
    <p:extLst>
      <p:ext uri="{BB962C8B-B14F-4D97-AF65-F5344CB8AC3E}">
        <p14:creationId xmlns:p14="http://schemas.microsoft.com/office/powerpoint/2010/main" val="28191684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C76F0821-8D2E-4737-903C-74EFEFAAA750}" type="datetimeFigureOut">
              <a:rPr lang="zh-CN" altLang="en-US"/>
              <a:pPr>
                <a:defRPr/>
              </a:pPr>
              <a:t>2021/2/4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336C46B-869B-447D-94FD-CADEB08E28E1}" type="slidenum">
              <a:rPr lang="zh-CN" altLang="en-US"/>
              <a:pPr>
                <a:defRPr/>
              </a:pPr>
              <a:t>‹#›</a:t>
            </a:fld>
            <a:endParaRPr lang="zh-CN" altLang="en-US"/>
          </a:p>
        </p:txBody>
      </p:sp>
    </p:spTree>
    <p:extLst>
      <p:ext uri="{BB962C8B-B14F-4D97-AF65-F5344CB8AC3E}">
        <p14:creationId xmlns:p14="http://schemas.microsoft.com/office/powerpoint/2010/main" val="34031513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0AE03A3E-58EA-44D2-8968-B8B5B3FFFA99}" type="datetimeFigureOut">
              <a:rPr lang="zh-CN" altLang="en-US"/>
              <a:pPr>
                <a:defRPr/>
              </a:pPr>
              <a:t>2021/2/4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6DBF5B9-6568-49B3-8312-0AD424538FAB}" type="slidenum">
              <a:rPr lang="zh-CN" altLang="en-US"/>
              <a:pPr>
                <a:defRPr/>
              </a:pPr>
              <a:t>‹#›</a:t>
            </a:fld>
            <a:endParaRPr lang="zh-CN" altLang="en-US"/>
          </a:p>
        </p:txBody>
      </p:sp>
    </p:spTree>
    <p:extLst>
      <p:ext uri="{BB962C8B-B14F-4D97-AF65-F5344CB8AC3E}">
        <p14:creationId xmlns:p14="http://schemas.microsoft.com/office/powerpoint/2010/main" val="5350592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EF592667-A61F-4AAF-BFDD-198583104BFC}" type="datetimeFigureOut">
              <a:rPr lang="zh-CN" altLang="en-US"/>
              <a:pPr>
                <a:defRPr/>
              </a:pPr>
              <a:t>2021/2/4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3405271-7825-4D56-8FD0-E41A073676AD}" type="slidenum">
              <a:rPr lang="zh-CN" altLang="en-US"/>
              <a:pPr>
                <a:defRPr/>
              </a:pPr>
              <a:t>‹#›</a:t>
            </a:fld>
            <a:endParaRPr lang="zh-CN" altLang="en-US"/>
          </a:p>
        </p:txBody>
      </p:sp>
    </p:spTree>
    <p:extLst>
      <p:ext uri="{BB962C8B-B14F-4D97-AF65-F5344CB8AC3E}">
        <p14:creationId xmlns:p14="http://schemas.microsoft.com/office/powerpoint/2010/main" val="32435045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401A9641-AAE3-4BF4-9ACB-29BF3E0989AA}" type="datetimeFigureOut">
              <a:rPr lang="zh-CN" altLang="en-US"/>
              <a:pPr>
                <a:defRPr/>
              </a:pPr>
              <a:t>2021/2/4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CB71753-0D64-42F1-B138-ABE891DAE8C7}" type="slidenum">
              <a:rPr lang="zh-CN" altLang="en-US"/>
              <a:pPr>
                <a:defRPr/>
              </a:pPr>
              <a:t>‹#›</a:t>
            </a:fld>
            <a:endParaRPr lang="zh-CN" altLang="en-US"/>
          </a:p>
        </p:txBody>
      </p:sp>
    </p:spTree>
    <p:extLst>
      <p:ext uri="{BB962C8B-B14F-4D97-AF65-F5344CB8AC3E}">
        <p14:creationId xmlns:p14="http://schemas.microsoft.com/office/powerpoint/2010/main" val="26846479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4A556C25-E921-4EDA-ABD4-DC774CDC6C8D}" type="datetimeFigureOut">
              <a:rPr lang="zh-CN" altLang="en-US"/>
              <a:pPr>
                <a:defRPr/>
              </a:pPr>
              <a:t>2021/2/4</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18EF488A-459D-4167-99E3-2F034CE9C354}" type="slidenum">
              <a:rPr lang="zh-CN" altLang="en-US"/>
              <a:pPr>
                <a:defRPr/>
              </a:pPr>
              <a:t>‹#›</a:t>
            </a:fld>
            <a:endParaRPr lang="zh-CN" altLang="en-US"/>
          </a:p>
        </p:txBody>
      </p:sp>
    </p:spTree>
    <p:extLst>
      <p:ext uri="{BB962C8B-B14F-4D97-AF65-F5344CB8AC3E}">
        <p14:creationId xmlns:p14="http://schemas.microsoft.com/office/powerpoint/2010/main" val="24862288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fld id="{CDD47461-D668-47BB-9E39-1448001554E4}" type="datetimeFigureOut">
              <a:rPr lang="zh-CN" altLang="en-US"/>
              <a:pPr>
                <a:defRPr/>
              </a:pPr>
              <a:t>2021/2/4</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16B33DE8-CD03-407E-96DB-47547C6FD818}" type="slidenum">
              <a:rPr lang="zh-CN" altLang="en-US"/>
              <a:pPr>
                <a:defRPr/>
              </a:pPr>
              <a:t>‹#›</a:t>
            </a:fld>
            <a:endParaRPr lang="zh-CN" altLang="en-US"/>
          </a:p>
        </p:txBody>
      </p:sp>
    </p:spTree>
    <p:extLst>
      <p:ext uri="{BB962C8B-B14F-4D97-AF65-F5344CB8AC3E}">
        <p14:creationId xmlns:p14="http://schemas.microsoft.com/office/powerpoint/2010/main" val="6778212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A2A8C1A7-97FB-4A11-A61D-B1FAD2AD8D05}" type="datetimeFigureOut">
              <a:rPr lang="zh-CN" altLang="en-US"/>
              <a:pPr>
                <a:defRPr/>
              </a:pPr>
              <a:t>2021/2/4</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BAB08EE0-006D-405F-818A-D203B959CAA1}" type="slidenum">
              <a:rPr lang="zh-CN" altLang="en-US"/>
              <a:pPr>
                <a:defRPr/>
              </a:pPr>
              <a:t>‹#›</a:t>
            </a:fld>
            <a:endParaRPr lang="zh-CN" altLang="en-US"/>
          </a:p>
        </p:txBody>
      </p:sp>
    </p:spTree>
    <p:extLst>
      <p:ext uri="{BB962C8B-B14F-4D97-AF65-F5344CB8AC3E}">
        <p14:creationId xmlns:p14="http://schemas.microsoft.com/office/powerpoint/2010/main" val="117794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B50214A9-B979-4990-B8AC-694E305C1A35}" type="datetimeFigureOut">
              <a:rPr lang="zh-CN" altLang="en-US"/>
              <a:pPr>
                <a:defRPr/>
              </a:pPr>
              <a:t>2021/2/4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5E1D65A-7CA3-4A39-9AF9-0B09F2872B1E}" type="slidenum">
              <a:rPr lang="zh-CN" altLang="en-US"/>
              <a:pPr>
                <a:defRPr/>
              </a:pPr>
              <a:t>‹#›</a:t>
            </a:fld>
            <a:endParaRPr lang="zh-CN" altLang="en-US"/>
          </a:p>
        </p:txBody>
      </p:sp>
    </p:spTree>
    <p:extLst>
      <p:ext uri="{BB962C8B-B14F-4D97-AF65-F5344CB8AC3E}">
        <p14:creationId xmlns:p14="http://schemas.microsoft.com/office/powerpoint/2010/main" val="33402167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DF4234E9-F91C-4D0B-B850-E0D2F4973DBB}" type="datetimeFigureOut">
              <a:rPr lang="zh-CN" altLang="en-US"/>
              <a:pPr>
                <a:defRPr/>
              </a:pPr>
              <a:t>2021/2/4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CDDC276-F2AF-41B0-A424-2ABBEAB3B4B9}" type="slidenum">
              <a:rPr lang="zh-CN" altLang="en-US"/>
              <a:pPr>
                <a:defRPr/>
              </a:pPr>
              <a:t>‹#›</a:t>
            </a:fld>
            <a:endParaRPr lang="zh-CN" altLang="en-US"/>
          </a:p>
        </p:txBody>
      </p:sp>
    </p:spTree>
    <p:extLst>
      <p:ext uri="{BB962C8B-B14F-4D97-AF65-F5344CB8AC3E}">
        <p14:creationId xmlns:p14="http://schemas.microsoft.com/office/powerpoint/2010/main" val="41772439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3DC626EF-4B5C-44C8-BAFF-AE4552E9086C}" type="datetimeFigureOut">
              <a:rPr lang="zh-CN" altLang="en-US"/>
              <a:pPr>
                <a:defRPr/>
              </a:pPr>
              <a:t>2021/2/4</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tx1">
                    <a:tint val="75000"/>
                  </a:schemeClr>
                </a:solidFill>
                <a:latin typeface="+mn-lt"/>
                <a:ea typeface="+mn-ea"/>
              </a:defRPr>
            </a:lvl1pPr>
          </a:lstStyle>
          <a:p>
            <a:pPr>
              <a:defRPr/>
            </a:pPr>
            <a:fld id="{ADB7C9E5-CC9D-4C93-944E-66B9C58CC2B9}"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8" Type="http://schemas.openxmlformats.org/officeDocument/2006/relationships/hyperlink" Target="https://www.3gpp.org/ftp/TSG_RAN/WG4_Radio/TSGR4_98_e/Docs/R4-2100665.zip" TargetMode="External"/><Relationship Id="rId13" Type="http://schemas.openxmlformats.org/officeDocument/2006/relationships/hyperlink" Target="https://www.3gpp.org/ftp/TSG_RAN/WG4_Radio/TSGR4_98_e/Docs/R4-2102401.zip" TargetMode="External"/><Relationship Id="rId3" Type="http://schemas.openxmlformats.org/officeDocument/2006/relationships/notesSlide" Target="../notesSlides/notesSlide8.xml"/><Relationship Id="rId7" Type="http://schemas.openxmlformats.org/officeDocument/2006/relationships/hyperlink" Target="https://www.3gpp.org/ftp/TSG_RAN/WG4_Radio/TSGR4_98_e/Docs/R4-2100528.zip" TargetMode="External"/><Relationship Id="rId12" Type="http://schemas.openxmlformats.org/officeDocument/2006/relationships/hyperlink" Target="https://www.3gpp.org/ftp/TSG_RAN/WG4_Radio/TSGR4_98_e/Docs/R4-2102088.zip" TargetMode="External"/><Relationship Id="rId2" Type="http://schemas.openxmlformats.org/officeDocument/2006/relationships/slideLayout" Target="../slideLayouts/slideLayout2.xml"/><Relationship Id="rId16" Type="http://schemas.openxmlformats.org/officeDocument/2006/relationships/hyperlink" Target="https://www.3gpp.org/ftp/TSG_RAN/WG4_Radio/TSGR4_98_e/Docs/R4-2102675.zip" TargetMode="External"/><Relationship Id="rId1" Type="http://schemas.openxmlformats.org/officeDocument/2006/relationships/tags" Target="../tags/tag9.xml"/><Relationship Id="rId6" Type="http://schemas.openxmlformats.org/officeDocument/2006/relationships/hyperlink" Target="https://www.3gpp.org/ftp/TSG_RAN/WG4_Radio/TSGR4_98_e/Docs/R4-2100245.zip" TargetMode="External"/><Relationship Id="rId11" Type="http://schemas.openxmlformats.org/officeDocument/2006/relationships/hyperlink" Target="https://www.3gpp.org/ftp/TSG_RAN/WG4_Radio/TSGR4_98_e/Docs/R4-2101829.zip" TargetMode="External"/><Relationship Id="rId5" Type="http://schemas.openxmlformats.org/officeDocument/2006/relationships/hyperlink" Target="https://www.3gpp.org/ftp/TSG_RAN/WG4_Radio/TSGR4_98_e/Docs/R4-2100161.zip" TargetMode="External"/><Relationship Id="rId15" Type="http://schemas.openxmlformats.org/officeDocument/2006/relationships/hyperlink" Target="https://www.3gpp.org/ftp/TSG_RAN/WG4_Radio/TSGR4_98_e/Docs/R4-2102618.zip" TargetMode="External"/><Relationship Id="rId10" Type="http://schemas.openxmlformats.org/officeDocument/2006/relationships/hyperlink" Target="https://www.3gpp.org/ftp/TSG_RAN/WG4_Radio/TSGR4_98_e/Docs/R4-2101828.zip" TargetMode="External"/><Relationship Id="rId4" Type="http://schemas.openxmlformats.org/officeDocument/2006/relationships/hyperlink" Target="https://www.3gpp.org/ftp/TSG_RAN/WG4_Radio/TSGR4_98_e/Docs/R4-2100098.zip" TargetMode="External"/><Relationship Id="rId9" Type="http://schemas.openxmlformats.org/officeDocument/2006/relationships/hyperlink" Target="https://www.3gpp.org/ftp/TSG_RAN/WG4_Radio/TSGR4_98_e/Docs/R4-2100895.zip" TargetMode="External"/><Relationship Id="rId14" Type="http://schemas.openxmlformats.org/officeDocument/2006/relationships/hyperlink" Target="https://www.3gpp.org/ftp/TSG_RAN/WG4_Radio/TSGR4_98_e/Docs/R4-2102617.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791580" y="2376090"/>
            <a:ext cx="7560840" cy="1470025"/>
          </a:xfrm>
        </p:spPr>
        <p:txBody>
          <a:bodyPr/>
          <a:lstStyle/>
          <a:p>
            <a:pPr eaLnBrk="1" hangingPunct="1"/>
            <a:r>
              <a:rPr lang="en-US" altLang="zh-CN" sz="4000" b="1" dirty="0"/>
              <a:t>WF on ETC and test time reduction</a:t>
            </a:r>
            <a:endParaRPr lang="zh-CN" altLang="en-US" sz="4000" b="1" dirty="0"/>
          </a:p>
        </p:txBody>
      </p:sp>
      <p:sp>
        <p:nvSpPr>
          <p:cNvPr id="3075" name="副标题 2"/>
          <p:cNvSpPr>
            <a:spLocks noGrp="1"/>
          </p:cNvSpPr>
          <p:nvPr>
            <p:ph type="subTitle" idx="1"/>
          </p:nvPr>
        </p:nvSpPr>
        <p:spPr>
          <a:xfrm>
            <a:off x="1439304" y="4365104"/>
            <a:ext cx="6336704" cy="1752600"/>
          </a:xfrm>
        </p:spPr>
        <p:txBody>
          <a:bodyPr/>
          <a:lstStyle/>
          <a:p>
            <a:pPr eaLnBrk="1" hangingPunct="1"/>
            <a:r>
              <a:rPr lang="en-US" altLang="zh-CN" dirty="0">
                <a:solidFill>
                  <a:schemeClr val="tx1"/>
                </a:solidFill>
              </a:rPr>
              <a:t>vivo</a:t>
            </a:r>
            <a:endParaRPr lang="zh-CN" altLang="en-US" dirty="0">
              <a:solidFill>
                <a:schemeClr val="tx1"/>
              </a:solidFill>
            </a:endParaRPr>
          </a:p>
        </p:txBody>
      </p:sp>
      <p:sp>
        <p:nvSpPr>
          <p:cNvPr id="3076" name="TextBox 4"/>
          <p:cNvSpPr txBox="1">
            <a:spLocks noChangeArrowheads="1"/>
          </p:cNvSpPr>
          <p:nvPr/>
        </p:nvSpPr>
        <p:spPr bwMode="auto">
          <a:xfrm>
            <a:off x="250825" y="333375"/>
            <a:ext cx="8713663"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b="1" dirty="0"/>
              <a:t>3GPP TSG-RAN WG4 Meeting #98-e</a:t>
            </a:r>
            <a:r>
              <a:rPr lang="en-GB" altLang="zh-CN" sz="1800" b="1" dirty="0"/>
              <a:t>	                                                                  R4-2103920</a:t>
            </a:r>
            <a:endParaRPr lang="zh-CN" altLang="zh-CN" sz="1800" dirty="0"/>
          </a:p>
          <a:p>
            <a:pPr eaLnBrk="1" hangingPunct="1">
              <a:spcBef>
                <a:spcPct val="0"/>
              </a:spcBef>
              <a:buFontTx/>
              <a:buNone/>
            </a:pPr>
            <a:r>
              <a:rPr lang="en-US" altLang="zh-CN" sz="1800" b="1" dirty="0"/>
              <a:t>Electronic Meeting, Jan. 25-Feb. 5, 2021</a:t>
            </a:r>
          </a:p>
          <a:p>
            <a:pPr eaLnBrk="1" hangingPunct="1">
              <a:spcBef>
                <a:spcPct val="0"/>
              </a:spcBef>
              <a:buFontTx/>
              <a:buNone/>
            </a:pPr>
            <a:endParaRPr lang="en-US" altLang="zh-CN" sz="1800" b="1" dirty="0"/>
          </a:p>
          <a:p>
            <a:pPr eaLnBrk="1" hangingPunct="1">
              <a:spcBef>
                <a:spcPct val="0"/>
              </a:spcBef>
              <a:buFontTx/>
              <a:buNone/>
            </a:pPr>
            <a:r>
              <a:rPr lang="en-US" altLang="zh-CN" sz="1800" b="1" dirty="0"/>
              <a:t>Agenda item: 12.1.1</a:t>
            </a:r>
            <a:endParaRPr lang="zh-CN" altLang="zh-CN" sz="1800" b="1" dirty="0"/>
          </a:p>
          <a:p>
            <a:pPr eaLnBrk="1" hangingPunct="1">
              <a:spcBef>
                <a:spcPct val="0"/>
              </a:spcBef>
              <a:buNone/>
            </a:pPr>
            <a:r>
              <a:rPr lang="en-US" altLang="zh-CN" sz="1800" b="1" dirty="0"/>
              <a:t>Document for: Approval</a:t>
            </a:r>
            <a:endParaRPr lang="zh-CN" altLang="zh-CN" sz="1800" b="1" i="1" dirty="0"/>
          </a:p>
          <a:p>
            <a:pPr eaLnBrk="1" hangingPunct="1">
              <a:spcBef>
                <a:spcPct val="0"/>
              </a:spcBef>
              <a:buFontTx/>
              <a:buNone/>
            </a:pPr>
            <a:endParaRPr lang="zh-CN" altLang="en-US" sz="1800" dirty="0"/>
          </a:p>
        </p:txBody>
      </p:sp>
      <p:sp>
        <p:nvSpPr>
          <p:cNvPr id="3" name="RS_Classification_Standard"/>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de-DE" sz="1100" b="1" kern="900" spc="100">
              <a:solidFill>
                <a:srgbClr val="000000"/>
              </a:solidFill>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0"/>
            <a:ext cx="8229600" cy="1143000"/>
          </a:xfrm>
        </p:spPr>
        <p:txBody>
          <a:bodyPr/>
          <a:lstStyle/>
          <a:p>
            <a:r>
              <a:rPr lang="en-US" dirty="0"/>
              <a:t>ETC impact on test system</a:t>
            </a:r>
            <a:endParaRPr lang="en-GB" dirty="0"/>
          </a:p>
        </p:txBody>
      </p:sp>
      <p:sp>
        <p:nvSpPr>
          <p:cNvPr id="3" name="Content Placeholder 2"/>
          <p:cNvSpPr>
            <a:spLocks noGrp="1"/>
          </p:cNvSpPr>
          <p:nvPr>
            <p:ph idx="1"/>
          </p:nvPr>
        </p:nvSpPr>
        <p:spPr>
          <a:xfrm>
            <a:off x="-56050" y="1143000"/>
            <a:ext cx="9200050" cy="5814392"/>
          </a:xfrm>
          <a:noFill/>
        </p:spPr>
        <p:txBody>
          <a:bodyPr>
            <a:normAutofit lnSpcReduction="10000"/>
          </a:bodyPr>
          <a:lstStyle/>
          <a:p>
            <a:pPr lvl="1"/>
            <a:r>
              <a:rPr lang="en-US" altLang="zh-CN" sz="2400" dirty="0"/>
              <a:t>EIRP/EIS beam peak searching procedure under ETC:</a:t>
            </a:r>
          </a:p>
          <a:p>
            <a:pPr lvl="2"/>
            <a:r>
              <a:rPr lang="en-US" altLang="zh-CN" sz="2000" dirty="0"/>
              <a:t>Option 1: perform 3D scan </a:t>
            </a:r>
          </a:p>
          <a:p>
            <a:pPr lvl="2"/>
            <a:r>
              <a:rPr lang="en-US" altLang="zh-CN" sz="2000" dirty="0"/>
              <a:t>Option 2: beam peak search within a certain cone of directions around peak position under NTC (by declaration or NTC peak searching results)</a:t>
            </a:r>
          </a:p>
          <a:p>
            <a:pPr lvl="2"/>
            <a:r>
              <a:rPr lang="en-US" altLang="zh-CN" sz="2100" dirty="0"/>
              <a:t>-&gt; By default, option 1 applied; if declaration present from UE vendor, then option 2 applied.</a:t>
            </a:r>
          </a:p>
          <a:p>
            <a:pPr marL="914400" lvl="2" indent="0">
              <a:buNone/>
            </a:pPr>
            <a:r>
              <a:rPr lang="en-US" altLang="zh-CN" sz="2100" dirty="0"/>
              <a:t>Note: option1 is needed for UE with best antenna panel switch based on temperature and/or UE  without declaration present (Further work on the texts into TR if needed)</a:t>
            </a:r>
          </a:p>
          <a:p>
            <a:pPr lvl="1"/>
            <a:r>
              <a:rPr lang="en-US" altLang="zh-CN" sz="2400" dirty="0"/>
              <a:t>RAN4 agrees to define a temperature tolerance for FR2 ETC system. Several aspects need to consider:</a:t>
            </a:r>
          </a:p>
          <a:p>
            <a:pPr lvl="2"/>
            <a:r>
              <a:rPr lang="en-US" altLang="zh-CN" sz="2000" dirty="0"/>
              <a:t>an accuracy of temperature control by an air conditioner </a:t>
            </a:r>
          </a:p>
          <a:p>
            <a:pPr lvl="2"/>
            <a:r>
              <a:rPr lang="en-US" altLang="zh-CN" sz="2000" dirty="0"/>
              <a:t>accuracy of a thermocouple to measure a temperature in the ETC enclosure </a:t>
            </a:r>
          </a:p>
          <a:p>
            <a:pPr lvl="1"/>
            <a:r>
              <a:rPr lang="en-US" altLang="zh-CN" sz="2400" dirty="0"/>
              <a:t>The value of temperature tolerance is FFS.</a:t>
            </a:r>
          </a:p>
          <a:p>
            <a:pPr lvl="2"/>
            <a:r>
              <a:rPr lang="en-US" altLang="zh-CN" sz="2000" dirty="0"/>
              <a:t>[+/- 4] degrees Celsius tolerance is the starting point</a:t>
            </a:r>
          </a:p>
          <a:p>
            <a:pPr lvl="2"/>
            <a:r>
              <a:rPr lang="en-US" altLang="zh-CN" sz="2000" dirty="0"/>
              <a:t>Test only can be executed under target temperature within the tolerance</a:t>
            </a:r>
          </a:p>
        </p:txBody>
      </p:sp>
      <p:sp>
        <p:nvSpPr>
          <p:cNvPr id="4" name="RS_Classification_Standard"/>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de-DE" sz="1100" b="1" kern="900" spc="100">
              <a:solidFill>
                <a:srgbClr val="000000"/>
              </a:solidFill>
            </a:endParaRPr>
          </a:p>
        </p:txBody>
      </p:sp>
    </p:spTree>
    <p:custDataLst>
      <p:tags r:id="rId1"/>
    </p:custDataLst>
    <p:extLst>
      <p:ext uri="{BB962C8B-B14F-4D97-AF65-F5344CB8AC3E}">
        <p14:creationId xmlns:p14="http://schemas.microsoft.com/office/powerpoint/2010/main" val="17282878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0"/>
            <a:ext cx="8229600" cy="1143000"/>
          </a:xfrm>
        </p:spPr>
        <p:txBody>
          <a:bodyPr/>
          <a:lstStyle/>
          <a:p>
            <a:r>
              <a:rPr lang="en-US" dirty="0"/>
              <a:t>Test Time Reduction (1-MG)</a:t>
            </a:r>
            <a:endParaRPr lang="en-GB" dirty="0"/>
          </a:p>
        </p:txBody>
      </p:sp>
      <p:sp>
        <p:nvSpPr>
          <p:cNvPr id="3" name="Content Placeholder 2"/>
          <p:cNvSpPr>
            <a:spLocks noGrp="1"/>
          </p:cNvSpPr>
          <p:nvPr>
            <p:ph idx="1"/>
          </p:nvPr>
        </p:nvSpPr>
        <p:spPr>
          <a:xfrm>
            <a:off x="107504" y="1143000"/>
            <a:ext cx="8882543" cy="5814392"/>
          </a:xfrm>
          <a:noFill/>
        </p:spPr>
        <p:txBody>
          <a:bodyPr>
            <a:normAutofit/>
          </a:bodyPr>
          <a:lstStyle/>
          <a:p>
            <a:pPr lvl="1"/>
            <a:r>
              <a:rPr lang="en-US" altLang="zh-CN" sz="2400" dirty="0"/>
              <a:t>New Measurement Grid (MG) based on 4x2 array antenna assumption for PC3</a:t>
            </a:r>
          </a:p>
          <a:p>
            <a:pPr lvl="2"/>
            <a:r>
              <a:rPr lang="en-US" altLang="zh-CN" sz="2000" dirty="0"/>
              <a:t>New Measurement grid with 4x2 array is one of the basic approaches to reduce the test time of spherical coverage and TRP based test cases as well as beam peak searches.</a:t>
            </a:r>
          </a:p>
          <a:p>
            <a:pPr lvl="2"/>
            <a:r>
              <a:rPr lang="en-US" altLang="zh-CN" sz="2000" dirty="0"/>
              <a:t>New measurement grid by 4x2 array assumption should be  recommended to RAN5 as additional option for PC3 conformance testing</a:t>
            </a:r>
          </a:p>
          <a:p>
            <a:pPr lvl="3"/>
            <a:r>
              <a:rPr lang="en-US" altLang="zh-CN" dirty="0"/>
              <a:t>Different measurement grid can be selected </a:t>
            </a:r>
            <a:r>
              <a:rPr lang="en-US" altLang="zh-CN" sz="1800" dirty="0"/>
              <a:t>based on manufacturer declarations  </a:t>
            </a:r>
          </a:p>
          <a:p>
            <a:pPr lvl="2"/>
            <a:r>
              <a:rPr lang="en-US" altLang="zh-CN" sz="1800" dirty="0"/>
              <a:t>Inform RAN5 via LS to allow the spherical coverage,</a:t>
            </a:r>
            <a:r>
              <a:rPr lang="zh-CN" altLang="en-US" sz="1800" dirty="0"/>
              <a:t> </a:t>
            </a:r>
            <a:r>
              <a:rPr lang="en-US" altLang="zh-CN" sz="1800" dirty="0"/>
              <a:t>TRP and beam peak search measurement grid requirements to be relaxed based on an optional vendor declaration while keeping the system-related assumptions unchanged in RAN5, i.e., based on the previously agreed worst case 8x2 assumptions.</a:t>
            </a:r>
          </a:p>
        </p:txBody>
      </p:sp>
      <p:sp>
        <p:nvSpPr>
          <p:cNvPr id="4" name="RS_Classification_Standard"/>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de-DE" sz="1100" b="1" kern="900" spc="100">
              <a:solidFill>
                <a:srgbClr val="000000"/>
              </a:solidFill>
            </a:endParaRPr>
          </a:p>
        </p:txBody>
      </p:sp>
      <p:graphicFrame>
        <p:nvGraphicFramePr>
          <p:cNvPr id="5" name="Table 4">
            <a:extLst>
              <a:ext uri="{FF2B5EF4-FFF2-40B4-BE49-F238E27FC236}">
                <a16:creationId xmlns:a16="http://schemas.microsoft.com/office/drawing/2014/main" id="{E69DC5C3-7E54-4A4F-B46D-F1DFE85103CC}"/>
              </a:ext>
            </a:extLst>
          </p:cNvPr>
          <p:cNvGraphicFramePr>
            <a:graphicFrameLocks noGrp="1"/>
          </p:cNvGraphicFramePr>
          <p:nvPr>
            <p:extLst>
              <p:ext uri="{D42A27DB-BD31-4B8C-83A1-F6EECF244321}">
                <p14:modId xmlns:p14="http://schemas.microsoft.com/office/powerpoint/2010/main" val="743264257"/>
              </p:ext>
            </p:extLst>
          </p:nvPr>
        </p:nvGraphicFramePr>
        <p:xfrm>
          <a:off x="2669874" y="5715000"/>
          <a:ext cx="3530600" cy="1036320"/>
        </p:xfrm>
        <a:graphic>
          <a:graphicData uri="http://schemas.openxmlformats.org/drawingml/2006/table">
            <a:tbl>
              <a:tblPr firstRow="1" firstCol="1" bandRow="1">
                <a:tableStyleId>{5C22544A-7EE6-4342-B048-85BDC9FD1C3A}</a:tableStyleId>
              </a:tblPr>
              <a:tblGrid>
                <a:gridCol w="1358900">
                  <a:extLst>
                    <a:ext uri="{9D8B030D-6E8A-4147-A177-3AD203B41FA5}">
                      <a16:colId xmlns:a16="http://schemas.microsoft.com/office/drawing/2014/main" val="446576241"/>
                    </a:ext>
                  </a:extLst>
                </a:gridCol>
                <a:gridCol w="609600">
                  <a:extLst>
                    <a:ext uri="{9D8B030D-6E8A-4147-A177-3AD203B41FA5}">
                      <a16:colId xmlns:a16="http://schemas.microsoft.com/office/drawing/2014/main" val="2297434374"/>
                    </a:ext>
                  </a:extLst>
                </a:gridCol>
                <a:gridCol w="609600">
                  <a:extLst>
                    <a:ext uri="{9D8B030D-6E8A-4147-A177-3AD203B41FA5}">
                      <a16:colId xmlns:a16="http://schemas.microsoft.com/office/drawing/2014/main" val="2926622393"/>
                    </a:ext>
                  </a:extLst>
                </a:gridCol>
                <a:gridCol w="952500">
                  <a:extLst>
                    <a:ext uri="{9D8B030D-6E8A-4147-A177-3AD203B41FA5}">
                      <a16:colId xmlns:a16="http://schemas.microsoft.com/office/drawing/2014/main" val="26335174"/>
                    </a:ext>
                  </a:extLst>
                </a:gridCol>
              </a:tblGrid>
              <a:tr h="613950">
                <a:tc>
                  <a:txBody>
                    <a:bodyPr/>
                    <a:lstStyle/>
                    <a:p>
                      <a:pPr marL="0" marR="0" algn="ctr">
                        <a:spcBef>
                          <a:spcPts val="0"/>
                        </a:spcBef>
                        <a:spcAft>
                          <a:spcPts val="0"/>
                        </a:spcAft>
                      </a:pPr>
                      <a:r>
                        <a:rPr lang="en-US" sz="1100" dirty="0">
                          <a:effectLst/>
                        </a:rPr>
                        <a:t>                   Antenna</a:t>
                      </a:r>
                      <a:br>
                        <a:rPr lang="en-US" sz="1100" dirty="0">
                          <a:effectLst/>
                        </a:rPr>
                      </a:br>
                      <a:r>
                        <a:rPr lang="en-US" sz="1100" dirty="0">
                          <a:effectLst/>
                        </a:rPr>
                        <a:t>              Assumption</a:t>
                      </a:r>
                      <a:br>
                        <a:rPr lang="en-US" sz="1100" dirty="0">
                          <a:effectLst/>
                        </a:rPr>
                      </a:br>
                      <a:br>
                        <a:rPr lang="en-US" sz="1100" dirty="0">
                          <a:effectLst/>
                        </a:rPr>
                      </a:br>
                      <a:r>
                        <a:rPr lang="en-US" sz="1100" dirty="0">
                          <a:effectLst/>
                        </a:rPr>
                        <a:t>Grid Type</a:t>
                      </a:r>
                      <a:endParaRPr lang="en-US" sz="1000" dirty="0">
                        <a:effectLst/>
                        <a:latin typeface="Times New Roman" panose="02020603050405020304" pitchFamily="18" charset="0"/>
                        <a:ea typeface="Malgun Gothic" panose="020B0503020000020004" pitchFamily="34" charset="-127"/>
                      </a:endParaRPr>
                    </a:p>
                  </a:txBody>
                  <a:tcPr marL="68580" marR="68580" marT="0" marB="0" anchor="ctr"/>
                </a:tc>
                <a:tc>
                  <a:txBody>
                    <a:bodyPr/>
                    <a:lstStyle/>
                    <a:p>
                      <a:pPr marL="0" marR="0" algn="ctr">
                        <a:spcBef>
                          <a:spcPts val="0"/>
                        </a:spcBef>
                        <a:spcAft>
                          <a:spcPts val="0"/>
                        </a:spcAft>
                      </a:pPr>
                      <a:r>
                        <a:rPr lang="en-US" sz="1100">
                          <a:effectLst/>
                        </a:rPr>
                        <a:t>8x2</a:t>
                      </a:r>
                      <a:endParaRPr lang="en-US" sz="1000">
                        <a:effectLst/>
                        <a:latin typeface="Times New Roman" panose="02020603050405020304" pitchFamily="18" charset="0"/>
                        <a:ea typeface="Malgun Gothic" panose="020B0503020000020004" pitchFamily="34" charset="-127"/>
                      </a:endParaRPr>
                    </a:p>
                  </a:txBody>
                  <a:tcPr marL="68580" marR="68580" marT="0" marB="0" anchor="ctr"/>
                </a:tc>
                <a:tc>
                  <a:txBody>
                    <a:bodyPr/>
                    <a:lstStyle/>
                    <a:p>
                      <a:pPr marL="0" marR="0" algn="ctr">
                        <a:spcBef>
                          <a:spcPts val="0"/>
                        </a:spcBef>
                        <a:spcAft>
                          <a:spcPts val="0"/>
                        </a:spcAft>
                      </a:pPr>
                      <a:r>
                        <a:rPr lang="en-US" sz="1100">
                          <a:effectLst/>
                        </a:rPr>
                        <a:t>4x2</a:t>
                      </a:r>
                      <a:endParaRPr lang="en-US" sz="1000">
                        <a:effectLst/>
                        <a:latin typeface="Times New Roman" panose="02020603050405020304" pitchFamily="18" charset="0"/>
                        <a:ea typeface="Malgun Gothic" panose="020B0503020000020004" pitchFamily="34" charset="-127"/>
                      </a:endParaRPr>
                    </a:p>
                  </a:txBody>
                  <a:tcPr marL="68580" marR="68580" marT="0" marB="0" anchor="ctr"/>
                </a:tc>
                <a:tc>
                  <a:txBody>
                    <a:bodyPr/>
                    <a:lstStyle/>
                    <a:p>
                      <a:pPr marL="0" marR="0" algn="ctr">
                        <a:spcBef>
                          <a:spcPts val="0"/>
                        </a:spcBef>
                        <a:spcAft>
                          <a:spcPts val="0"/>
                        </a:spcAft>
                      </a:pPr>
                      <a:r>
                        <a:rPr lang="en-US" sz="1100" dirty="0">
                          <a:effectLst/>
                        </a:rPr>
                        <a:t>Factor of Improvement</a:t>
                      </a:r>
                      <a:endParaRPr lang="en-US" sz="1000" dirty="0">
                        <a:effectLst/>
                        <a:latin typeface="Times New Roman" panose="02020603050405020304" pitchFamily="18" charset="0"/>
                        <a:ea typeface="Malgun Gothic" panose="020B0503020000020004" pitchFamily="34" charset="-127"/>
                      </a:endParaRPr>
                    </a:p>
                  </a:txBody>
                  <a:tcPr marL="68580" marR="68580" marT="0" marB="0" anchor="ctr"/>
                </a:tc>
                <a:extLst>
                  <a:ext uri="{0D108BD9-81ED-4DB2-BD59-A6C34878D82A}">
                    <a16:rowId xmlns:a16="http://schemas.microsoft.com/office/drawing/2014/main" val="1582605654"/>
                  </a:ext>
                </a:extLst>
              </a:tr>
              <a:tr h="182880">
                <a:tc>
                  <a:txBody>
                    <a:bodyPr/>
                    <a:lstStyle/>
                    <a:p>
                      <a:pPr marL="0" marR="0">
                        <a:spcBef>
                          <a:spcPts val="0"/>
                        </a:spcBef>
                        <a:spcAft>
                          <a:spcPts val="0"/>
                        </a:spcAft>
                      </a:pPr>
                      <a:r>
                        <a:rPr lang="en-US" sz="1100">
                          <a:effectLst/>
                        </a:rPr>
                        <a:t>Constant-Step Size</a:t>
                      </a:r>
                      <a:endParaRPr lang="en-US" sz="1000">
                        <a:effectLst/>
                        <a:latin typeface="Times New Roman" panose="02020603050405020304" pitchFamily="18" charset="0"/>
                        <a:ea typeface="Malgun Gothic" panose="020B0503020000020004" pitchFamily="34" charset="-127"/>
                      </a:endParaRPr>
                    </a:p>
                  </a:txBody>
                  <a:tcPr marL="68580" marR="68580" marT="0" marB="0" anchor="ctr"/>
                </a:tc>
                <a:tc>
                  <a:txBody>
                    <a:bodyPr/>
                    <a:lstStyle/>
                    <a:p>
                      <a:pPr marL="0" marR="0" algn="ctr">
                        <a:spcBef>
                          <a:spcPts val="0"/>
                        </a:spcBef>
                        <a:spcAft>
                          <a:spcPts val="0"/>
                        </a:spcAft>
                      </a:pPr>
                      <a:r>
                        <a:rPr lang="en-US" sz="1100" dirty="0">
                          <a:effectLst/>
                        </a:rPr>
                        <a:t>1106</a:t>
                      </a:r>
                      <a:endParaRPr lang="en-US" sz="1000" dirty="0">
                        <a:effectLst/>
                        <a:latin typeface="Times New Roman" panose="02020603050405020304" pitchFamily="18" charset="0"/>
                        <a:ea typeface="Malgun Gothic" panose="020B0503020000020004" pitchFamily="34" charset="-127"/>
                      </a:endParaRPr>
                    </a:p>
                  </a:txBody>
                  <a:tcPr marL="68580" marR="68580" marT="0" marB="0" anchor="b"/>
                </a:tc>
                <a:tc>
                  <a:txBody>
                    <a:bodyPr/>
                    <a:lstStyle/>
                    <a:p>
                      <a:pPr marL="0" marR="0" algn="ctr">
                        <a:spcBef>
                          <a:spcPts val="0"/>
                        </a:spcBef>
                        <a:spcAft>
                          <a:spcPts val="0"/>
                        </a:spcAft>
                      </a:pPr>
                      <a:r>
                        <a:rPr lang="en-GB" sz="1100" dirty="0">
                          <a:effectLst/>
                        </a:rPr>
                        <a:t>366</a:t>
                      </a:r>
                      <a:endParaRPr lang="en-US" sz="1000" dirty="0">
                        <a:effectLst/>
                        <a:latin typeface="Times New Roman" panose="02020603050405020304" pitchFamily="18" charset="0"/>
                        <a:ea typeface="Malgun Gothic" panose="020B0503020000020004" pitchFamily="34" charset="-127"/>
                      </a:endParaRPr>
                    </a:p>
                  </a:txBody>
                  <a:tcPr marL="68580" marR="68580" marT="0" marB="0" anchor="b"/>
                </a:tc>
                <a:tc>
                  <a:txBody>
                    <a:bodyPr/>
                    <a:lstStyle/>
                    <a:p>
                      <a:pPr marL="0" marR="0" algn="ctr">
                        <a:spcBef>
                          <a:spcPts val="0"/>
                        </a:spcBef>
                        <a:spcAft>
                          <a:spcPts val="0"/>
                        </a:spcAft>
                      </a:pPr>
                      <a:r>
                        <a:rPr lang="en-GB" sz="1100" dirty="0">
                          <a:effectLst/>
                        </a:rPr>
                        <a:t>3.0</a:t>
                      </a:r>
                      <a:endParaRPr lang="en-US" sz="1000" dirty="0">
                        <a:effectLst/>
                        <a:latin typeface="Times New Roman" panose="02020603050405020304" pitchFamily="18" charset="0"/>
                        <a:ea typeface="Malgun Gothic" panose="020B0503020000020004" pitchFamily="34" charset="-127"/>
                      </a:endParaRPr>
                    </a:p>
                  </a:txBody>
                  <a:tcPr marL="68580" marR="68580" marT="0" marB="0" anchor="b"/>
                </a:tc>
                <a:extLst>
                  <a:ext uri="{0D108BD9-81ED-4DB2-BD59-A6C34878D82A}">
                    <a16:rowId xmlns:a16="http://schemas.microsoft.com/office/drawing/2014/main" val="2535033561"/>
                  </a:ext>
                </a:extLst>
              </a:tr>
              <a:tr h="182880">
                <a:tc>
                  <a:txBody>
                    <a:bodyPr/>
                    <a:lstStyle/>
                    <a:p>
                      <a:pPr marL="0" marR="0">
                        <a:spcBef>
                          <a:spcPts val="0"/>
                        </a:spcBef>
                        <a:spcAft>
                          <a:spcPts val="0"/>
                        </a:spcAft>
                      </a:pPr>
                      <a:r>
                        <a:rPr lang="en-US" sz="1100">
                          <a:effectLst/>
                        </a:rPr>
                        <a:t>Constant-Density</a:t>
                      </a:r>
                      <a:endParaRPr lang="en-US" sz="1000">
                        <a:effectLst/>
                        <a:latin typeface="Times New Roman" panose="02020603050405020304" pitchFamily="18" charset="0"/>
                        <a:ea typeface="Malgun Gothic" panose="020B0503020000020004" pitchFamily="34" charset="-127"/>
                      </a:endParaRPr>
                    </a:p>
                  </a:txBody>
                  <a:tcPr marL="68580" marR="68580" marT="0" marB="0" anchor="ctr"/>
                </a:tc>
                <a:tc>
                  <a:txBody>
                    <a:bodyPr/>
                    <a:lstStyle/>
                    <a:p>
                      <a:pPr marL="0" marR="0" algn="ctr">
                        <a:spcBef>
                          <a:spcPts val="0"/>
                        </a:spcBef>
                        <a:spcAft>
                          <a:spcPts val="0"/>
                        </a:spcAft>
                      </a:pPr>
                      <a:r>
                        <a:rPr lang="en-US" sz="1100">
                          <a:effectLst/>
                        </a:rPr>
                        <a:t>800</a:t>
                      </a:r>
                      <a:endParaRPr lang="en-US" sz="1000">
                        <a:effectLst/>
                        <a:latin typeface="Times New Roman" panose="02020603050405020304" pitchFamily="18" charset="0"/>
                        <a:ea typeface="Malgun Gothic" panose="020B0503020000020004" pitchFamily="34" charset="-127"/>
                      </a:endParaRPr>
                    </a:p>
                  </a:txBody>
                  <a:tcPr marL="68580" marR="68580" marT="0" marB="0" anchor="b"/>
                </a:tc>
                <a:tc>
                  <a:txBody>
                    <a:bodyPr/>
                    <a:lstStyle/>
                    <a:p>
                      <a:pPr marL="0" marR="0" algn="ctr">
                        <a:spcBef>
                          <a:spcPts val="0"/>
                        </a:spcBef>
                        <a:spcAft>
                          <a:spcPts val="0"/>
                        </a:spcAft>
                      </a:pPr>
                      <a:r>
                        <a:rPr lang="en-GB" sz="1100">
                          <a:effectLst/>
                        </a:rPr>
                        <a:t>275</a:t>
                      </a:r>
                      <a:endParaRPr lang="en-US" sz="1000">
                        <a:effectLst/>
                        <a:latin typeface="Times New Roman" panose="02020603050405020304" pitchFamily="18" charset="0"/>
                        <a:ea typeface="Malgun Gothic" panose="020B0503020000020004" pitchFamily="34" charset="-127"/>
                      </a:endParaRPr>
                    </a:p>
                  </a:txBody>
                  <a:tcPr marL="68580" marR="68580" marT="0" marB="0" anchor="b"/>
                </a:tc>
                <a:tc>
                  <a:txBody>
                    <a:bodyPr/>
                    <a:lstStyle/>
                    <a:p>
                      <a:pPr marL="0" marR="0" algn="ctr">
                        <a:spcBef>
                          <a:spcPts val="0"/>
                        </a:spcBef>
                        <a:spcAft>
                          <a:spcPts val="0"/>
                        </a:spcAft>
                      </a:pPr>
                      <a:r>
                        <a:rPr lang="en-GB" sz="1100" dirty="0">
                          <a:effectLst/>
                        </a:rPr>
                        <a:t>2.9</a:t>
                      </a:r>
                      <a:endParaRPr lang="en-US" sz="1000" dirty="0">
                        <a:effectLst/>
                        <a:latin typeface="Times New Roman" panose="02020603050405020304" pitchFamily="18" charset="0"/>
                        <a:ea typeface="Malgun Gothic" panose="020B0503020000020004" pitchFamily="34" charset="-127"/>
                      </a:endParaRPr>
                    </a:p>
                  </a:txBody>
                  <a:tcPr marL="68580" marR="68580" marT="0" marB="0" anchor="b"/>
                </a:tc>
                <a:extLst>
                  <a:ext uri="{0D108BD9-81ED-4DB2-BD59-A6C34878D82A}">
                    <a16:rowId xmlns:a16="http://schemas.microsoft.com/office/drawing/2014/main" val="3105702782"/>
                  </a:ext>
                </a:extLst>
              </a:tr>
            </a:tbl>
          </a:graphicData>
        </a:graphic>
      </p:graphicFrame>
      <p:sp>
        <p:nvSpPr>
          <p:cNvPr id="6" name="Rectangle 5">
            <a:extLst>
              <a:ext uri="{FF2B5EF4-FFF2-40B4-BE49-F238E27FC236}">
                <a16:creationId xmlns:a16="http://schemas.microsoft.com/office/drawing/2014/main" id="{CAAA0A72-ACC0-4B01-8B60-1DCF536FA475}"/>
              </a:ext>
            </a:extLst>
          </p:cNvPr>
          <p:cNvSpPr/>
          <p:nvPr/>
        </p:nvSpPr>
        <p:spPr>
          <a:xfrm>
            <a:off x="2233535" y="5453390"/>
            <a:ext cx="4572000" cy="261610"/>
          </a:xfrm>
          <a:prstGeom prst="rect">
            <a:avLst/>
          </a:prstGeom>
        </p:spPr>
        <p:txBody>
          <a:bodyPr>
            <a:spAutoFit/>
          </a:bodyPr>
          <a:lstStyle/>
          <a:p>
            <a:pPr marL="0" marR="0" algn="ctr">
              <a:spcBef>
                <a:spcPts val="600"/>
              </a:spcBef>
              <a:spcAft>
                <a:spcPts val="600"/>
              </a:spcAft>
            </a:pPr>
            <a:r>
              <a:rPr lang="en-GB" sz="1100" b="1" dirty="0">
                <a:latin typeface="Times New Roman" panose="02020603050405020304" pitchFamily="18" charset="0"/>
                <a:ea typeface="Malgun Gothic" panose="020B0503020000020004" pitchFamily="34" charset="-127"/>
              </a:rPr>
              <a:t>Min Number of Grid Points for TX/RX Beam Peak Search</a:t>
            </a:r>
            <a:endParaRPr lang="en-US" sz="1100" b="1" dirty="0">
              <a:effectLst/>
              <a:latin typeface="Times New Roman" panose="02020603050405020304" pitchFamily="18" charset="0"/>
              <a:ea typeface="Malgun Gothic" panose="020B0503020000020004" pitchFamily="34" charset="-127"/>
            </a:endParaRPr>
          </a:p>
        </p:txBody>
      </p:sp>
    </p:spTree>
    <p:custDataLst>
      <p:tags r:id="rId1"/>
    </p:custDataLst>
    <p:extLst>
      <p:ext uri="{BB962C8B-B14F-4D97-AF65-F5344CB8AC3E}">
        <p14:creationId xmlns:p14="http://schemas.microsoft.com/office/powerpoint/2010/main" val="30284521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0"/>
            <a:ext cx="8229600" cy="1143000"/>
          </a:xfrm>
        </p:spPr>
        <p:txBody>
          <a:bodyPr/>
          <a:lstStyle/>
          <a:p>
            <a:r>
              <a:rPr lang="en-US" dirty="0"/>
              <a:t>Test Time Reduction (2-RSRP)</a:t>
            </a:r>
            <a:endParaRPr lang="en-GB" dirty="0"/>
          </a:p>
        </p:txBody>
      </p:sp>
      <p:sp>
        <p:nvSpPr>
          <p:cNvPr id="3" name="Content Placeholder 2"/>
          <p:cNvSpPr>
            <a:spLocks noGrp="1"/>
          </p:cNvSpPr>
          <p:nvPr>
            <p:ph idx="1"/>
          </p:nvPr>
        </p:nvSpPr>
        <p:spPr>
          <a:xfrm>
            <a:off x="107504" y="1143000"/>
            <a:ext cx="8882543" cy="5814392"/>
          </a:xfrm>
          <a:noFill/>
        </p:spPr>
        <p:txBody>
          <a:bodyPr>
            <a:normAutofit/>
          </a:bodyPr>
          <a:lstStyle/>
          <a:p>
            <a:pPr lvl="1"/>
            <a:r>
              <a:rPr lang="en-US" altLang="zh-CN" sz="2400" dirty="0"/>
              <a:t>RSRP(B) based RX beam peak search </a:t>
            </a:r>
          </a:p>
          <a:p>
            <a:pPr lvl="2"/>
            <a:r>
              <a:rPr lang="en-US" altLang="zh-CN" sz="2000" dirty="0"/>
              <a:t>The general idea of RSRP(B) based RX beam peak search is agreed in RAN4</a:t>
            </a:r>
          </a:p>
          <a:p>
            <a:pPr lvl="2"/>
            <a:r>
              <a:rPr lang="en-US" altLang="zh-CN" sz="2000" dirty="0"/>
              <a:t>Further discuss whether to use RSRP or RSRPB for the procedure</a:t>
            </a:r>
          </a:p>
          <a:p>
            <a:pPr lvl="2"/>
            <a:r>
              <a:rPr lang="en-US" altLang="zh-CN" sz="2000" dirty="0"/>
              <a:t>Detailed test procedure on only RSRP(B)-based measurement or RSRP(B)&amp;EIS-based measurement needs further study</a:t>
            </a:r>
          </a:p>
          <a:p>
            <a:pPr lvl="1"/>
            <a:r>
              <a:rPr lang="en-US" altLang="zh-CN" sz="2400" dirty="0"/>
              <a:t>FFS RAN4 need to define a reasonable RSRP(B) accuracy at high power levels which is different as current TS 38.133</a:t>
            </a:r>
          </a:p>
          <a:p>
            <a:pPr lvl="2"/>
            <a:r>
              <a:rPr lang="en-US" altLang="zh-CN" sz="2000" dirty="0"/>
              <a:t>The RSRP(B) accuracy should be defined based on simulation campaign in RRM session</a:t>
            </a:r>
          </a:p>
          <a:p>
            <a:pPr lvl="1"/>
            <a:r>
              <a:rPr lang="en-US" altLang="zh-CN" sz="2400" dirty="0"/>
              <a:t>Further study RSRP(B) based RX beam peak search approach, including the test procedure, MU and UE performance impacts</a:t>
            </a:r>
          </a:p>
          <a:p>
            <a:pPr lvl="2"/>
            <a:endParaRPr lang="en-US" altLang="zh-CN" sz="2000" dirty="0"/>
          </a:p>
        </p:txBody>
      </p:sp>
      <p:sp>
        <p:nvSpPr>
          <p:cNvPr id="4" name="RS_Classification_Standard"/>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de-DE" sz="1100" b="1" kern="900" spc="100">
              <a:solidFill>
                <a:srgbClr val="000000"/>
              </a:solidFill>
            </a:endParaRPr>
          </a:p>
        </p:txBody>
      </p:sp>
    </p:spTree>
    <p:custDataLst>
      <p:tags r:id="rId1"/>
    </p:custDataLst>
    <p:extLst>
      <p:ext uri="{BB962C8B-B14F-4D97-AF65-F5344CB8AC3E}">
        <p14:creationId xmlns:p14="http://schemas.microsoft.com/office/powerpoint/2010/main" val="32843873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953" y="0"/>
            <a:ext cx="8882543" cy="1143000"/>
          </a:xfrm>
        </p:spPr>
        <p:txBody>
          <a:bodyPr/>
          <a:lstStyle/>
          <a:p>
            <a:r>
              <a:rPr lang="en-US" dirty="0"/>
              <a:t>Test Time Reduction (3-Single </a:t>
            </a:r>
            <a:r>
              <a:rPr lang="en-US" dirty="0" err="1"/>
              <a:t>Pol</a:t>
            </a:r>
            <a:r>
              <a:rPr lang="en-US" baseline="-25000" dirty="0" err="1"/>
              <a:t>link</a:t>
            </a:r>
            <a:r>
              <a:rPr lang="en-US" dirty="0"/>
              <a:t>)</a:t>
            </a:r>
            <a:endParaRPr lang="en-GB" dirty="0"/>
          </a:p>
        </p:txBody>
      </p:sp>
      <p:sp>
        <p:nvSpPr>
          <p:cNvPr id="3" name="Content Placeholder 2"/>
          <p:cNvSpPr>
            <a:spLocks noGrp="1"/>
          </p:cNvSpPr>
          <p:nvPr>
            <p:ph idx="1"/>
          </p:nvPr>
        </p:nvSpPr>
        <p:spPr>
          <a:xfrm>
            <a:off x="107504" y="1143000"/>
            <a:ext cx="8882543" cy="5814392"/>
          </a:xfrm>
          <a:noFill/>
        </p:spPr>
        <p:txBody>
          <a:bodyPr>
            <a:normAutofit/>
          </a:bodyPr>
          <a:lstStyle/>
          <a:p>
            <a:pPr lvl="1"/>
            <a:r>
              <a:rPr lang="en-US" altLang="zh-CN" sz="2400" dirty="0"/>
              <a:t>EIRP test of UL MIMO  </a:t>
            </a:r>
          </a:p>
          <a:p>
            <a:pPr lvl="2"/>
            <a:r>
              <a:rPr lang="en-US" altLang="zh-CN" sz="2000" dirty="0"/>
              <a:t>Single link polarization measurement is feasible for EIRP test in principle and details can be further optimized</a:t>
            </a:r>
          </a:p>
          <a:p>
            <a:pPr lvl="2"/>
            <a:r>
              <a:rPr lang="en-US" altLang="zh-CN" sz="2000" dirty="0"/>
              <a:t>Further study antenna impact etc.</a:t>
            </a:r>
          </a:p>
          <a:p>
            <a:pPr lvl="1"/>
            <a:r>
              <a:rPr lang="en-US" altLang="zh-CN" sz="2400" dirty="0"/>
              <a:t>EIRP test of </a:t>
            </a:r>
            <a:r>
              <a:rPr lang="en-US" altLang="zh-CN" sz="2400" dirty="0" err="1"/>
              <a:t>Tx</a:t>
            </a:r>
            <a:r>
              <a:rPr lang="en-US" altLang="zh-CN" sz="2400" dirty="0"/>
              <a:t> diversity</a:t>
            </a:r>
          </a:p>
          <a:p>
            <a:pPr lvl="2"/>
            <a:r>
              <a:rPr lang="en-US" altLang="zh-CN" sz="2000" dirty="0"/>
              <a:t>Single link polarization measurement is feasible for EIRP test in principle and details can be further optimized</a:t>
            </a:r>
          </a:p>
          <a:p>
            <a:pPr lvl="2"/>
            <a:r>
              <a:rPr lang="en-US" altLang="zh-CN" sz="2000" dirty="0"/>
              <a:t>Further study antenna impact etc.</a:t>
            </a:r>
          </a:p>
          <a:p>
            <a:pPr lvl="2"/>
            <a:endParaRPr lang="en-US" altLang="zh-CN" sz="2000" dirty="0"/>
          </a:p>
          <a:p>
            <a:pPr lvl="2"/>
            <a:endParaRPr lang="en-US" altLang="zh-CN" sz="2000" dirty="0"/>
          </a:p>
        </p:txBody>
      </p:sp>
      <p:sp>
        <p:nvSpPr>
          <p:cNvPr id="4" name="RS_Classification_Standard"/>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de-DE" sz="1100" b="1" kern="900" spc="100">
              <a:solidFill>
                <a:srgbClr val="000000"/>
              </a:solidFill>
            </a:endParaRPr>
          </a:p>
        </p:txBody>
      </p:sp>
    </p:spTree>
    <p:custDataLst>
      <p:tags r:id="rId1"/>
    </p:custDataLst>
    <p:extLst>
      <p:ext uri="{BB962C8B-B14F-4D97-AF65-F5344CB8AC3E}">
        <p14:creationId xmlns:p14="http://schemas.microsoft.com/office/powerpoint/2010/main" val="19505496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0"/>
            <a:ext cx="8229600" cy="1143000"/>
          </a:xfrm>
        </p:spPr>
        <p:txBody>
          <a:bodyPr/>
          <a:lstStyle/>
          <a:p>
            <a:r>
              <a:rPr lang="en-US" dirty="0"/>
              <a:t>Test Time Reduction (4-others)</a:t>
            </a:r>
            <a:endParaRPr lang="en-GB" dirty="0"/>
          </a:p>
        </p:txBody>
      </p:sp>
      <p:sp>
        <p:nvSpPr>
          <p:cNvPr id="3" name="Content Placeholder 2"/>
          <p:cNvSpPr>
            <a:spLocks noGrp="1"/>
          </p:cNvSpPr>
          <p:nvPr>
            <p:ph idx="1"/>
          </p:nvPr>
        </p:nvSpPr>
        <p:spPr>
          <a:xfrm>
            <a:off x="130728" y="1050266"/>
            <a:ext cx="8882543" cy="5814392"/>
          </a:xfrm>
          <a:noFill/>
        </p:spPr>
        <p:txBody>
          <a:bodyPr>
            <a:normAutofit fontScale="92500"/>
          </a:bodyPr>
          <a:lstStyle/>
          <a:p>
            <a:pPr lvl="1"/>
            <a:r>
              <a:rPr lang="en-US" altLang="zh-CN" sz="2400" dirty="0"/>
              <a:t>Beam sweeping techniques   </a:t>
            </a:r>
          </a:p>
          <a:p>
            <a:pPr lvl="2"/>
            <a:r>
              <a:rPr lang="en-US" altLang="zh-CN" sz="1800" dirty="0"/>
              <a:t>RAN4 identified that this is related to UE behavior, whether this approach can be applied for conformance testing is FFS</a:t>
            </a:r>
          </a:p>
          <a:p>
            <a:pPr lvl="1"/>
            <a:r>
              <a:rPr lang="en-US" altLang="zh-CN" sz="2400" dirty="0"/>
              <a:t>Define less sampling points for Rx test cases compared with Tx</a:t>
            </a:r>
          </a:p>
          <a:p>
            <a:pPr lvl="2"/>
            <a:r>
              <a:rPr lang="en-US" altLang="zh-CN" sz="1800" dirty="0"/>
              <a:t>This approach is considered as an additional option based on the potential new measurement grid of 4x2, to further reduce the test time</a:t>
            </a:r>
          </a:p>
          <a:p>
            <a:pPr lvl="2"/>
            <a:r>
              <a:rPr lang="en-US" altLang="zh-CN" sz="1800" dirty="0"/>
              <a:t>Needs further study the benefit after concluding the basic new measurement grid</a:t>
            </a:r>
          </a:p>
          <a:p>
            <a:pPr lvl="1"/>
            <a:r>
              <a:rPr lang="en-US" altLang="zh-CN" sz="2200" dirty="0"/>
              <a:t>OEMs may declare search ranges where a beam peak is possibly located (e.g. hemisphere) along with applicable DUT alignment options</a:t>
            </a:r>
          </a:p>
          <a:p>
            <a:pPr lvl="1"/>
            <a:r>
              <a:rPr lang="en-US" altLang="zh-CN" sz="2400" dirty="0"/>
              <a:t>Alternative search algorithms (e.g., coarse and fine searching)</a:t>
            </a:r>
          </a:p>
          <a:p>
            <a:pPr lvl="2"/>
            <a:r>
              <a:rPr lang="en-US" altLang="zh-CN" sz="1800" dirty="0"/>
              <a:t>This approach is considered as an additional option based on the potential new measurement grid of 4x2, to further reduce the test time</a:t>
            </a:r>
          </a:p>
          <a:p>
            <a:pPr lvl="2"/>
            <a:r>
              <a:rPr lang="en-US" altLang="zh-CN" sz="1800" dirty="0"/>
              <a:t>For Rx test cases, further discuss the necessarily of this approach ,if RSRP&amp;EIS-based approach is adopted for Rx beam peak searching</a:t>
            </a:r>
          </a:p>
          <a:p>
            <a:pPr lvl="1"/>
            <a:r>
              <a:rPr lang="en-US" altLang="zh-CN" sz="2400" dirty="0"/>
              <a:t>Fast spherical coverage test procedure</a:t>
            </a:r>
          </a:p>
          <a:p>
            <a:pPr lvl="2"/>
            <a:r>
              <a:rPr lang="en-US" altLang="zh-CN" sz="1800" dirty="0"/>
              <a:t>The approach can be applied in addition to the new measurement grids</a:t>
            </a:r>
          </a:p>
          <a:p>
            <a:pPr lvl="2"/>
            <a:r>
              <a:rPr lang="en-US" altLang="zh-CN" sz="1800" dirty="0"/>
              <a:t>The approach is considered a test time improvement, further details on the text proposal can be discussed next meeting.</a:t>
            </a:r>
          </a:p>
          <a:p>
            <a:pPr lvl="2"/>
            <a:endParaRPr lang="en-US" altLang="zh-CN" sz="1800" dirty="0">
              <a:solidFill>
                <a:schemeClr val="tx2">
                  <a:lumMod val="60000"/>
                  <a:lumOff val="40000"/>
                </a:schemeClr>
              </a:solidFill>
            </a:endParaRPr>
          </a:p>
        </p:txBody>
      </p:sp>
      <p:sp>
        <p:nvSpPr>
          <p:cNvPr id="4" name="RS_Classification_Standard"/>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de-DE" sz="1100" b="1" kern="900" spc="100">
              <a:solidFill>
                <a:srgbClr val="000000"/>
              </a:solidFill>
            </a:endParaRPr>
          </a:p>
        </p:txBody>
      </p:sp>
    </p:spTree>
    <p:custDataLst>
      <p:tags r:id="rId1"/>
    </p:custDataLst>
    <p:extLst>
      <p:ext uri="{BB962C8B-B14F-4D97-AF65-F5344CB8AC3E}">
        <p14:creationId xmlns:p14="http://schemas.microsoft.com/office/powerpoint/2010/main" val="26275689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51" y="332656"/>
            <a:ext cx="8229600" cy="1143000"/>
          </a:xfrm>
        </p:spPr>
        <p:txBody>
          <a:bodyPr/>
          <a:lstStyle/>
          <a:p>
            <a:r>
              <a:rPr lang="en-US" dirty="0"/>
              <a:t>Test time reduction: prioritization of candidate solutions </a:t>
            </a:r>
            <a:endParaRPr lang="en-GB" dirty="0"/>
          </a:p>
        </p:txBody>
      </p:sp>
      <p:sp>
        <p:nvSpPr>
          <p:cNvPr id="3" name="Content Placeholder 2"/>
          <p:cNvSpPr>
            <a:spLocks noGrp="1"/>
          </p:cNvSpPr>
          <p:nvPr>
            <p:ph idx="1"/>
          </p:nvPr>
        </p:nvSpPr>
        <p:spPr>
          <a:xfrm>
            <a:off x="184480" y="1700808"/>
            <a:ext cx="8882543" cy="5814392"/>
          </a:xfrm>
          <a:noFill/>
        </p:spPr>
        <p:txBody>
          <a:bodyPr>
            <a:normAutofit/>
          </a:bodyPr>
          <a:lstStyle/>
          <a:p>
            <a:r>
              <a:rPr lang="en-US" altLang="ja-JP" dirty="0"/>
              <a:t>Prioritization of candidate solutions</a:t>
            </a:r>
          </a:p>
          <a:p>
            <a:pPr lvl="1"/>
            <a:r>
              <a:rPr lang="en-US" altLang="ja-JP" dirty="0"/>
              <a:t>Options 1-MG, 2-RSRP, and 3-Single </a:t>
            </a:r>
            <a:r>
              <a:rPr lang="en-US" altLang="ja-JP" dirty="0" err="1"/>
              <a:t>Pol</a:t>
            </a:r>
            <a:r>
              <a:rPr lang="en-US" altLang="ja-JP" baseline="-25000" dirty="0" err="1"/>
              <a:t>link</a:t>
            </a:r>
            <a:r>
              <a:rPr lang="en-US" altLang="ja-JP" baseline="-25000" dirty="0"/>
              <a:t> </a:t>
            </a:r>
            <a:r>
              <a:rPr lang="en-US" altLang="ja-JP" dirty="0"/>
              <a:t>are prioritized in the study, and their completion can conclude the test time reduction objective</a:t>
            </a:r>
          </a:p>
          <a:p>
            <a:pPr lvl="1"/>
            <a:r>
              <a:rPr lang="en-US" altLang="ja-JP" dirty="0"/>
              <a:t>Work on 4-Others, including potential new options, is not precluded</a:t>
            </a:r>
          </a:p>
          <a:p>
            <a:pPr lvl="2"/>
            <a:endParaRPr lang="en-US" altLang="zh-CN" sz="1800" dirty="0">
              <a:solidFill>
                <a:schemeClr val="tx2">
                  <a:lumMod val="60000"/>
                  <a:lumOff val="40000"/>
                </a:schemeClr>
              </a:solidFill>
            </a:endParaRPr>
          </a:p>
        </p:txBody>
      </p:sp>
      <p:sp>
        <p:nvSpPr>
          <p:cNvPr id="4" name="RS_Classification_Standard"/>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de-DE" sz="1100" b="1" kern="900" spc="100">
              <a:solidFill>
                <a:srgbClr val="000000"/>
              </a:solidFill>
            </a:endParaRPr>
          </a:p>
        </p:txBody>
      </p:sp>
    </p:spTree>
    <p:custDataLst>
      <p:tags r:id="rId1"/>
    </p:custDataLst>
    <p:extLst>
      <p:ext uri="{BB962C8B-B14F-4D97-AF65-F5344CB8AC3E}">
        <p14:creationId xmlns:p14="http://schemas.microsoft.com/office/powerpoint/2010/main" val="32961197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0"/>
            <a:ext cx="8229600" cy="1143000"/>
          </a:xfrm>
        </p:spPr>
        <p:txBody>
          <a:bodyPr/>
          <a:lstStyle/>
          <a:p>
            <a:r>
              <a:rPr lang="en-US" dirty="0"/>
              <a:t>Reference</a:t>
            </a:r>
            <a:endParaRPr lang="en-GB" dirty="0"/>
          </a:p>
        </p:txBody>
      </p:sp>
      <p:sp>
        <p:nvSpPr>
          <p:cNvPr id="4" name="RS_Classification_Standard"/>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de-DE" sz="1100" b="1" kern="900" spc="100">
              <a:solidFill>
                <a:srgbClr val="000000"/>
              </a:solidFill>
            </a:endParaRPr>
          </a:p>
        </p:txBody>
      </p:sp>
      <p:graphicFrame>
        <p:nvGraphicFramePr>
          <p:cNvPr id="7" name="表格 6">
            <a:extLst>
              <a:ext uri="{FF2B5EF4-FFF2-40B4-BE49-F238E27FC236}">
                <a16:creationId xmlns:a16="http://schemas.microsoft.com/office/drawing/2014/main" id="{FD0379BB-4A4A-457E-A5AD-8939EB46EB60}"/>
              </a:ext>
            </a:extLst>
          </p:cNvPr>
          <p:cNvGraphicFramePr>
            <a:graphicFrameLocks noGrp="1"/>
          </p:cNvGraphicFramePr>
          <p:nvPr>
            <p:extLst/>
          </p:nvPr>
        </p:nvGraphicFramePr>
        <p:xfrm>
          <a:off x="467544" y="1143000"/>
          <a:ext cx="8208913" cy="4704943"/>
        </p:xfrm>
        <a:graphic>
          <a:graphicData uri="http://schemas.openxmlformats.org/drawingml/2006/table">
            <a:tbl>
              <a:tblPr/>
              <a:tblGrid>
                <a:gridCol w="1254866">
                  <a:extLst>
                    <a:ext uri="{9D8B030D-6E8A-4147-A177-3AD203B41FA5}">
                      <a16:colId xmlns:a16="http://schemas.microsoft.com/office/drawing/2014/main" val="2539928711"/>
                    </a:ext>
                  </a:extLst>
                </a:gridCol>
                <a:gridCol w="5019462">
                  <a:extLst>
                    <a:ext uri="{9D8B030D-6E8A-4147-A177-3AD203B41FA5}">
                      <a16:colId xmlns:a16="http://schemas.microsoft.com/office/drawing/2014/main" val="2221012408"/>
                    </a:ext>
                  </a:extLst>
                </a:gridCol>
                <a:gridCol w="1934585">
                  <a:extLst>
                    <a:ext uri="{9D8B030D-6E8A-4147-A177-3AD203B41FA5}">
                      <a16:colId xmlns:a16="http://schemas.microsoft.com/office/drawing/2014/main" val="4212082826"/>
                    </a:ext>
                  </a:extLst>
                </a:gridCol>
              </a:tblGrid>
              <a:tr h="224848">
                <a:tc>
                  <a:txBody>
                    <a:bodyPr/>
                    <a:lstStyle/>
                    <a:p>
                      <a:pPr algn="ctr" fontAlgn="t"/>
                      <a:r>
                        <a:rPr lang="en-US" sz="1200" b="1" i="0" u="none" strike="noStrike" dirty="0" err="1">
                          <a:solidFill>
                            <a:srgbClr val="FFFFFF"/>
                          </a:solidFill>
                          <a:effectLst/>
                          <a:latin typeface="Arial" panose="020B0604020202020204" pitchFamily="34" charset="0"/>
                        </a:rPr>
                        <a:t>TDoc</a:t>
                      </a:r>
                      <a:endParaRPr lang="en-US" sz="1200" b="1" i="0" u="none" strike="noStrike" dirty="0">
                        <a:solidFill>
                          <a:srgbClr val="FFFFFF"/>
                        </a:solidFill>
                        <a:effectLst/>
                        <a:latin typeface="Arial" panose="020B0604020202020204" pitchFamily="34" charset="0"/>
                      </a:endParaRP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1">
                        <a:lumMod val="65000"/>
                      </a:schemeClr>
                    </a:solidFill>
                  </a:tcPr>
                </a:tc>
                <a:tc>
                  <a:txBody>
                    <a:bodyPr/>
                    <a:lstStyle/>
                    <a:p>
                      <a:pPr algn="ctr" fontAlgn="t"/>
                      <a:r>
                        <a:rPr lang="en-US" sz="1200" b="1" i="0" u="none" strike="noStrike" dirty="0">
                          <a:solidFill>
                            <a:srgbClr val="FFFFFF"/>
                          </a:solidFill>
                          <a:effectLst/>
                          <a:latin typeface="Arial" panose="020B0604020202020204" pitchFamily="34" charset="0"/>
                        </a:rPr>
                        <a:t>Title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1">
                        <a:lumMod val="65000"/>
                      </a:schemeClr>
                    </a:solidFill>
                  </a:tcPr>
                </a:tc>
                <a:tc>
                  <a:txBody>
                    <a:bodyPr/>
                    <a:lstStyle/>
                    <a:p>
                      <a:pPr algn="ctr" fontAlgn="t"/>
                      <a:r>
                        <a:rPr lang="en-US" sz="1200" b="1" i="0" u="none" strike="noStrike" dirty="0">
                          <a:solidFill>
                            <a:srgbClr val="FFFFFF"/>
                          </a:solidFill>
                          <a:effectLst/>
                          <a:latin typeface="Arial" panose="020B0604020202020204" pitchFamily="34" charset="0"/>
                        </a:rPr>
                        <a:t>Source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1352178986"/>
                  </a:ext>
                </a:extLst>
              </a:tr>
              <a:tr h="294428">
                <a:tc>
                  <a:txBody>
                    <a:bodyPr/>
                    <a:lstStyle/>
                    <a:p>
                      <a:pPr algn="l" fontAlgn="t"/>
                      <a:r>
                        <a:rPr lang="en-US" sz="1100" b="0" i="0" u="sng" strike="noStrike">
                          <a:solidFill>
                            <a:srgbClr val="0000FF"/>
                          </a:solidFill>
                          <a:effectLst/>
                          <a:latin typeface="Arial" panose="020B0604020202020204" pitchFamily="34" charset="0"/>
                          <a:hlinkClick r:id="rId4"/>
                        </a:rPr>
                        <a:t>R4-2100098</a:t>
                      </a:r>
                      <a:endParaRPr lang="en-US" sz="1100" b="0"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1100" b="0" i="0" u="none" strike="noStrike">
                          <a:solidFill>
                            <a:srgbClr val="000000"/>
                          </a:solidFill>
                          <a:effectLst/>
                          <a:latin typeface="Arial" panose="020B0604020202020204" pitchFamily="34" charset="0"/>
                        </a:rPr>
                        <a:t>DUT repositioning during ETC measurement in FR2</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1100" b="0" i="0" u="none" strike="noStrike">
                          <a:solidFill>
                            <a:srgbClr val="000000"/>
                          </a:solidFill>
                          <a:effectLst/>
                          <a:latin typeface="Arial" panose="020B0604020202020204" pitchFamily="34" charset="0"/>
                        </a:rPr>
                        <a:t>Anritsu corporation</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823871079"/>
                  </a:ext>
                </a:extLst>
              </a:tr>
              <a:tr h="317251">
                <a:tc>
                  <a:txBody>
                    <a:bodyPr/>
                    <a:lstStyle/>
                    <a:p>
                      <a:pPr algn="l" fontAlgn="t"/>
                      <a:r>
                        <a:rPr lang="en-US" sz="1100" b="0" i="0" u="sng" strike="noStrike">
                          <a:solidFill>
                            <a:srgbClr val="0000FF"/>
                          </a:solidFill>
                          <a:effectLst/>
                          <a:latin typeface="Arial" panose="020B0604020202020204" pitchFamily="34" charset="0"/>
                          <a:hlinkClick r:id="rId5"/>
                        </a:rPr>
                        <a:t>R4-2100161</a:t>
                      </a:r>
                      <a:endParaRPr lang="en-US" sz="1100" b="0"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1100" b="0" i="0" u="none" strike="noStrike">
                          <a:solidFill>
                            <a:srgbClr val="000000"/>
                          </a:solidFill>
                          <a:effectLst/>
                          <a:latin typeface="Arial" panose="020B0604020202020204" pitchFamily="34" charset="0"/>
                        </a:rPr>
                        <a:t>Test time reduction in FR2 using beam sweeping</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1100" b="0" i="0" u="none" strike="noStrike">
                          <a:solidFill>
                            <a:srgbClr val="000000"/>
                          </a:solidFill>
                          <a:effectLst/>
                          <a:latin typeface="Arial" panose="020B0604020202020204" pitchFamily="34" charset="0"/>
                        </a:rPr>
                        <a:t>Fraunhofer HHI, Fraunhofer IIS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855905928"/>
                  </a:ext>
                </a:extLst>
              </a:tr>
              <a:tr h="294428">
                <a:tc>
                  <a:txBody>
                    <a:bodyPr/>
                    <a:lstStyle/>
                    <a:p>
                      <a:pPr algn="l" fontAlgn="t"/>
                      <a:r>
                        <a:rPr lang="en-US" sz="1100" b="0" i="0" u="sng" strike="noStrike">
                          <a:solidFill>
                            <a:srgbClr val="0000FF"/>
                          </a:solidFill>
                          <a:effectLst/>
                          <a:latin typeface="Arial" panose="020B0604020202020204" pitchFamily="34" charset="0"/>
                          <a:hlinkClick r:id="rId6"/>
                        </a:rPr>
                        <a:t>R4-2100245</a:t>
                      </a:r>
                      <a:endParaRPr lang="en-US" sz="1100" b="0"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1100" b="0" i="0" u="none" strike="noStrike" dirty="0">
                          <a:solidFill>
                            <a:srgbClr val="000000"/>
                          </a:solidFill>
                          <a:effectLst/>
                          <a:latin typeface="Arial" panose="020B0604020202020204" pitchFamily="34" charset="0"/>
                        </a:rPr>
                        <a:t>Test time reduction in OTA measurement</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1100" b="0" i="0" u="none" strike="noStrike">
                          <a:solidFill>
                            <a:srgbClr val="000000"/>
                          </a:solidFill>
                          <a:effectLst/>
                          <a:latin typeface="Arial" panose="020B0604020202020204" pitchFamily="34" charset="0"/>
                        </a:rPr>
                        <a:t>Anritsu Corporation</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76574459"/>
                  </a:ext>
                </a:extLst>
              </a:tr>
              <a:tr h="317251">
                <a:tc>
                  <a:txBody>
                    <a:bodyPr/>
                    <a:lstStyle/>
                    <a:p>
                      <a:pPr algn="l" fontAlgn="t"/>
                      <a:r>
                        <a:rPr lang="en-US" sz="1100" b="0" i="0" u="sng" strike="noStrike">
                          <a:solidFill>
                            <a:srgbClr val="0000FF"/>
                          </a:solidFill>
                          <a:effectLst/>
                          <a:latin typeface="Arial" panose="020B0604020202020204" pitchFamily="34" charset="0"/>
                          <a:hlinkClick r:id="rId7"/>
                        </a:rPr>
                        <a:t>R4-2100528</a:t>
                      </a:r>
                      <a:endParaRPr lang="en-US" sz="1100" b="0"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1100" b="0" i="0" u="none" strike="noStrike">
                          <a:solidFill>
                            <a:srgbClr val="000000"/>
                          </a:solidFill>
                          <a:effectLst/>
                          <a:latin typeface="Arial" panose="020B0604020202020204" pitchFamily="34" charset="0"/>
                        </a:rPr>
                        <a:t>Impact of ET on measurement uncertainty and test tolerance of spherical coverage EIRP and EIS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1100" b="0" i="0" u="none" strike="noStrike">
                          <a:solidFill>
                            <a:srgbClr val="000000"/>
                          </a:solidFill>
                          <a:effectLst/>
                          <a:latin typeface="Arial" panose="020B0604020202020204" pitchFamily="34" charset="0"/>
                        </a:rPr>
                        <a:t>Apple Inc.</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55037540"/>
                  </a:ext>
                </a:extLst>
              </a:tr>
              <a:tr h="294428">
                <a:tc>
                  <a:txBody>
                    <a:bodyPr/>
                    <a:lstStyle/>
                    <a:p>
                      <a:pPr algn="l" fontAlgn="t"/>
                      <a:r>
                        <a:rPr lang="en-US" sz="1100" b="0" i="0" u="sng" strike="noStrike">
                          <a:solidFill>
                            <a:srgbClr val="0000FF"/>
                          </a:solidFill>
                          <a:effectLst/>
                          <a:latin typeface="Arial" panose="020B0604020202020204" pitchFamily="34" charset="0"/>
                          <a:hlinkClick r:id="rId8"/>
                        </a:rPr>
                        <a:t>R4-2100665</a:t>
                      </a:r>
                      <a:endParaRPr lang="en-US" sz="1100" b="0"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1100" b="0" i="0" u="none" strike="noStrike">
                          <a:solidFill>
                            <a:srgbClr val="000000"/>
                          </a:solidFill>
                          <a:effectLst/>
                          <a:latin typeface="Arial" panose="020B0604020202020204" pitchFamily="34" charset="0"/>
                        </a:rPr>
                        <a:t>Discussion on enhance test method to reduce FR2 OTA test time</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1100" b="0" i="0" u="none" strike="noStrike">
                          <a:solidFill>
                            <a:srgbClr val="000000"/>
                          </a:solidFill>
                          <a:effectLst/>
                          <a:latin typeface="Arial" panose="020B0604020202020204" pitchFamily="34" charset="0"/>
                        </a:rPr>
                        <a:t>LG Electronics Inc.</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874349805"/>
                  </a:ext>
                </a:extLst>
              </a:tr>
              <a:tr h="294428">
                <a:tc>
                  <a:txBody>
                    <a:bodyPr/>
                    <a:lstStyle/>
                    <a:p>
                      <a:pPr algn="l" fontAlgn="t"/>
                      <a:r>
                        <a:rPr lang="en-US" sz="1100" b="0" i="0" u="sng" strike="noStrike">
                          <a:solidFill>
                            <a:srgbClr val="0000FF"/>
                          </a:solidFill>
                          <a:effectLst/>
                          <a:latin typeface="Arial" panose="020B0604020202020204" pitchFamily="34" charset="0"/>
                          <a:hlinkClick r:id="rId9"/>
                        </a:rPr>
                        <a:t>R4-2100895</a:t>
                      </a:r>
                      <a:endParaRPr lang="en-US" sz="1100" b="0"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1100" b="0" i="0" u="none" strike="noStrike">
                          <a:solidFill>
                            <a:srgbClr val="000000"/>
                          </a:solidFill>
                          <a:effectLst/>
                          <a:latin typeface="Arial" panose="020B0604020202020204" pitchFamily="34" charset="0"/>
                        </a:rPr>
                        <a:t>Discussion on FR2 test time reduction</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1100" b="0" i="0" u="none" strike="noStrike">
                          <a:solidFill>
                            <a:srgbClr val="000000"/>
                          </a:solidFill>
                          <a:effectLst/>
                          <a:latin typeface="Arial" panose="020B0604020202020204" pitchFamily="34" charset="0"/>
                        </a:rPr>
                        <a:t>Samsung</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190994809"/>
                  </a:ext>
                </a:extLst>
              </a:tr>
              <a:tr h="294428">
                <a:tc>
                  <a:txBody>
                    <a:bodyPr/>
                    <a:lstStyle/>
                    <a:p>
                      <a:pPr algn="l" fontAlgn="t"/>
                      <a:r>
                        <a:rPr lang="en-US" sz="1100" b="0" i="0" u="sng" strike="noStrike">
                          <a:solidFill>
                            <a:srgbClr val="0000FF"/>
                          </a:solidFill>
                          <a:effectLst/>
                          <a:latin typeface="Arial" panose="020B0604020202020204" pitchFamily="34" charset="0"/>
                          <a:hlinkClick r:id="rId10"/>
                        </a:rPr>
                        <a:t>R4-2101828</a:t>
                      </a:r>
                      <a:endParaRPr lang="en-US" sz="1100" b="0"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1100" b="0" i="0" u="none" strike="noStrike">
                          <a:solidFill>
                            <a:srgbClr val="000000"/>
                          </a:solidFill>
                          <a:effectLst/>
                          <a:latin typeface="Arial" panose="020B0604020202020204" pitchFamily="34" charset="0"/>
                        </a:rPr>
                        <a:t>Discussions on FR2 Extreme temperature conditions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1100" b="0" i="0" u="none" strike="noStrike">
                          <a:solidFill>
                            <a:srgbClr val="000000"/>
                          </a:solidFill>
                          <a:effectLst/>
                          <a:latin typeface="Arial" panose="020B0604020202020204" pitchFamily="34" charset="0"/>
                        </a:rPr>
                        <a:t>vivo</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976347619"/>
                  </a:ext>
                </a:extLst>
              </a:tr>
              <a:tr h="294428">
                <a:tc>
                  <a:txBody>
                    <a:bodyPr/>
                    <a:lstStyle/>
                    <a:p>
                      <a:pPr algn="l" fontAlgn="t"/>
                      <a:r>
                        <a:rPr lang="en-US" sz="1100" b="0" i="0" u="sng" strike="noStrike">
                          <a:solidFill>
                            <a:srgbClr val="0000FF"/>
                          </a:solidFill>
                          <a:effectLst/>
                          <a:latin typeface="Arial" panose="020B0604020202020204" pitchFamily="34" charset="0"/>
                          <a:hlinkClick r:id="rId11"/>
                        </a:rPr>
                        <a:t>R4-2101829</a:t>
                      </a:r>
                      <a:endParaRPr lang="en-US" sz="1100" b="0"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1100" b="0" i="0" u="none" strike="noStrike">
                          <a:solidFill>
                            <a:srgbClr val="000000"/>
                          </a:solidFill>
                          <a:effectLst/>
                          <a:latin typeface="Arial" panose="020B0604020202020204" pitchFamily="34" charset="0"/>
                        </a:rPr>
                        <a:t>Discussions on Test Time Reduction for NR FR2 RF</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1100" b="0" i="0" u="none" strike="noStrike">
                          <a:solidFill>
                            <a:srgbClr val="000000"/>
                          </a:solidFill>
                          <a:effectLst/>
                          <a:latin typeface="Arial" panose="020B0604020202020204" pitchFamily="34" charset="0"/>
                        </a:rPr>
                        <a:t>vivo</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369668836"/>
                  </a:ext>
                </a:extLst>
              </a:tr>
              <a:tr h="294428">
                <a:tc>
                  <a:txBody>
                    <a:bodyPr/>
                    <a:lstStyle/>
                    <a:p>
                      <a:pPr algn="l" fontAlgn="t"/>
                      <a:r>
                        <a:rPr lang="en-US" sz="1100" b="0" i="0" u="sng" strike="noStrike">
                          <a:solidFill>
                            <a:srgbClr val="0000FF"/>
                          </a:solidFill>
                          <a:effectLst/>
                          <a:latin typeface="Arial" panose="020B0604020202020204" pitchFamily="34" charset="0"/>
                          <a:hlinkClick r:id="rId12"/>
                        </a:rPr>
                        <a:t>R4-2102088</a:t>
                      </a:r>
                      <a:endParaRPr lang="en-US" sz="1100" b="0"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1100" b="0" i="0" u="none" strike="noStrike" dirty="0">
                          <a:solidFill>
                            <a:srgbClr val="000000"/>
                          </a:solidFill>
                          <a:effectLst/>
                          <a:latin typeface="Arial" panose="020B0604020202020204" pitchFamily="34" charset="0"/>
                        </a:rPr>
                        <a:t>Discussion on test time reduction methods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1100" b="0" i="0" u="none" strike="noStrike">
                          <a:solidFill>
                            <a:srgbClr val="000000"/>
                          </a:solidFill>
                          <a:effectLst/>
                          <a:latin typeface="Arial" panose="020B0604020202020204" pitchFamily="34" charset="0"/>
                        </a:rPr>
                        <a:t>Rohde &amp; Schwarz</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348056633"/>
                  </a:ext>
                </a:extLst>
              </a:tr>
              <a:tr h="294428">
                <a:tc>
                  <a:txBody>
                    <a:bodyPr/>
                    <a:lstStyle/>
                    <a:p>
                      <a:pPr algn="l" fontAlgn="t"/>
                      <a:r>
                        <a:rPr lang="en-US" sz="1100" b="0" i="0" u="sng" strike="noStrike">
                          <a:solidFill>
                            <a:srgbClr val="0000FF"/>
                          </a:solidFill>
                          <a:effectLst/>
                          <a:latin typeface="Arial" panose="020B0604020202020204" pitchFamily="34" charset="0"/>
                          <a:hlinkClick r:id="rId13"/>
                        </a:rPr>
                        <a:t>R4-2102401</a:t>
                      </a:r>
                      <a:endParaRPr lang="en-US" sz="1100" b="0"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1100" b="0" i="0" u="none" strike="noStrike">
                          <a:solidFill>
                            <a:srgbClr val="000000"/>
                          </a:solidFill>
                          <a:effectLst/>
                          <a:latin typeface="Arial" panose="020B0604020202020204" pitchFamily="34" charset="0"/>
                        </a:rPr>
                        <a:t>Analysis on reducing test time</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1100" b="0" i="0" u="none" strike="noStrike">
                          <a:solidFill>
                            <a:srgbClr val="000000"/>
                          </a:solidFill>
                          <a:effectLst/>
                          <a:latin typeface="Arial" panose="020B0604020202020204" pitchFamily="34" charset="0"/>
                        </a:rPr>
                        <a:t>Huawei, HiSilicon</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44699511"/>
                  </a:ext>
                </a:extLst>
              </a:tr>
              <a:tr h="441642">
                <a:tc>
                  <a:txBody>
                    <a:bodyPr/>
                    <a:lstStyle/>
                    <a:p>
                      <a:pPr algn="l" fontAlgn="t"/>
                      <a:r>
                        <a:rPr lang="en-US" sz="1100" b="0" i="0" u="sng" strike="noStrike">
                          <a:solidFill>
                            <a:srgbClr val="0000FF"/>
                          </a:solidFill>
                          <a:effectLst/>
                          <a:latin typeface="Arial" panose="020B0604020202020204" pitchFamily="34" charset="0"/>
                          <a:hlinkClick r:id="rId14"/>
                        </a:rPr>
                        <a:t>R4-2102617</a:t>
                      </a:r>
                      <a:endParaRPr lang="en-US" sz="1100" b="0"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1100" b="0" i="0" u="none" strike="noStrike">
                          <a:solidFill>
                            <a:srgbClr val="000000"/>
                          </a:solidFill>
                          <a:effectLst/>
                          <a:latin typeface="Arial" panose="020B0604020202020204" pitchFamily="34" charset="0"/>
                        </a:rPr>
                        <a:t>On extreme temperature condition testing</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1100" b="0" i="0" u="none" strike="noStrike">
                          <a:solidFill>
                            <a:srgbClr val="000000"/>
                          </a:solidFill>
                          <a:effectLst/>
                          <a:latin typeface="Arial" panose="020B0604020202020204" pitchFamily="34" charset="0"/>
                        </a:rPr>
                        <a:t>Keysight Technologies UK Ltd</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44993347"/>
                  </a:ext>
                </a:extLst>
              </a:tr>
              <a:tr h="441642">
                <a:tc>
                  <a:txBody>
                    <a:bodyPr/>
                    <a:lstStyle/>
                    <a:p>
                      <a:pPr algn="l" fontAlgn="t"/>
                      <a:r>
                        <a:rPr lang="en-US" sz="1100" b="0" i="0" u="sng" strike="noStrike">
                          <a:solidFill>
                            <a:srgbClr val="0000FF"/>
                          </a:solidFill>
                          <a:effectLst/>
                          <a:latin typeface="Arial" panose="020B0604020202020204" pitchFamily="34" charset="0"/>
                          <a:hlinkClick r:id="rId15"/>
                        </a:rPr>
                        <a:t>R4-2102618</a:t>
                      </a:r>
                      <a:endParaRPr lang="en-US" sz="1100" b="0"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1100" b="0" i="0" u="none" strike="noStrike">
                          <a:solidFill>
                            <a:srgbClr val="000000"/>
                          </a:solidFill>
                          <a:effectLst/>
                          <a:latin typeface="Arial" panose="020B0604020202020204" pitchFamily="34" charset="0"/>
                        </a:rPr>
                        <a:t>On Test Time Enhancements based on different Antenna Array Assumptions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1100" b="0" i="0" u="none" strike="noStrike">
                          <a:solidFill>
                            <a:srgbClr val="000000"/>
                          </a:solidFill>
                          <a:effectLst/>
                          <a:latin typeface="Arial" panose="020B0604020202020204" pitchFamily="34" charset="0"/>
                        </a:rPr>
                        <a:t>Keysight Technologies UK Ltd</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521438236"/>
                  </a:ext>
                </a:extLst>
              </a:tr>
              <a:tr h="294428">
                <a:tc>
                  <a:txBody>
                    <a:bodyPr/>
                    <a:lstStyle/>
                    <a:p>
                      <a:pPr algn="l" fontAlgn="t"/>
                      <a:r>
                        <a:rPr lang="en-US" sz="1100" b="0" i="0" u="sng" strike="noStrike" dirty="0">
                          <a:solidFill>
                            <a:srgbClr val="0000FF"/>
                          </a:solidFill>
                          <a:effectLst/>
                          <a:latin typeface="Arial" panose="020B0604020202020204" pitchFamily="34" charset="0"/>
                          <a:hlinkClick r:id="rId16"/>
                        </a:rPr>
                        <a:t>R4-2102675</a:t>
                      </a:r>
                      <a:endParaRPr lang="en-US" sz="1100" b="0"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1100" b="0" i="0" u="none" strike="noStrike" dirty="0">
                          <a:solidFill>
                            <a:srgbClr val="000000"/>
                          </a:solidFill>
                          <a:effectLst/>
                          <a:latin typeface="Arial" panose="020B0604020202020204" pitchFamily="34" charset="0"/>
                        </a:rPr>
                        <a:t>FR2 testability in ETC</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1100" b="0" i="0" u="none" strike="noStrike" dirty="0">
                          <a:solidFill>
                            <a:srgbClr val="000000"/>
                          </a:solidFill>
                          <a:effectLst/>
                          <a:latin typeface="Arial" panose="020B0604020202020204" pitchFamily="34" charset="0"/>
                        </a:rPr>
                        <a:t>Qualcomm Incorporated</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982476330"/>
                  </a:ext>
                </a:extLst>
              </a:tr>
              <a:tr h="294428">
                <a:tc>
                  <a:txBody>
                    <a:bodyPr/>
                    <a:lstStyle/>
                    <a:p>
                      <a:pPr algn="l" fontAlgn="t"/>
                      <a:r>
                        <a:rPr lang="en-US" sz="1100" b="0" i="0" u="sng" strike="noStrike" dirty="0">
                          <a:solidFill>
                            <a:srgbClr val="0000FF"/>
                          </a:solidFill>
                          <a:effectLst/>
                          <a:latin typeface="Arial" panose="020B0604020202020204" pitchFamily="34" charset="0"/>
                        </a:rPr>
                        <a:t>R4-2103952</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1100" b="0" i="0" u="none" strike="noStrike" dirty="0">
                          <a:solidFill>
                            <a:srgbClr val="000000"/>
                          </a:solidFill>
                          <a:effectLst/>
                          <a:latin typeface="Arial" panose="020B0604020202020204" pitchFamily="34" charset="0"/>
                        </a:rPr>
                        <a:t>Email discussion summary for [98e][330] FR2_enhTestMethods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1100" b="0" i="0" u="none" strike="noStrike" dirty="0">
                          <a:solidFill>
                            <a:srgbClr val="000000"/>
                          </a:solidFill>
                          <a:effectLst/>
                          <a:latin typeface="Arial" panose="020B0604020202020204" pitchFamily="34" charset="0"/>
                        </a:rPr>
                        <a:t>Moderator (Apple)</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538943194"/>
                  </a:ext>
                </a:extLst>
              </a:tr>
            </a:tbl>
          </a:graphicData>
        </a:graphic>
      </p:graphicFrame>
    </p:spTree>
    <p:custDataLst>
      <p:tags r:id="rId1"/>
    </p:custDataLst>
    <p:extLst>
      <p:ext uri="{BB962C8B-B14F-4D97-AF65-F5344CB8AC3E}">
        <p14:creationId xmlns:p14="http://schemas.microsoft.com/office/powerpoint/2010/main" val="55137219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RS_CLASSIFICATION_RESETFORMATTING" val="True"/>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5.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6.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7.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8.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9.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7CD74E91CD4AF408185E1FC416F4AC4" ma:contentTypeVersion="12" ma:contentTypeDescription="Create a new document." ma:contentTypeScope="" ma:versionID="28f9cf7ff0947e6ff336ed57262b94f6">
  <xsd:schema xmlns:xsd="http://www.w3.org/2001/XMLSchema" xmlns:xs="http://www.w3.org/2001/XMLSchema" xmlns:p="http://schemas.microsoft.com/office/2006/metadata/properties" xmlns:ns2="bdd78157-346c-4767-bfdd-352789a5c5f1" xmlns:ns3="878f5c59-aec9-459c-acf8-8cf941473193" targetNamespace="http://schemas.microsoft.com/office/2006/metadata/properties" ma:root="true" ma:fieldsID="3e074cbbecf9664a3b9bd27592852fad" ns2:_="" ns3:_="">
    <xsd:import namespace="bdd78157-346c-4767-bfdd-352789a5c5f1"/>
    <xsd:import namespace="878f5c59-aec9-459c-acf8-8cf941473193"/>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dd78157-346c-4767-bfdd-352789a5c5f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MediaServiceLocation" ma:internalName="MediaServiceLocation"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78f5c59-aec9-459c-acf8-8cf941473193"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2BAB1D7-0253-4579-8856-F8B17F9D2A0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dd78157-346c-4767-bfdd-352789a5c5f1"/>
    <ds:schemaRef ds:uri="878f5c59-aec9-459c-acf8-8cf94147319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EC46D2F-2B5C-4945-B9A0-8F53F9D5C4C6}">
  <ds:schemaRefs>
    <ds:schemaRef ds:uri="http://schemas.microsoft.com/sharepoint/v3/contenttype/forms"/>
  </ds:schemaRefs>
</ds:datastoreItem>
</file>

<file path=customXml/itemProps3.xml><?xml version="1.0" encoding="utf-8"?>
<ds:datastoreItem xmlns:ds="http://schemas.openxmlformats.org/officeDocument/2006/customXml" ds:itemID="{1F6E5432-22C9-4DE3-B7FA-038EA267B234}">
  <ds:schemaRefs>
    <ds:schemaRef ds:uri="http://www.w3.org/XML/1998/namespace"/>
    <ds:schemaRef ds:uri="http://purl.org/dc/elements/1.1/"/>
    <ds:schemaRef ds:uri="http://schemas.microsoft.com/office/2006/documentManagement/types"/>
    <ds:schemaRef ds:uri="http://schemas.openxmlformats.org/package/2006/metadata/core-properties"/>
    <ds:schemaRef ds:uri="http://schemas.microsoft.com/office/infopath/2007/PartnerControls"/>
    <ds:schemaRef ds:uri="http://purl.org/dc/dcmitype/"/>
    <ds:schemaRef ds:uri="878f5c59-aec9-459c-acf8-8cf941473193"/>
    <ds:schemaRef ds:uri="http://purl.org/dc/terms/"/>
    <ds:schemaRef ds:uri="bdd78157-346c-4767-bfdd-352789a5c5f1"/>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205</TotalTime>
  <Words>983</Words>
  <Application>Microsoft Office PowerPoint</Application>
  <PresentationFormat>全屏显示(4:3)</PresentationFormat>
  <Paragraphs>124</Paragraphs>
  <Slides>8</Slides>
  <Notes>8</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8</vt:i4>
      </vt:variant>
    </vt:vector>
  </HeadingPairs>
  <TitlesOfParts>
    <vt:vector size="15" baseType="lpstr">
      <vt:lpstr>Malgun Gothic</vt:lpstr>
      <vt:lpstr>ＭＳ Ｐゴシック</vt:lpstr>
      <vt:lpstr>宋体</vt:lpstr>
      <vt:lpstr>Arial</vt:lpstr>
      <vt:lpstr>Calibri</vt:lpstr>
      <vt:lpstr>Times New Roman</vt:lpstr>
      <vt:lpstr>Office 主题</vt:lpstr>
      <vt:lpstr>WF on ETC and test time reduction</vt:lpstr>
      <vt:lpstr>ETC impact on test system</vt:lpstr>
      <vt:lpstr>Test Time Reduction (1-MG)</vt:lpstr>
      <vt:lpstr>Test Time Reduction (2-RSRP)</vt:lpstr>
      <vt:lpstr>Test Time Reduction (3-Single Pollink)</vt:lpstr>
      <vt:lpstr>Test Time Reduction (4-others)</vt:lpstr>
      <vt:lpstr>Test time reduction: prioritization of candidate solutions </vt:lpstr>
      <vt:lpstr>Reference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dc:title>
  <dc:creator>Ruixin Wang（CATR）</dc:creator>
  <cp:keywords>CTPClassification=CTP_PUBLIC:VisualMarkings=</cp:keywords>
  <cp:lastModifiedBy>Ruixin Wang (vivo)</cp:lastModifiedBy>
  <cp:revision>1138</cp:revision>
  <dcterms:created xsi:type="dcterms:W3CDTF">2016-04-12T20:58:18Z</dcterms:created>
  <dcterms:modified xsi:type="dcterms:W3CDTF">2021-02-04T04:40:45Z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(3)DLo9HkvC3yY/Xy8r03PqJp9TX88XxETegBF9ewcX5jPQtbYUbRtHsCX7h/BCuCUtIEIZ0iPe
0LMW/oV7eAPGqTTYi6ddNaF6clMTU/HlAc/fHHy7XOTgVhBZTEUJxohQTLzhanWXhu2WCf8x
qmOeNVSimdcIybobjArl3LxYVXTyLMZZUq/rYsMIsWvCujsBKk45MWyfZ6/tc/XM30n/yZBo
aizk8TlCdSzRGisPI7</vt:lpwstr>
  </property>
  <property fmtid="{D5CDD505-2E9C-101B-9397-08002B2CF9AE}" pid="3" name="_2015_ms_pID_7253431">
    <vt:lpwstr>RP7bxxUd00Cblz5xBlm4xnRLyH6mjuLJVfOxwd9rzff1l0B6JM8Geu
gAwSdpi8tbNxmROQcYseKdGlB44hI2/JZmdIDlw/jBhaVqixsZ7C7e2fEABtJLRcrW2Mw8vA
zhQ2PbnAd6jmUkjQ2VOT6nEZksQC90wKEQCjzWvx1549EWlHBnpw6SBKRVhGcTTZL+ZsXFad
PPqFWT3i09fimpuZT3LG1f7/QtBh0IWpWAl3</vt:lpwstr>
  </property>
  <property fmtid="{D5CDD505-2E9C-101B-9397-08002B2CF9AE}" pid="4" name="_2015_ms_pID_7253432">
    <vt:lpwstr>UCnXK11tINg2/enhd63zDopqkKr4je24vhQZ
FENOiF9z3D5E48p3E3faj6j+BaZ2pktVmOkHLaS/nqAVuFEulc5k6FxkM0gHR8gjT/Elz5I5
Y+cv2eJ2pyasjOkg5K+mGg==</vt:lpwstr>
  </property>
  <property fmtid="{D5CDD505-2E9C-101B-9397-08002B2CF9AE}" pid="5" name="TitusGUID">
    <vt:lpwstr>7ae9abdc-947a-4699-bc5a-913cc8dc90e2</vt:lpwstr>
  </property>
  <property fmtid="{D5CDD505-2E9C-101B-9397-08002B2CF9AE}" pid="6" name="CTP_TimeStamp">
    <vt:lpwstr>2016-11-19 00:27:52Z</vt:lpwstr>
  </property>
  <property fmtid="{D5CDD505-2E9C-101B-9397-08002B2CF9AE}" pid="7" name="CTP_BU">
    <vt:lpwstr>NA</vt:lpwstr>
  </property>
  <property fmtid="{D5CDD505-2E9C-101B-9397-08002B2CF9AE}" pid="8" name="CTP_IDSID">
    <vt:lpwstr>NA</vt:lpwstr>
  </property>
  <property fmtid="{D5CDD505-2E9C-101B-9397-08002B2CF9AE}" pid="9" name="CTP_WWID">
    <vt:lpwstr>NA</vt:lpwstr>
  </property>
  <property fmtid="{D5CDD505-2E9C-101B-9397-08002B2CF9AE}" pid="10" name="CTPClassification">
    <vt:lpwstr>CTP_PUBLIC</vt:lpwstr>
  </property>
  <property fmtid="{D5CDD505-2E9C-101B-9397-08002B2CF9AE}" pid="11" name="RS_Classification">
    <vt:lpwstr>UNRESTRICTED</vt:lpwstr>
  </property>
  <property fmtid="{D5CDD505-2E9C-101B-9397-08002B2CF9AE}" pid="12" name="RS_ClassificationID">
    <vt:i4>0</vt:i4>
  </property>
  <property fmtid="{D5CDD505-2E9C-101B-9397-08002B2CF9AE}" pid="13" name="ContentTypeId">
    <vt:lpwstr>0x01010017CD74E91CD4AF408185E1FC416F4AC4</vt:lpwstr>
  </property>
  <property fmtid="{D5CDD505-2E9C-101B-9397-08002B2CF9AE}" pid="14" name="NSCPROP_SA">
    <vt:lpwstr>D:\RAN4 Meeting Doc\RAN4_95e\draft  WF on FR2 MIMO OTA v1.pptx</vt:lpwstr>
  </property>
  <property fmtid="{D5CDD505-2E9C-101B-9397-08002B2CF9AE}" pid="15" name="_readonly">
    <vt:lpwstr/>
  </property>
  <property fmtid="{D5CDD505-2E9C-101B-9397-08002B2CF9AE}" pid="16" name="_change">
    <vt:lpwstr/>
  </property>
  <property fmtid="{D5CDD505-2E9C-101B-9397-08002B2CF9AE}" pid="17" name="_full-control">
    <vt:lpwstr/>
  </property>
  <property fmtid="{D5CDD505-2E9C-101B-9397-08002B2CF9AE}" pid="18" name="sflag">
    <vt:lpwstr>1612254357</vt:lpwstr>
  </property>
</Properties>
</file>