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48" r:id="rId1"/>
  </p:sldMasterIdLst>
  <p:notesMasterIdLst>
    <p:notesMasterId r:id="rId6"/>
  </p:notesMasterIdLst>
  <p:sldIdLst>
    <p:sldId id="256" r:id="rId2"/>
    <p:sldId id="295" r:id="rId3"/>
    <p:sldId id="293" r:id="rId4"/>
    <p:sldId id="294" r:id="rId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16DA210-FB5B-4158-B5E0-FEB733F419BA}" styleName="浅色样式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073A0DAA-6AF3-43AB-8588-CEC1D06C72B9}" styleName="中度样式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807" autoAdjust="0"/>
    <p:restoredTop sz="96424" autoAdjust="0"/>
  </p:normalViewPr>
  <p:slideViewPr>
    <p:cSldViewPr snapToGrid="0">
      <p:cViewPr varScale="1">
        <p:scale>
          <a:sx n="116" d="100"/>
          <a:sy n="116" d="100"/>
        </p:scale>
        <p:origin x="228" y="12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F577CB8-84A1-45D8-829E-D1E8976B938D}" type="datetimeFigureOut">
              <a:rPr lang="zh-CN" altLang="en-US" smtClean="0"/>
              <a:t>2021/2/4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1B131C0-A4DB-454F-9D59-F72C6894810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336428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36158-C93E-4C60-BD2E-E0FD4C159F8B}" type="datetimeFigureOut">
              <a:rPr lang="zh-CN" altLang="en-US" smtClean="0"/>
              <a:t>2021/2/4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73505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36158-C93E-4C60-BD2E-E0FD4C159F8B}" type="datetimeFigureOut">
              <a:rPr lang="zh-CN" altLang="en-US" smtClean="0"/>
              <a:t>2021/2/4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7162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36158-C93E-4C60-BD2E-E0FD4C159F8B}" type="datetimeFigureOut">
              <a:rPr lang="zh-CN" altLang="en-US" smtClean="0"/>
              <a:t>2021/2/4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43802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36158-C93E-4C60-BD2E-E0FD4C159F8B}" type="datetimeFigureOut">
              <a:rPr lang="zh-CN" altLang="en-US" smtClean="0"/>
              <a:t>2021/2/4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01712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36158-C93E-4C60-BD2E-E0FD4C159F8B}" type="datetimeFigureOut">
              <a:rPr lang="zh-CN" altLang="en-US" smtClean="0"/>
              <a:t>2021/2/4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24153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36158-C93E-4C60-BD2E-E0FD4C159F8B}" type="datetimeFigureOut">
              <a:rPr lang="zh-CN" altLang="en-US" smtClean="0"/>
              <a:t>2021/2/4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4568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36158-C93E-4C60-BD2E-E0FD4C159F8B}" type="datetimeFigureOut">
              <a:rPr lang="zh-CN" altLang="en-US" smtClean="0"/>
              <a:t>2021/2/4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22500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36158-C93E-4C60-BD2E-E0FD4C159F8B}" type="datetimeFigureOut">
              <a:rPr lang="zh-CN" altLang="en-US" smtClean="0"/>
              <a:t>2021/2/4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8904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36158-C93E-4C60-BD2E-E0FD4C159F8B}" type="datetimeFigureOut">
              <a:rPr lang="zh-CN" altLang="en-US" smtClean="0"/>
              <a:t>2021/2/4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17786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36158-C93E-4C60-BD2E-E0FD4C159F8B}" type="datetimeFigureOut">
              <a:rPr lang="zh-CN" altLang="en-US" smtClean="0"/>
              <a:t>2021/2/4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24629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936158-C93E-4C60-BD2E-E0FD4C159F8B}" type="datetimeFigureOut">
              <a:rPr lang="zh-CN" altLang="en-US" smtClean="0"/>
              <a:t>2021/2/4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09023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936158-C93E-4C60-BD2E-E0FD4C159F8B}" type="datetimeFigureOut">
              <a:rPr lang="zh-CN" altLang="en-US" smtClean="0"/>
              <a:t>2021/2/4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ED1A10-FDDA-4E7B-95D6-5A93CB0F58B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75866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="" xmlns:a16="http://schemas.microsoft.com/office/drawing/2014/main" id="{32841FB5-6394-4B61-AD7A-9926A8D9603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43400" y="2122320"/>
            <a:ext cx="10686548" cy="2387600"/>
          </a:xfrm>
        </p:spPr>
        <p:txBody>
          <a:bodyPr>
            <a:normAutofit/>
          </a:bodyPr>
          <a:lstStyle/>
          <a:p>
            <a:r>
              <a:rPr lang="en-US" sz="4800" dirty="0">
                <a:latin typeface="+mn-lt"/>
              </a:rPr>
              <a:t>WF on FR2 MIMO OTA simulation assumption</a:t>
            </a:r>
          </a:p>
        </p:txBody>
      </p:sp>
      <p:sp>
        <p:nvSpPr>
          <p:cNvPr id="5" name="Subtitle 2">
            <a:extLst>
              <a:ext uri="{FF2B5EF4-FFF2-40B4-BE49-F238E27FC236}">
                <a16:creationId xmlns="" xmlns:a16="http://schemas.microsoft.com/office/drawing/2014/main" id="{8677E230-623E-4B23-8128-061E597F1AF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14674" y="5202238"/>
            <a:ext cx="9144000" cy="1655762"/>
          </a:xfrm>
        </p:spPr>
        <p:txBody>
          <a:bodyPr/>
          <a:lstStyle/>
          <a:p>
            <a:r>
              <a:rPr lang="en-US" dirty="0"/>
              <a:t>Huawei, HiSilicon</a:t>
            </a:r>
          </a:p>
        </p:txBody>
      </p:sp>
      <p:sp>
        <p:nvSpPr>
          <p:cNvPr id="6" name="TextBox 3">
            <a:extLst>
              <a:ext uri="{FF2B5EF4-FFF2-40B4-BE49-F238E27FC236}">
                <a16:creationId xmlns="" xmlns:a16="http://schemas.microsoft.com/office/drawing/2014/main" id="{5BB3C6A5-B872-4979-A917-7B860739811B}"/>
              </a:ext>
            </a:extLst>
          </p:cNvPr>
          <p:cNvSpPr txBox="1"/>
          <p:nvPr/>
        </p:nvSpPr>
        <p:spPr>
          <a:xfrm>
            <a:off x="9194910" y="335828"/>
            <a:ext cx="24835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altLang="zh-CN" sz="2000" b="1" dirty="0"/>
              <a:t>R4-2103915</a:t>
            </a:r>
            <a:endParaRPr lang="en-US" sz="2000" b="1" dirty="0"/>
          </a:p>
        </p:txBody>
      </p:sp>
      <p:sp>
        <p:nvSpPr>
          <p:cNvPr id="7" name="TextBox 4">
            <a:extLst>
              <a:ext uri="{FF2B5EF4-FFF2-40B4-BE49-F238E27FC236}">
                <a16:creationId xmlns="" xmlns:a16="http://schemas.microsoft.com/office/drawing/2014/main" id="{961EBA95-7131-4683-B8EE-049359931A13}"/>
              </a:ext>
            </a:extLst>
          </p:cNvPr>
          <p:cNvSpPr txBox="1"/>
          <p:nvPr/>
        </p:nvSpPr>
        <p:spPr>
          <a:xfrm>
            <a:off x="39388" y="-14550"/>
            <a:ext cx="5429150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/>
              <a:t>3GPP TSG-RAN WG4 #98-e</a:t>
            </a:r>
          </a:p>
          <a:p>
            <a:r>
              <a:rPr lang="en-US" altLang="zh-CN" sz="2000" b="1" dirty="0"/>
              <a:t>Electronic meeting Jan. 25-Feb. 5, 2021</a:t>
            </a:r>
          </a:p>
          <a:p>
            <a:endParaRPr lang="en-US" sz="2000" b="1" dirty="0"/>
          </a:p>
          <a:p>
            <a:pPr>
              <a:spcBef>
                <a:spcPct val="0"/>
              </a:spcBef>
            </a:pPr>
            <a:r>
              <a:rPr lang="en-US" altLang="zh-CN" sz="2000" b="1" dirty="0"/>
              <a:t>Agenda item: 11.1.2</a:t>
            </a:r>
            <a:endParaRPr lang="zh-CN" altLang="zh-CN" sz="2000" b="1" dirty="0"/>
          </a:p>
          <a:p>
            <a:pPr>
              <a:spcBef>
                <a:spcPct val="0"/>
              </a:spcBef>
            </a:pPr>
            <a:r>
              <a:rPr lang="en-US" altLang="zh-CN" sz="2000" b="1" dirty="0"/>
              <a:t>Document for: Approval</a:t>
            </a:r>
            <a:endParaRPr lang="zh-CN" altLang="zh-CN" sz="2000" b="1" i="1" dirty="0"/>
          </a:p>
        </p:txBody>
      </p:sp>
    </p:spTree>
    <p:extLst>
      <p:ext uri="{BB962C8B-B14F-4D97-AF65-F5344CB8AC3E}">
        <p14:creationId xmlns:p14="http://schemas.microsoft.com/office/powerpoint/2010/main" val="144433770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0"/>
            <a:ext cx="10515600" cy="606940"/>
          </a:xfrm>
        </p:spPr>
        <p:txBody>
          <a:bodyPr>
            <a:normAutofit fontScale="90000"/>
          </a:bodyPr>
          <a:lstStyle/>
          <a:p>
            <a:r>
              <a:rPr lang="en-US" altLang="zh-CN" b="1" dirty="0">
                <a:latin typeface="+mn-lt"/>
              </a:rPr>
              <a:t>Background</a:t>
            </a:r>
            <a:endParaRPr lang="zh-CN" altLang="en-US" b="1" dirty="0">
              <a:latin typeface="+mn-lt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4216" y="574701"/>
            <a:ext cx="11988260" cy="3869111"/>
          </a:xfrm>
        </p:spPr>
        <p:txBody>
          <a:bodyPr>
            <a:noAutofit/>
          </a:bodyPr>
          <a:lstStyle/>
          <a:p>
            <a:pPr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altLang="ja-JP" sz="2400" dirty="0"/>
              <a:t>WF[1] is approved in RAN4 #97-e,  following agreements are captured:</a:t>
            </a:r>
          </a:p>
          <a:p>
            <a:pPr lvl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altLang="zh-CN" sz="2000" dirty="0"/>
              <a:t>both simulation results and measurement results are permitted to define requirements.</a:t>
            </a:r>
          </a:p>
          <a:p>
            <a:pPr lvl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altLang="zh-CN" sz="2000" dirty="0"/>
              <a:t>Simulation parameters should be aligned with testing condition as much as possible, such as RMC, channel models, chamber environment, different UE form factors, etc.</a:t>
            </a:r>
          </a:p>
          <a:p>
            <a:pPr lvl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altLang="zh-CN" sz="2000" dirty="0"/>
              <a:t>The potential gap between simulation and measurement should be discussed. </a:t>
            </a:r>
          </a:p>
          <a:p>
            <a:pPr lvl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altLang="zh-CN" sz="2000" dirty="0"/>
              <a:t>simulation work plan in R4-2014829 is agreed as baseline. </a:t>
            </a:r>
          </a:p>
          <a:p>
            <a:r>
              <a:rPr lang="en-US" altLang="zh-CN" sz="2400" dirty="0">
                <a:cs typeface="Times New Roman" panose="02020603050405020304" pitchFamily="18" charset="0"/>
              </a:rPr>
              <a:t>In RAN4 #98-e meeting, FR2 </a:t>
            </a:r>
            <a:r>
              <a:rPr lang="en-US" altLang="zh-CN" sz="2400" dirty="0"/>
              <a:t>simulation parameters </a:t>
            </a:r>
            <a:r>
              <a:rPr lang="en-US" altLang="zh-CN" sz="2400" dirty="0">
                <a:cs typeface="Times New Roman" panose="02020603050405020304" pitchFamily="18" charset="0"/>
              </a:rPr>
              <a:t>are further discussed based on TR 38.827 and the approved WFs[1][2].</a:t>
            </a:r>
            <a:endParaRPr lang="en-US" altLang="zh-CN" sz="2400" dirty="0"/>
          </a:p>
          <a:p>
            <a:pPr lvl="2" algn="just"/>
            <a:endParaRPr lang="en-US" altLang="zh-CN" sz="2400" dirty="0"/>
          </a:p>
          <a:p>
            <a:pPr lvl="2" algn="just"/>
            <a:endParaRPr lang="en-US" altLang="zh-CN" sz="2400" dirty="0"/>
          </a:p>
          <a:p>
            <a:pPr algn="just"/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9955033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标题 1"/>
          <p:cNvSpPr txBox="1">
            <a:spLocks/>
          </p:cNvSpPr>
          <p:nvPr/>
        </p:nvSpPr>
        <p:spPr>
          <a:xfrm>
            <a:off x="14509" y="-65783"/>
            <a:ext cx="8619658" cy="60694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3200" b="1" dirty="0">
                <a:latin typeface="+mn-lt"/>
              </a:rPr>
              <a:t>FR2 MIMO OTA simulation assumptions</a:t>
            </a:r>
            <a:endParaRPr lang="zh-CN" altLang="en-US" sz="3200" b="1" dirty="0">
              <a:latin typeface="+mn-lt"/>
            </a:endParaRPr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43892637"/>
              </p:ext>
            </p:extLst>
          </p:nvPr>
        </p:nvGraphicFramePr>
        <p:xfrm>
          <a:off x="89580" y="421566"/>
          <a:ext cx="11979480" cy="630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75117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72404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5823293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45703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</a:tblGrid>
              <a:tr h="254994">
                <a:tc>
                  <a:txBody>
                    <a:bodyPr/>
                    <a:lstStyle/>
                    <a:p>
                      <a:pPr algn="l"/>
                      <a:r>
                        <a:rPr lang="en-US" altLang="zh-CN" sz="1200" b="1" dirty="0">
                          <a:solidFill>
                            <a:schemeClr val="tx1"/>
                          </a:solidFill>
                        </a:rPr>
                        <a:t>Assumption</a:t>
                      </a:r>
                      <a:r>
                        <a:rPr lang="en-US" altLang="zh-CN" sz="1200" b="1" baseline="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altLang="zh-CN" sz="1200" b="1" dirty="0">
                          <a:solidFill>
                            <a:schemeClr val="tx1"/>
                          </a:solidFill>
                        </a:rPr>
                        <a:t>Items</a:t>
                      </a:r>
                      <a:endParaRPr lang="zh-CN" altLang="en-US" sz="12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sz="1200" dirty="0">
                          <a:solidFill>
                            <a:schemeClr val="tx1"/>
                          </a:solidFill>
                        </a:rPr>
                        <a:t>Current status in</a:t>
                      </a:r>
                      <a:r>
                        <a:rPr lang="en-US" altLang="zh-CN" sz="1200" baseline="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altLang="zh-CN" sz="1200" dirty="0">
                          <a:solidFill>
                            <a:schemeClr val="tx1"/>
                          </a:solidFill>
                        </a:rPr>
                        <a:t>TR</a:t>
                      </a:r>
                      <a:r>
                        <a:rPr lang="en-US" altLang="zh-CN" sz="1200" baseline="0" dirty="0">
                          <a:solidFill>
                            <a:schemeClr val="tx1"/>
                          </a:solidFill>
                        </a:rPr>
                        <a:t> 38.827</a:t>
                      </a:r>
                      <a:endParaRPr lang="zh-CN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sz="1200" dirty="0">
                          <a:solidFill>
                            <a:schemeClr val="tx1"/>
                          </a:solidFill>
                        </a:rPr>
                        <a:t>Simulation assumptions for FR2 MIMO OTA</a:t>
                      </a:r>
                      <a:endParaRPr lang="zh-CN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altLang="zh-CN" sz="1200" dirty="0">
                          <a:solidFill>
                            <a:schemeClr val="tx1"/>
                          </a:solidFill>
                        </a:rPr>
                        <a:t>Note</a:t>
                      </a:r>
                      <a:endParaRPr lang="zh-CN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24990">
                <a:tc>
                  <a:txBody>
                    <a:bodyPr/>
                    <a:lstStyle/>
                    <a:p>
                      <a:r>
                        <a:rPr lang="en-US" altLang="zh-CN" sz="1200" b="1" dirty="0"/>
                        <a:t>The direction of the BS strongest beams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lvl="1"/>
                      <a:r>
                        <a:rPr lang="en-US" altLang="zh-CN" sz="1200" dirty="0">
                          <a:solidFill>
                            <a:schemeClr val="tx1"/>
                          </a:solidFill>
                          <a:cs typeface="Times New Roman" panose="02020603050405020304" pitchFamily="18" charset="0"/>
                        </a:rPr>
                        <a:t>Not stated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lvl="1"/>
                      <a:r>
                        <a:rPr lang="en-US" altLang="zh-CN" sz="1200" dirty="0">
                          <a:solidFill>
                            <a:schemeClr val="tx1"/>
                          </a:solidFill>
                          <a:cs typeface="Times New Roman" panose="02020603050405020304" pitchFamily="18" charset="0"/>
                        </a:rPr>
                        <a:t>CDL-A </a:t>
                      </a:r>
                      <a:r>
                        <a:rPr lang="en-US" altLang="zh-CN" sz="1200" dirty="0" err="1">
                          <a:solidFill>
                            <a:schemeClr val="tx1"/>
                          </a:solidFill>
                          <a:cs typeface="Times New Roman" panose="02020603050405020304" pitchFamily="18" charset="0"/>
                        </a:rPr>
                        <a:t>InO</a:t>
                      </a:r>
                      <a:r>
                        <a:rPr lang="en-US" altLang="zh-CN" sz="1200" dirty="0">
                          <a:solidFill>
                            <a:schemeClr val="tx1"/>
                          </a:solidFill>
                          <a:cs typeface="Times New Roman" panose="02020603050405020304" pitchFamily="18" charset="0"/>
                        </a:rPr>
                        <a:t>: (-4.0°, 93.6°)</a:t>
                      </a:r>
                    </a:p>
                    <a:p>
                      <a:pPr marL="0" lvl="1"/>
                      <a:r>
                        <a:rPr lang="en-US" altLang="zh-CN" sz="1200" dirty="0">
                          <a:solidFill>
                            <a:schemeClr val="tx1"/>
                          </a:solidFill>
                          <a:cs typeface="Times New Roman" panose="02020603050405020304" pitchFamily="18" charset="0"/>
                        </a:rPr>
                        <a:t>CDL-C </a:t>
                      </a:r>
                      <a:r>
                        <a:rPr lang="en-US" altLang="zh-CN" sz="1200" dirty="0" err="1">
                          <a:solidFill>
                            <a:schemeClr val="tx1"/>
                          </a:solidFill>
                          <a:cs typeface="Times New Roman" panose="02020603050405020304" pitchFamily="18" charset="0"/>
                        </a:rPr>
                        <a:t>UMi</a:t>
                      </a:r>
                      <a:r>
                        <a:rPr lang="en-US" altLang="zh-CN" sz="1200" dirty="0">
                          <a:solidFill>
                            <a:schemeClr val="tx1"/>
                          </a:solidFill>
                          <a:cs typeface="Times New Roman" panose="02020603050405020304" pitchFamily="18" charset="0"/>
                        </a:rPr>
                        <a:t>: (-12.0°,100.7°)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94986">
                <a:tc>
                  <a:txBody>
                    <a:bodyPr/>
                    <a:lstStyle/>
                    <a:p>
                      <a:r>
                        <a:rPr lang="en-US" altLang="zh-CN" sz="1200" b="1" dirty="0"/>
                        <a:t>Clusters</a:t>
                      </a:r>
                      <a:endParaRPr lang="zh-CN" altLang="en-US" sz="12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>
                          <a:solidFill>
                            <a:schemeClr val="tx1"/>
                          </a:solidFill>
                        </a:rPr>
                        <a:t>CDL-A </a:t>
                      </a:r>
                      <a:r>
                        <a:rPr lang="en-US" altLang="zh-CN" sz="1200" dirty="0" err="1">
                          <a:solidFill>
                            <a:schemeClr val="tx1"/>
                          </a:solidFill>
                        </a:rPr>
                        <a:t>InO</a:t>
                      </a:r>
                      <a:r>
                        <a:rPr lang="en-US" altLang="zh-CN" sz="1200" dirty="0">
                          <a:solidFill>
                            <a:schemeClr val="tx1"/>
                          </a:solidFill>
                        </a:rPr>
                        <a:t>: 24 clusters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altLang="zh-CN" sz="1200" dirty="0">
                          <a:solidFill>
                            <a:schemeClr val="tx1"/>
                          </a:solidFill>
                        </a:rPr>
                        <a:t>CDL-C UMi: 23 clusters</a:t>
                      </a:r>
                      <a:endParaRPr lang="zh-CN" altLang="en-US" sz="12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solidFill>
                            <a:schemeClr val="tx1"/>
                          </a:solidFill>
                        </a:rPr>
                        <a:t>Take</a:t>
                      </a:r>
                      <a:r>
                        <a:rPr lang="en-US" altLang="zh-CN" sz="1200" baseline="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altLang="zh-CN" sz="1200" dirty="0">
                          <a:solidFill>
                            <a:schemeClr val="tx1"/>
                          </a:solidFill>
                        </a:rPr>
                        <a:t>40 dB as</a:t>
                      </a:r>
                      <a:r>
                        <a:rPr lang="en-US" altLang="zh-CN" sz="1200" baseline="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altLang="zh-CN" sz="1200" dirty="0">
                          <a:solidFill>
                            <a:schemeClr val="tx1"/>
                          </a:solidFill>
                        </a:rPr>
                        <a:t>threshold to </a:t>
                      </a:r>
                      <a:r>
                        <a:rPr lang="en-US" altLang="zh-CN" sz="1200">
                          <a:solidFill>
                            <a:schemeClr val="tx1"/>
                          </a:solidFill>
                        </a:rPr>
                        <a:t>apply</a:t>
                      </a:r>
                      <a:r>
                        <a:rPr lang="en-US" altLang="zh-CN" sz="1200" baseline="0">
                          <a:solidFill>
                            <a:schemeClr val="tx1"/>
                          </a:solidFill>
                        </a:rPr>
                        <a:t> on clusters</a:t>
                      </a:r>
                      <a:r>
                        <a:rPr lang="en-US" altLang="zh-CN" sz="1200" dirty="0">
                          <a:solidFill>
                            <a:schemeClr val="tx1"/>
                          </a:solidFill>
                        </a:rPr>
                        <a:t>, i.e. 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200" dirty="0">
                          <a:solidFill>
                            <a:schemeClr val="tx1"/>
                          </a:solidFill>
                        </a:rPr>
                        <a:t>CDL-A </a:t>
                      </a:r>
                      <a:r>
                        <a:rPr lang="en-US" altLang="zh-CN" sz="1200" dirty="0" err="1">
                          <a:solidFill>
                            <a:schemeClr val="tx1"/>
                          </a:solidFill>
                        </a:rPr>
                        <a:t>InO</a:t>
                      </a:r>
                      <a:r>
                        <a:rPr lang="en-US" altLang="zh-CN" sz="1200" dirty="0">
                          <a:solidFill>
                            <a:schemeClr val="tx1"/>
                          </a:solidFill>
                        </a:rPr>
                        <a:t>: #2, #3, #4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it-IT" altLang="zh-CN" sz="1200" dirty="0">
                          <a:solidFill>
                            <a:schemeClr val="tx1"/>
                          </a:solidFill>
                        </a:rPr>
                        <a:t>CDL-C UMi: #1, #2, #3, #4, #5, #6, #7, #8, #10, #11, #13, #14, #15, #16</a:t>
                      </a:r>
                      <a:endParaRPr lang="zh-CN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solidFill>
                            <a:schemeClr val="tx1"/>
                          </a:solidFill>
                        </a:rPr>
                        <a:t>Not valid if </a:t>
                      </a:r>
                      <a:r>
                        <a:rPr lang="en-US" altLang="zh-CN" sz="1200" dirty="0" err="1">
                          <a:solidFill>
                            <a:schemeClr val="tx1"/>
                          </a:solidFill>
                        </a:rPr>
                        <a:t>Opt</a:t>
                      </a:r>
                      <a:r>
                        <a:rPr lang="en-US" altLang="zh-CN" sz="1200" dirty="0">
                          <a:solidFill>
                            <a:schemeClr val="tx1"/>
                          </a:solidFill>
                        </a:rPr>
                        <a:t> 2 in PSP for simulation is adopted.</a:t>
                      </a:r>
                      <a:endParaRPr lang="zh-CN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647005">
                <a:tc>
                  <a:txBody>
                    <a:bodyPr/>
                    <a:lstStyle/>
                    <a:p>
                      <a:r>
                        <a:rPr lang="en-US" altLang="zh-CN" sz="1200" b="1" dirty="0">
                          <a:solidFill>
                            <a:schemeClr val="tx1"/>
                          </a:solidFill>
                        </a:rPr>
                        <a:t>PSP for simulation</a:t>
                      </a:r>
                    </a:p>
                    <a:p>
                      <a:endParaRPr lang="zh-CN" altLang="en-US" sz="12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171450" indent="-171450" algn="l"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200" dirty="0">
                          <a:solidFill>
                            <a:schemeClr val="tx1"/>
                          </a:solidFill>
                        </a:rPr>
                        <a:t>PSP validation measurements procedure is provided</a:t>
                      </a:r>
                    </a:p>
                    <a:p>
                      <a:pPr marL="171450" indent="-171450" algn="l"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200" dirty="0">
                          <a:solidFill>
                            <a:schemeClr val="tx1"/>
                          </a:solidFill>
                        </a:rPr>
                        <a:t>Target PSP for validation is FFS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Op1: Target PSP for simulation is slightly higher than the real PSP validation. How to emulate PSP in the simulation is FFS.</a:t>
                      </a:r>
                    </a:p>
                    <a:p>
                      <a:pPr marL="0" algn="l" defTabSz="914400" rtl="0" eaLnBrk="1" latinLnBrk="0" hangingPunct="1"/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Op2: </a:t>
                      </a:r>
                      <a:r>
                        <a:rPr lang="en-GB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RAN4 to provide the reference of channel model parameters after BS filtering under 6 probes layout. The feedback/information about 6 probes weights from CE/TE vendors might be needed. </a:t>
                      </a:r>
                      <a:endParaRPr lang="en-US" altLang="zh-CN" sz="1200" strike="sngStrike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34978">
                <a:tc>
                  <a:txBody>
                    <a:bodyPr/>
                    <a:lstStyle/>
                    <a:p>
                      <a:r>
                        <a:rPr lang="en-US" altLang="zh-CN" sz="1200" b="1" dirty="0">
                          <a:solidFill>
                            <a:schemeClr val="tx1"/>
                          </a:solidFill>
                        </a:rPr>
                        <a:t>UE antenna array</a:t>
                      </a:r>
                      <a:endParaRPr lang="zh-CN" altLang="en-US" sz="12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solidFill>
                            <a:schemeClr val="tx1"/>
                          </a:solidFill>
                        </a:rPr>
                        <a:t>N/A</a:t>
                      </a:r>
                      <a:endParaRPr lang="zh-CN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solidFill>
                            <a:schemeClr val="tx1"/>
                          </a:solidFill>
                        </a:rPr>
                        <a:t>All options</a:t>
                      </a:r>
                      <a:r>
                        <a:rPr lang="en-US" altLang="zh-CN" sz="1200" baseline="0" dirty="0">
                          <a:solidFill>
                            <a:schemeClr val="tx1"/>
                          </a:solidFill>
                        </a:rPr>
                        <a:t> can be taken for simulation, in which </a:t>
                      </a:r>
                      <a:r>
                        <a:rPr lang="en-US" altLang="zh-CN" sz="1200" dirty="0">
                          <a:solidFill>
                            <a:schemeClr val="tx1"/>
                          </a:solidFill>
                        </a:rPr>
                        <a:t>OP1 and OP2 are with high priority</a:t>
                      </a:r>
                    </a:p>
                    <a:p>
                      <a:r>
                        <a:rPr lang="en-US" altLang="zh-CN" sz="1200" dirty="0">
                          <a:solidFill>
                            <a:schemeClr val="tx1"/>
                          </a:solidFill>
                        </a:rPr>
                        <a:t>Op1: two  panels 2x2 patches </a:t>
                      </a:r>
                    </a:p>
                    <a:p>
                      <a:r>
                        <a:rPr lang="en-US" altLang="zh-CN" sz="1200" dirty="0">
                          <a:solidFill>
                            <a:schemeClr val="tx1"/>
                          </a:solidFill>
                        </a:rPr>
                        <a:t>Op2: two  panels 1x4 patches </a:t>
                      </a:r>
                    </a:p>
                    <a:p>
                      <a:r>
                        <a:rPr lang="en-US" altLang="zh-CN" sz="1200" dirty="0">
                          <a:solidFill>
                            <a:schemeClr val="tx1"/>
                          </a:solidFill>
                        </a:rPr>
                        <a:t>Op3: three panels 2x2 patches</a:t>
                      </a:r>
                    </a:p>
                    <a:p>
                      <a:r>
                        <a:rPr lang="en-US" altLang="zh-CN" sz="1200" dirty="0">
                          <a:solidFill>
                            <a:schemeClr val="tx1"/>
                          </a:solidFill>
                        </a:rPr>
                        <a:t>Op4: three panels 1x4 patches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0.5</a:t>
                      </a:r>
                      <a:r>
                        <a:rPr lang="el-GR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λ</a:t>
                      </a:r>
                      <a:r>
                        <a:rPr lang="en-GB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e</a:t>
                      </a: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lement</a:t>
                      </a:r>
                      <a:r>
                        <a:rPr lang="en-US" altLang="zh-CN" sz="1200" dirty="0">
                          <a:solidFill>
                            <a:schemeClr val="tx1"/>
                          </a:solidFill>
                        </a:rPr>
                        <a:t> spacing in horizontal and vertical dimension </a:t>
                      </a:r>
                      <a:endParaRPr lang="zh-CN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934978">
                <a:tc>
                  <a:txBody>
                    <a:bodyPr/>
                    <a:lstStyle/>
                    <a:p>
                      <a:r>
                        <a:rPr lang="en-US" altLang="zh-CN" sz="1200" b="1" dirty="0">
                          <a:solidFill>
                            <a:schemeClr val="tx1"/>
                          </a:solidFill>
                        </a:rPr>
                        <a:t>BS/UE antenna parameters and Beam forming</a:t>
                      </a:r>
                      <a:endParaRPr lang="zh-CN" altLang="en-US" sz="12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dirty="0">
                          <a:solidFill>
                            <a:schemeClr val="tx1"/>
                          </a:solidFill>
                        </a:rPr>
                        <a:t>BS antenna parameters are listed in Table</a:t>
                      </a:r>
                      <a:r>
                        <a:rPr lang="en-US" altLang="zh-CN" sz="1200" baseline="0" dirty="0">
                          <a:solidFill>
                            <a:schemeClr val="tx1"/>
                          </a:solidFill>
                        </a:rPr>
                        <a:t> 7.2-7</a:t>
                      </a:r>
                      <a:r>
                        <a:rPr lang="en-US" altLang="zh-CN" sz="1200" dirty="0">
                          <a:solidFill>
                            <a:schemeClr val="tx1"/>
                          </a:solidFill>
                        </a:rPr>
                        <a:t> </a:t>
                      </a:r>
                      <a:endParaRPr lang="zh-CN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0" dirty="0">
                          <a:solidFill>
                            <a:schemeClr val="tx1"/>
                          </a:solidFill>
                        </a:rPr>
                        <a:t>BS antenna parameters and Beam forming follows TR 38.827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0" dirty="0">
                          <a:solidFill>
                            <a:schemeClr val="tx1"/>
                          </a:solidFill>
                        </a:rPr>
                        <a:t>UE antenna parameters and Beam forming:</a:t>
                      </a:r>
                    </a:p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zh-CN" sz="1200" b="0" dirty="0">
                          <a:solidFill>
                            <a:schemeClr val="tx1"/>
                          </a:solidFill>
                        </a:rPr>
                        <a:t>Op1:Follow</a:t>
                      </a:r>
                      <a:r>
                        <a:rPr lang="en-US" altLang="zh-CN" sz="1200" b="0" baseline="0" dirty="0">
                          <a:solidFill>
                            <a:schemeClr val="tx1"/>
                          </a:solidFill>
                        </a:rPr>
                        <a:t> TR 38.803</a:t>
                      </a:r>
                    </a:p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zh-CN" sz="1200" b="0" baseline="0" dirty="0">
                          <a:solidFill>
                            <a:schemeClr val="tx1"/>
                          </a:solidFill>
                        </a:rPr>
                        <a:t>Op2:Depends on UE implementation</a:t>
                      </a:r>
                    </a:p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altLang="zh-CN" sz="1200" b="0" baseline="0" dirty="0">
                          <a:solidFill>
                            <a:schemeClr val="tx1"/>
                          </a:solidFill>
                        </a:rPr>
                        <a:t>Op3:other is not precluded</a:t>
                      </a:r>
                      <a:endParaRPr lang="zh-CN" altLang="en-US" sz="12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764982">
                <a:tc>
                  <a:txBody>
                    <a:bodyPr/>
                    <a:lstStyle/>
                    <a:p>
                      <a:r>
                        <a:rPr lang="en-US" altLang="zh-CN" sz="1200" b="1" dirty="0">
                          <a:solidFill>
                            <a:schemeClr val="tx1"/>
                          </a:solidFill>
                        </a:rPr>
                        <a:t>Polarization alignment</a:t>
                      </a:r>
                    </a:p>
                    <a:p>
                      <a:r>
                        <a:rPr lang="en-US" altLang="zh-CN" sz="1200" b="1" dirty="0">
                          <a:solidFill>
                            <a:schemeClr val="tx1"/>
                          </a:solidFill>
                        </a:rPr>
                        <a:t>Between</a:t>
                      </a:r>
                      <a:r>
                        <a:rPr lang="en-US" altLang="zh-CN" sz="1200" b="1" baseline="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altLang="zh-CN" sz="1200" b="1" baseline="0" dirty="0" err="1">
                          <a:solidFill>
                            <a:schemeClr val="tx1"/>
                          </a:solidFill>
                        </a:rPr>
                        <a:t>gNB</a:t>
                      </a:r>
                      <a:r>
                        <a:rPr lang="en-US" altLang="zh-CN" sz="1200" b="1" baseline="0" dirty="0">
                          <a:solidFill>
                            <a:schemeClr val="tx1"/>
                          </a:solidFill>
                        </a:rPr>
                        <a:t>/TE and UE side</a:t>
                      </a:r>
                      <a:endParaRPr lang="zh-CN" altLang="en-US" sz="12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>
                          <a:solidFill>
                            <a:schemeClr val="tx1"/>
                          </a:solidFill>
                        </a:rPr>
                        <a:t>N/A</a:t>
                      </a:r>
                      <a:endParaRPr lang="zh-CN" alt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dirty="0">
                          <a:solidFill>
                            <a:schemeClr val="tx1"/>
                          </a:solidFill>
                        </a:rPr>
                        <a:t>Op1:   polarization aligned between UE and TE,</a:t>
                      </a:r>
                      <a:r>
                        <a:rPr lang="en-US" altLang="zh-CN" sz="1200" baseline="0" dirty="0">
                          <a:solidFill>
                            <a:schemeClr val="tx1"/>
                          </a:solidFill>
                        </a:rPr>
                        <a:t> i.e.</a:t>
                      </a:r>
                      <a:r>
                        <a:rPr lang="en-US" altLang="zh-CN" sz="1200" dirty="0">
                          <a:solidFill>
                            <a:schemeClr val="tx1"/>
                          </a:solidFill>
                        </a:rPr>
                        <a:t>                                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en-US" altLang="zh-CN" sz="1200" dirty="0">
                        <a:solidFill>
                          <a:schemeClr val="tx1"/>
                        </a:solidFill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dirty="0">
                          <a:solidFill>
                            <a:schemeClr val="tx1"/>
                          </a:solidFill>
                        </a:rPr>
                        <a:t>Op2:  Polarization</a:t>
                      </a:r>
                      <a:r>
                        <a:rPr lang="en-US" altLang="zh-CN" sz="1200" baseline="0" dirty="0">
                          <a:solidFill>
                            <a:schemeClr val="tx1"/>
                          </a:solidFill>
                        </a:rPr>
                        <a:t> is 45</a:t>
                      </a:r>
                      <a:r>
                        <a:rPr lang="en-US" altLang="zh-CN" sz="1200" baseline="30000" dirty="0">
                          <a:solidFill>
                            <a:schemeClr val="tx1"/>
                          </a:solidFill>
                        </a:rPr>
                        <a:t>o</a:t>
                      </a:r>
                      <a:r>
                        <a:rPr lang="en-US" altLang="zh-CN" sz="1200" baseline="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altLang="zh-CN" sz="1200" dirty="0">
                          <a:solidFill>
                            <a:schemeClr val="tx1"/>
                          </a:solidFill>
                        </a:rPr>
                        <a:t> crossed between UE and TE,</a:t>
                      </a:r>
                      <a:r>
                        <a:rPr lang="en-US" altLang="zh-CN" sz="1200" baseline="0" dirty="0">
                          <a:solidFill>
                            <a:schemeClr val="tx1"/>
                          </a:solidFill>
                        </a:rPr>
                        <a:t> i.e.</a:t>
                      </a:r>
                      <a:r>
                        <a:rPr lang="en-US" altLang="zh-CN" sz="1200" dirty="0">
                          <a:solidFill>
                            <a:schemeClr val="tx1"/>
                          </a:solidFill>
                        </a:rPr>
                        <a:t>                                         </a:t>
                      </a:r>
                      <a:endParaRPr lang="zh-CN" altLang="zh-CN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endParaRPr lang="en-US" altLang="zh-CN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lang="en-US" altLang="zh-CN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Op3: Polarization mismatch from different test directions is considered</a:t>
                      </a:r>
                      <a:endParaRPr lang="zh-CN" altLang="zh-CN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43736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1" dirty="0"/>
                        <a:t>Minimum number of slots</a:t>
                      </a:r>
                      <a:endParaRPr lang="zh-CN" altLang="en-US" sz="1200" b="1" dirty="0"/>
                    </a:p>
                    <a:p>
                      <a:endParaRPr lang="zh-CN" altLang="en-US" sz="10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UMi</a:t>
                      </a:r>
                      <a:r>
                        <a:rPr lang="en-US" altLang="zh-CN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CDL-C</a:t>
                      </a:r>
                      <a:r>
                        <a:rPr lang="en-US" altLang="zh-CN" sz="1200" dirty="0"/>
                        <a:t>: </a:t>
                      </a:r>
                      <a:r>
                        <a:rPr lang="en-US" altLang="zh-CN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20k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InO</a:t>
                      </a:r>
                      <a:r>
                        <a:rPr lang="en-US" altLang="zh-CN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CDL-A</a:t>
                      </a:r>
                      <a:r>
                        <a:rPr lang="en-US" altLang="zh-CN" sz="1200" dirty="0"/>
                        <a:t>: </a:t>
                      </a:r>
                      <a:r>
                        <a:rPr lang="en-US" altLang="zh-CN" sz="12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75k</a:t>
                      </a:r>
                      <a:endParaRPr lang="zh-CN" altLang="zh-CN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aseline="0" dirty="0"/>
                        <a:t>follows TR 38.827 </a:t>
                      </a:r>
                      <a:endParaRPr lang="zh-CN" altLang="zh-CN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437361">
                <a:tc>
                  <a:txBody>
                    <a:bodyPr/>
                    <a:lstStyle/>
                    <a:p>
                      <a:r>
                        <a:rPr lang="en-US" altLang="zh-CN" sz="12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RMC parameters</a:t>
                      </a:r>
                      <a:endParaRPr lang="zh-CN" altLang="en-US" sz="1000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/>
                        <a:t>Table 8.2-6 and Table 8.2-7</a:t>
                      </a:r>
                      <a:endParaRPr lang="zh-CN" altLang="en-US" sz="1200" dirty="0"/>
                    </a:p>
                    <a:p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lang="en-US" altLang="zh-CN" sz="1200" dirty="0" smtClean="0">
                          <a:solidFill>
                            <a:schemeClr val="tx1"/>
                          </a:solidFill>
                        </a:rPr>
                        <a:t>16QAM</a:t>
                      </a:r>
                      <a:r>
                        <a:rPr lang="en-US" altLang="zh-CN" sz="1200" dirty="0">
                          <a:solidFill>
                            <a:schemeClr val="tx1"/>
                          </a:solidFill>
                        </a:rPr>
                        <a:t>, 100MHz BW, 120kHz SCS </a:t>
                      </a:r>
                      <a:endParaRPr lang="en-US" altLang="zh-CN" sz="1200" dirty="0" smtClean="0">
                        <a:solidFill>
                          <a:schemeClr val="tx1"/>
                        </a:solidFill>
                      </a:endParaRPr>
                    </a:p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lang="en-US" altLang="zh-CN" sz="1200" dirty="0" smtClean="0"/>
                        <a:t>Other</a:t>
                      </a:r>
                      <a:r>
                        <a:rPr lang="en-US" altLang="zh-CN" sz="1200" baseline="0" dirty="0" smtClean="0"/>
                        <a:t> </a:t>
                      </a:r>
                      <a:r>
                        <a:rPr lang="en-US" altLang="zh-CN" sz="1200" baseline="0" dirty="0"/>
                        <a:t>RMC parameter follows TR 38.827 sub clause 8.2</a:t>
                      </a:r>
                      <a:endParaRPr lang="zh-CN" altLang="zh-CN" sz="12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200" dirty="0"/>
                        <a:t> </a:t>
                      </a:r>
                      <a:endParaRPr lang="zh-CN" altLang="en-US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48186" y="4874978"/>
            <a:ext cx="686657" cy="256352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43551" y="5104393"/>
            <a:ext cx="819048" cy="5142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227295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11634" y="606940"/>
            <a:ext cx="9810660" cy="18235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dirty="0"/>
              <a:t>[1] R4-2017585 “WF on NR MIMO OTA”, vivo, CAICT, Spirent, Huawei, Hisilicon, Samsung</a:t>
            </a:r>
          </a:p>
          <a:p>
            <a:pPr>
              <a:lnSpc>
                <a:spcPct val="125000"/>
              </a:lnSpc>
            </a:pPr>
            <a:r>
              <a:rPr lang="en-US" altLang="zh-CN" dirty="0"/>
              <a:t>[2] R4-2017585 “WF on FR2 MIMO OTA simulation assumption”, Huawei, HiSilicon</a:t>
            </a:r>
          </a:p>
          <a:p>
            <a:pPr>
              <a:lnSpc>
                <a:spcPct val="125000"/>
              </a:lnSpc>
            </a:pPr>
            <a:r>
              <a:rPr lang="en-US" altLang="zh-CN" dirty="0"/>
              <a:t>[3] R4-2102719 “Simulation assumption summary for NR FR2 MIMO OTA”, Huawei, HiSilicon</a:t>
            </a:r>
          </a:p>
          <a:p>
            <a:pPr>
              <a:lnSpc>
                <a:spcPct val="125000"/>
              </a:lnSpc>
            </a:pPr>
            <a:r>
              <a:rPr lang="en-US" altLang="zh-CN" dirty="0"/>
              <a:t>[4] R4-2102497 “Discussion on FR2 MIMO OTA performance requirements”, Qualcomm Incorporated</a:t>
            </a:r>
          </a:p>
          <a:p>
            <a:pPr>
              <a:lnSpc>
                <a:spcPct val="125000"/>
              </a:lnSpc>
            </a:pPr>
            <a:endParaRPr lang="en-US" altLang="zh-CN" dirty="0"/>
          </a:p>
        </p:txBody>
      </p:sp>
      <p:sp>
        <p:nvSpPr>
          <p:cNvPr id="5" name="标题 1"/>
          <p:cNvSpPr txBox="1">
            <a:spLocks/>
          </p:cNvSpPr>
          <p:nvPr/>
        </p:nvSpPr>
        <p:spPr>
          <a:xfrm>
            <a:off x="0" y="0"/>
            <a:ext cx="10515600" cy="60694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b="1" dirty="0">
                <a:latin typeface="+mn-lt"/>
              </a:rPr>
              <a:t>Reference</a:t>
            </a:r>
            <a:endParaRPr lang="zh-CN" altLang="en-US" b="1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58617652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6611</TotalTime>
  <Words>587</Words>
  <Application>Microsoft Office PowerPoint</Application>
  <PresentationFormat>宽屏</PresentationFormat>
  <Paragraphs>74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1" baseType="lpstr">
      <vt:lpstr>ＭＳ Ｐゴシック</vt:lpstr>
      <vt:lpstr>宋体</vt:lpstr>
      <vt:lpstr>Arial</vt:lpstr>
      <vt:lpstr>Calibri</vt:lpstr>
      <vt:lpstr>Calibri Light</vt:lpstr>
      <vt:lpstr>Times New Roman</vt:lpstr>
      <vt:lpstr>Office 主题</vt:lpstr>
      <vt:lpstr>WF on FR2 MIMO OTA simulation assumption</vt:lpstr>
      <vt:lpstr>Background</vt:lpstr>
      <vt:lpstr>PowerPoint 演示文稿</vt:lpstr>
      <vt:lpstr>PowerPoint 演示文稿</vt:lpstr>
    </vt:vector>
  </TitlesOfParts>
  <Company>Huawei Technologies Co.,Ltd.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scope of FR1 UE RF</dc:title>
  <dc:creator>Zhangqian (Zq)</dc:creator>
  <cp:lastModifiedBy>konglingyu (C)</cp:lastModifiedBy>
  <cp:revision>330</cp:revision>
  <dcterms:created xsi:type="dcterms:W3CDTF">2019-10-15T22:26:30Z</dcterms:created>
  <dcterms:modified xsi:type="dcterms:W3CDTF">2021-02-03T16:38:53Z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(3)PPWtVFFymHNVRFxwjYK+ncOMfrCn1rkIP52hvpqGFQmD//xDq7YK0KB3xt8qxIMYpRuSLqaM
YYd0zweDK63Itwm0DszD3Ronu1gxpJOjggZlwH02wiZ8ScC1KdJiUwQmTvoXYg5aKDTWL2Ib
qeexaX+kyrbDFzRmN+aZM/7tqvHFclg8weHvbA0Yc1dqyypjJaW91jU1EJKNB6qBeiy2De8b
Arby/w/C9IOYKsRL+0</vt:lpwstr>
  </property>
  <property fmtid="{D5CDD505-2E9C-101B-9397-08002B2CF9AE}" pid="3" name="_2015_ms_pID_7253431">
    <vt:lpwstr>d11BXFHGRIXENdBXI9lyp78rSG3TPyXnh2L2zM0wufquLYkjsowdnm
seBhaJj913Adrv3Uo5o45uA7wOC1aX3rJEgm9te21GOvBGK8OSspSMAnpetX2PPrIm0CekJr
2V0U7z5dJDpbGW5iTjfL9FdPaCaHvh6BDDW5ty/1xcZ6aQsm2Gz+i1Vq0uUDppGq9uhGvhM5
RhdD1dDT+UKQwIRDc99CTSkk6GO+NF6i4ioL</vt:lpwstr>
  </property>
  <property fmtid="{D5CDD505-2E9C-101B-9397-08002B2CF9AE}" pid="4" name="_2015_ms_pID_7253432">
    <vt:lpwstr>GN3rZLt/bYugJNqvncubPN0=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1612153949</vt:lpwstr>
  </property>
</Properties>
</file>